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6" r:id="rId3"/>
    <p:sldId id="259" r:id="rId4"/>
    <p:sldId id="260" r:id="rId5"/>
    <p:sldId id="262" r:id="rId6"/>
    <p:sldId id="263" r:id="rId7"/>
    <p:sldId id="271" r:id="rId8"/>
    <p:sldId id="264" r:id="rId9"/>
    <p:sldId id="268" r:id="rId10"/>
    <p:sldId id="265" r:id="rId11"/>
    <p:sldId id="266" r:id="rId12"/>
    <p:sldId id="269" r:id="rId13"/>
    <p:sldId id="261" r:id="rId14"/>
    <p:sldId id="267" r:id="rId15"/>
    <p:sldId id="272" r:id="rId16"/>
    <p:sldId id="297" r:id="rId17"/>
    <p:sldId id="2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12" autoAdjust="0"/>
  </p:normalViewPr>
  <p:slideViewPr>
    <p:cSldViewPr snapToGrid="0">
      <p:cViewPr varScale="1">
        <p:scale>
          <a:sx n="81" d="100"/>
          <a:sy n="81" d="100"/>
        </p:scale>
        <p:origin x="75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3154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1FCC62-0D87-4A0E-B3CF-6688CAEAB839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69ECAC-2543-4A6C-A920-0955D96BC6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78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69ECAC-2543-4A6C-A920-0955D96BC6B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411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80AEBE-3727-411F-9DAF-D12B0EFE86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FC12488-5847-4C58-B342-C1C142F06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C84541-78D7-46DB-A93A-2A3CE60F8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C075-FC44-46C0-A2A3-259F3995171D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2571B25-779D-4EE7-A7F2-4AF93AD32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E64383-B3A9-4149-82F1-7B962AFD4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D9C1C-69C5-4810-A94B-9AAC5722F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739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A340D5-7F4A-408D-A057-7C038E41C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075AB08-5236-4277-9B32-AB1DCACF8B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B10A00-C956-48A2-B4C1-53BF7EA70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C075-FC44-46C0-A2A3-259F3995171D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33D89C-74C6-4906-B578-3C74C0A8B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7B5B8C0-D1FA-4E51-85C4-A3503EA60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D9C1C-69C5-4810-A94B-9AAC5722F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533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B61FB06-D7C0-41C8-8A8F-E85ABCB402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F7AF6F0-FA7F-4301-8F3F-F93C53F655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1287BB-A368-4F24-BB51-EC3A1962E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C075-FC44-46C0-A2A3-259F3995171D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4214E2-CF0E-40B3-879B-0B39019E9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00F8854-EB1D-4F7E-B75E-A4E849441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D9C1C-69C5-4810-A94B-9AAC5722F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79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208DC0-88F4-480E-AF57-00764B439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079C909-6F31-4D48-A4AF-262048E90E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14B792-DD7A-44A2-8977-B45CE98C0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C075-FC44-46C0-A2A3-259F3995171D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FC42DD-FA58-4E1D-A36E-BA302D4BD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F5748C-EF35-4F7B-9997-FE006B6A9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D9C1C-69C5-4810-A94B-9AAC5722F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127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75B43B-465B-4A44-A584-FB9F05413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ACB81C9-8915-48D5-8207-31FA635B8D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69DD12-E1FD-4290-80B7-52D8638E7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C075-FC44-46C0-A2A3-259F3995171D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4C346F-E567-4478-8B40-EA73880DB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ABE6F1-FC73-4EDB-9A50-172B42CBA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D9C1C-69C5-4810-A94B-9AAC5722F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045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D19AA5-4389-4F27-801D-B6766A05D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FA4433-04CA-467D-AD0D-FEE2817FA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B959BB8-6965-4E83-9EA1-43FBC8CA9C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E573B46-3D5D-47C0-9D34-A27DEE927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C075-FC44-46C0-A2A3-259F3995171D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A871300-05DE-45BF-A589-5FFB3463C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B5D7B8D-3642-4B4A-A6F0-16E484821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D9C1C-69C5-4810-A94B-9AAC5722F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465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C63AA9-56CD-4AB9-AF60-02989B957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8AD769-8A0F-4404-AF5C-FFFAAFBD6F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F33223-FBAB-48D0-A57F-80A7E303AE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7881DC2-3437-4747-9CA6-C497119203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D722199-7215-40E1-8496-513542B4F7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936871A-5D77-49F0-A8D2-4042B58F4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C075-FC44-46C0-A2A3-259F3995171D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CC01381-0FC6-4FEA-B36F-6FFEDCB73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17DE119-1C75-40C7-B6DD-B2794C206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D9C1C-69C5-4810-A94B-9AAC5722F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661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CFF68A-725A-4A60-81B6-5C82D50A9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0A0CA8C-2B23-45C8-94A8-90131BF44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C075-FC44-46C0-A2A3-259F3995171D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CD692B7-558F-49CF-B488-3C4F29009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A9C60B3-4FD9-401B-B8EA-06724A9D8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D9C1C-69C5-4810-A94B-9AAC5722F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71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C8B899D-21CB-4893-BE30-EC4EC02AE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C075-FC44-46C0-A2A3-259F3995171D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7CCEC7F-0670-43BE-BF26-346F522DC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CB6391F-1684-4B7A-8EFB-7EE4694A9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D9C1C-69C5-4810-A94B-9AAC5722F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891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5CB10-0991-4991-B190-E83446049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95B50F5-8DF9-4437-B42C-41B314B398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7FF575A-EE6C-4C22-B362-E16B6DFD20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84894BC-5922-4777-A711-D34A15643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C075-FC44-46C0-A2A3-259F3995171D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5C24815-34A5-4C50-B61B-4B94E3340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D424CEF-7B5B-4F06-BB5A-70A4EE875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D9C1C-69C5-4810-A94B-9AAC5722F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442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29A0B5-D4EC-4323-B333-986B1FCFE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AE63F59-1B18-4243-8440-3A2367ED5C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F3D0A72-9561-407D-B6C3-2095AFDD33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218C628-D11B-4EF1-8229-0FDF0A261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6C075-FC44-46C0-A2A3-259F3995171D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27B1F68-5E52-4375-8902-B88AD52E3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58C36E2-9202-4264-A9BB-BD6EC69D9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D9C1C-69C5-4810-A94B-9AAC5722F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824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F977A12-8A72-44AB-BE09-8DE790C99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B984FF2-600E-45C5-91F3-74795B2C1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40F80F8-220C-4F3A-9298-CEA17ED092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6C075-FC44-46C0-A2A3-259F3995171D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F811FAD-CDE9-454D-AE2F-204DD54EF4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2EEEBB-DF12-4AED-8690-93B4A2A1B8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1D9C1C-69C5-4810-A94B-9AAC5722F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88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E9240C4-434C-4BDC-9BB1-84B7767FD7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33" b="31392"/>
          <a:stretch/>
        </p:blipFill>
        <p:spPr>
          <a:xfrm>
            <a:off x="3852910" y="361420"/>
            <a:ext cx="7340338" cy="613515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5EA203A-5904-4641-B7B1-A4AAFC9F55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772358"/>
            <a:ext cx="5519928" cy="941680"/>
          </a:xfrm>
        </p:spPr>
        <p:txBody>
          <a:bodyPr>
            <a:noAutofit/>
          </a:bodyPr>
          <a:lstStyle/>
          <a:p>
            <a:r>
              <a:rPr lang="en-US" altLang="zh-CN" sz="5400" dirty="0"/>
              <a:t>AMADEUS</a:t>
            </a:r>
            <a:r>
              <a:rPr lang="zh-CN" altLang="en-US" sz="5400" dirty="0"/>
              <a:t>系统</a:t>
            </a:r>
          </a:p>
        </p:txBody>
      </p:sp>
    </p:spTree>
    <p:extLst>
      <p:ext uri="{BB962C8B-B14F-4D97-AF65-F5344CB8AC3E}">
        <p14:creationId xmlns:p14="http://schemas.microsoft.com/office/powerpoint/2010/main" val="3863735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ABE4A63-97B1-433F-B3FC-38B2B2875C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3" r="2984" b="6350"/>
          <a:stretch/>
        </p:blipFill>
        <p:spPr>
          <a:xfrm>
            <a:off x="228971" y="1392454"/>
            <a:ext cx="6262208" cy="428181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E2BCB89E-7ECB-4330-AA01-09B8E950C281}"/>
              </a:ext>
            </a:extLst>
          </p:cNvPr>
          <p:cNvSpPr txBox="1"/>
          <p:nvPr/>
        </p:nvSpPr>
        <p:spPr>
          <a:xfrm>
            <a:off x="461737" y="5226784"/>
            <a:ext cx="614392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EG:</a:t>
            </a:r>
          </a:p>
          <a:p>
            <a:r>
              <a:rPr lang="en-US" altLang="zh-CN" sz="2400" dirty="0"/>
              <a:t>BLK 10J FOR INF</a:t>
            </a:r>
          </a:p>
          <a:p>
            <a:r>
              <a:rPr lang="en-US" altLang="zh-CN" sz="2400" dirty="0"/>
              <a:t>12A FOR INF </a:t>
            </a:r>
          </a:p>
          <a:p>
            <a:r>
              <a:rPr lang="en-US" altLang="zh-CN" sz="2400" dirty="0"/>
              <a:t>GTOG:1PC BB STRL S/N:10J T/N:OZ123456</a:t>
            </a:r>
            <a:endParaRPr lang="zh-CN" altLang="en-US" sz="2400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43C8C79B-E7F2-44EF-9F5F-442586B1B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610" y="126709"/>
            <a:ext cx="3494102" cy="1339388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航班备注 </a:t>
            </a:r>
            <a:br>
              <a:rPr lang="en-US" altLang="zh-CN" dirty="0"/>
            </a:br>
            <a:r>
              <a:rPr lang="en-US" altLang="zh-CN" dirty="0"/>
              <a:t>Set Comments</a:t>
            </a:r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CF681D4-37AD-46A5-B570-A229E01487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510" y="511246"/>
            <a:ext cx="7364519" cy="5523389"/>
          </a:xfrm>
          <a:prstGeom prst="rect">
            <a:avLst/>
          </a:prstGeom>
        </p:spPr>
      </p:pic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B5D0ACC0-C7D6-4039-89EB-7AF5C1F84A9A}"/>
              </a:ext>
            </a:extLst>
          </p:cNvPr>
          <p:cNvCxnSpPr/>
          <p:nvPr/>
        </p:nvCxnSpPr>
        <p:spPr>
          <a:xfrm>
            <a:off x="6096000" y="4767309"/>
            <a:ext cx="1307977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B395DC32-37D0-45FC-85CB-3A4ABD8E4F02}"/>
              </a:ext>
            </a:extLst>
          </p:cNvPr>
          <p:cNvSpPr txBox="1"/>
          <p:nvPr/>
        </p:nvSpPr>
        <p:spPr>
          <a:xfrm>
            <a:off x="7403977" y="4582643"/>
            <a:ext cx="146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备注类型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97F9743-AE5B-46F2-8780-CDB4BF8B14D1}"/>
              </a:ext>
            </a:extLst>
          </p:cNvPr>
          <p:cNvSpPr/>
          <p:nvPr/>
        </p:nvSpPr>
        <p:spPr>
          <a:xfrm>
            <a:off x="9219414" y="1564848"/>
            <a:ext cx="2972586" cy="1046375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2935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4A2F57-80FB-4320-B10A-FFFA03EA2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252" y="171141"/>
            <a:ext cx="4515035" cy="1019791"/>
          </a:xfrm>
        </p:spPr>
        <p:txBody>
          <a:bodyPr/>
          <a:lstStyle/>
          <a:p>
            <a:r>
              <a:rPr lang="zh-CN" altLang="en-US" dirty="0"/>
              <a:t>行李列表 </a:t>
            </a:r>
            <a:r>
              <a:rPr lang="en-US" altLang="zh-CN" dirty="0"/>
              <a:t>Bag List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0BB46F4-D348-4841-9F3D-BF22FCC4E1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9" t="23396" r="17592" b="29326"/>
          <a:stretch/>
        </p:blipFill>
        <p:spPr>
          <a:xfrm>
            <a:off x="1741501" y="1224667"/>
            <a:ext cx="8423431" cy="4408665"/>
          </a:xfrm>
          <a:prstGeom prst="rect">
            <a:avLst/>
          </a:prstGeom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B4A27DEC-4E09-4E8A-91E2-01EF9AB638D2}"/>
              </a:ext>
            </a:extLst>
          </p:cNvPr>
          <p:cNvCxnSpPr/>
          <p:nvPr/>
        </p:nvCxnSpPr>
        <p:spPr>
          <a:xfrm flipV="1">
            <a:off x="7235301" y="681036"/>
            <a:ext cx="719091" cy="264809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AA0D6F43-E94D-49D4-AC5C-215554386AFE}"/>
              </a:ext>
            </a:extLst>
          </p:cNvPr>
          <p:cNvCxnSpPr>
            <a:cxnSpLocks/>
          </p:cNvCxnSpPr>
          <p:nvPr/>
        </p:nvCxnSpPr>
        <p:spPr>
          <a:xfrm>
            <a:off x="7759083" y="4243526"/>
            <a:ext cx="195310" cy="1686757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567E2F7A-14EE-4802-9C94-A87C2A27CED4}"/>
              </a:ext>
            </a:extLst>
          </p:cNvPr>
          <p:cNvSpPr txBox="1"/>
          <p:nvPr/>
        </p:nvSpPr>
        <p:spPr>
          <a:xfrm>
            <a:off x="7235301" y="311704"/>
            <a:ext cx="2672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已接收行李列表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6791B0-75AB-4EED-8899-9D0C55980E1E}"/>
              </a:ext>
            </a:extLst>
          </p:cNvPr>
          <p:cNvSpPr txBox="1"/>
          <p:nvPr/>
        </p:nvSpPr>
        <p:spPr>
          <a:xfrm>
            <a:off x="7150963" y="5960897"/>
            <a:ext cx="2400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已减行李列表</a:t>
            </a:r>
          </a:p>
        </p:txBody>
      </p:sp>
    </p:spTree>
    <p:extLst>
      <p:ext uri="{BB962C8B-B14F-4D97-AF65-F5344CB8AC3E}">
        <p14:creationId xmlns:p14="http://schemas.microsoft.com/office/powerpoint/2010/main" val="38788673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78BC3A-8EAF-47BD-BCE5-5691661D7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214297"/>
            <a:ext cx="11353800" cy="690677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航班数据 </a:t>
            </a:r>
            <a:r>
              <a:rPr lang="en-US" altLang="zh-CN" dirty="0"/>
              <a:t>Customer Weight &amp; Balance Details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8F648FE-C3B8-406D-A6BC-7C352A22C9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6" r="39966" b="15464"/>
          <a:stretch/>
        </p:blipFill>
        <p:spPr>
          <a:xfrm>
            <a:off x="548327" y="846218"/>
            <a:ext cx="4110086" cy="579748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0E9F675-BF3B-4DF9-A4A7-FBC64DCA69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3" t="17596" r="16357" b="19587"/>
          <a:stretch/>
        </p:blipFill>
        <p:spPr>
          <a:xfrm>
            <a:off x="5231876" y="846218"/>
            <a:ext cx="6004874" cy="4308050"/>
          </a:xfrm>
          <a:prstGeom prst="rect">
            <a:avLst/>
          </a:prstGeom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7677097A-2503-4225-9EE9-B7B101C6C683}"/>
              </a:ext>
            </a:extLst>
          </p:cNvPr>
          <p:cNvCxnSpPr/>
          <p:nvPr/>
        </p:nvCxnSpPr>
        <p:spPr>
          <a:xfrm flipV="1">
            <a:off x="3506771" y="3744960"/>
            <a:ext cx="1570544" cy="1807428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C5E0D623-FF80-40C2-A794-0B6C5243E709}"/>
              </a:ext>
            </a:extLst>
          </p:cNvPr>
          <p:cNvCxnSpPr/>
          <p:nvPr/>
        </p:nvCxnSpPr>
        <p:spPr>
          <a:xfrm>
            <a:off x="9634194" y="3000243"/>
            <a:ext cx="527901" cy="2307048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553BC003-F474-4EA4-83A5-2AE38FDCB734}"/>
              </a:ext>
            </a:extLst>
          </p:cNvPr>
          <p:cNvCxnSpPr>
            <a:cxnSpLocks/>
          </p:cNvCxnSpPr>
          <p:nvPr/>
        </p:nvCxnSpPr>
        <p:spPr>
          <a:xfrm flipH="1">
            <a:off x="6345515" y="3744960"/>
            <a:ext cx="413505" cy="1616237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2A47C6FC-77E3-4562-B321-26EC3596F528}"/>
              </a:ext>
            </a:extLst>
          </p:cNvPr>
          <p:cNvSpPr txBox="1"/>
          <p:nvPr/>
        </p:nvSpPr>
        <p:spPr>
          <a:xfrm>
            <a:off x="4922363" y="5361197"/>
            <a:ext cx="26400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已接收人头（包含做进系统的</a:t>
            </a:r>
            <a:r>
              <a:rPr lang="en-US" altLang="zh-CN" sz="2000" dirty="0"/>
              <a:t>DEAD HEAD</a:t>
            </a:r>
            <a:r>
              <a:rPr lang="zh-CN" altLang="en-US" sz="2000" dirty="0"/>
              <a:t>）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425E23A-9336-4B82-8F78-75EE0CD0418C}"/>
              </a:ext>
            </a:extLst>
          </p:cNvPr>
          <p:cNvSpPr txBox="1"/>
          <p:nvPr/>
        </p:nvSpPr>
        <p:spPr>
          <a:xfrm>
            <a:off x="8757500" y="5361197"/>
            <a:ext cx="26400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已接收行李（包含做进系统的</a:t>
            </a:r>
            <a:r>
              <a:rPr lang="en-US" altLang="zh-CN" sz="2000" dirty="0"/>
              <a:t>RUSH/CREW</a:t>
            </a:r>
            <a:r>
              <a:rPr lang="zh-CN" altLang="en-US" sz="2000" dirty="0"/>
              <a:t>）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B571310-EEDE-4145-9AF2-45F4CA2E0A5A}"/>
              </a:ext>
            </a:extLst>
          </p:cNvPr>
          <p:cNvSpPr txBox="1"/>
          <p:nvPr/>
        </p:nvSpPr>
        <p:spPr>
          <a:xfrm>
            <a:off x="4922363" y="6082481"/>
            <a:ext cx="7511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如当日航班有</a:t>
            </a:r>
            <a:r>
              <a:rPr lang="en-US" altLang="zh-CN" sz="2000" dirty="0"/>
              <a:t>DHC</a:t>
            </a:r>
            <a:r>
              <a:rPr lang="zh-CN" altLang="en-US" sz="2000" dirty="0"/>
              <a:t>，报载时需要与</a:t>
            </a:r>
            <a:r>
              <a:rPr lang="en-US" altLang="zh-CN" sz="2000" dirty="0"/>
              <a:t>51</a:t>
            </a:r>
            <a:r>
              <a:rPr lang="zh-CN" altLang="en-US" sz="2000" dirty="0"/>
              <a:t>核实其数量，再进行报载，要说明含</a:t>
            </a:r>
            <a:r>
              <a:rPr lang="en-US" altLang="zh-CN" sz="2000" dirty="0"/>
              <a:t>/</a:t>
            </a:r>
            <a:r>
              <a:rPr lang="zh-CN" altLang="en-US" sz="2000" dirty="0"/>
              <a:t>不含</a:t>
            </a:r>
            <a:r>
              <a:rPr lang="en-US" altLang="zh-CN" sz="2000" dirty="0"/>
              <a:t>DHC</a:t>
            </a:r>
            <a:r>
              <a:rPr lang="zh-CN" altLang="en-US" sz="2000" dirty="0"/>
              <a:t>。结关名单上不会显示</a:t>
            </a:r>
            <a:r>
              <a:rPr lang="en-US" altLang="zh-CN" sz="2000" dirty="0"/>
              <a:t>DHC</a:t>
            </a:r>
            <a:r>
              <a:rPr lang="zh-CN" altLang="en-US" sz="2000" dirty="0"/>
              <a:t>数据。</a:t>
            </a:r>
          </a:p>
        </p:txBody>
      </p:sp>
    </p:spTree>
    <p:extLst>
      <p:ext uri="{BB962C8B-B14F-4D97-AF65-F5344CB8AC3E}">
        <p14:creationId xmlns:p14="http://schemas.microsoft.com/office/powerpoint/2010/main" val="4042646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E87A3B55-CEE7-4FFD-840A-E7D6730580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1" t="13607" r="10291" b="11854"/>
          <a:stretch/>
        </p:blipFill>
        <p:spPr>
          <a:xfrm>
            <a:off x="1969602" y="1046376"/>
            <a:ext cx="8857676" cy="5273446"/>
          </a:xfrm>
          <a:prstGeom prst="rect">
            <a:avLst/>
          </a:prstGeom>
        </p:spPr>
      </p:pic>
      <p:sp>
        <p:nvSpPr>
          <p:cNvPr id="4" name="标题 1">
            <a:extLst>
              <a:ext uri="{FF2B5EF4-FFF2-40B4-BE49-F238E27FC236}">
                <a16:creationId xmlns:a16="http://schemas.microsoft.com/office/drawing/2014/main" id="{901344BD-C37C-4585-9D5F-983FAA1E1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604" y="186016"/>
            <a:ext cx="3837495" cy="860360"/>
          </a:xfrm>
        </p:spPr>
        <p:txBody>
          <a:bodyPr/>
          <a:lstStyle/>
          <a:p>
            <a:r>
              <a:rPr lang="zh-CN" altLang="en-US" dirty="0"/>
              <a:t>座位 </a:t>
            </a:r>
            <a:r>
              <a:rPr lang="en-US" altLang="zh-CN" dirty="0"/>
              <a:t>Seat map</a:t>
            </a:r>
            <a:endParaRPr lang="zh-CN" altLang="en-US" dirty="0"/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9498680A-5793-480B-A7C2-4A01135ADFB1}"/>
              </a:ext>
            </a:extLst>
          </p:cNvPr>
          <p:cNvCxnSpPr>
            <a:cxnSpLocks/>
          </p:cNvCxnSpPr>
          <p:nvPr/>
        </p:nvCxnSpPr>
        <p:spPr>
          <a:xfrm flipH="1">
            <a:off x="3030717" y="3321638"/>
            <a:ext cx="877872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D389A781-AD22-4F1A-B677-889466D5ABF9}"/>
              </a:ext>
            </a:extLst>
          </p:cNvPr>
          <p:cNvCxnSpPr>
            <a:cxnSpLocks/>
          </p:cNvCxnSpPr>
          <p:nvPr/>
        </p:nvCxnSpPr>
        <p:spPr>
          <a:xfrm flipH="1">
            <a:off x="2765587" y="2496503"/>
            <a:ext cx="2250063" cy="543712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EFED6344-4DF4-492E-A0AA-8C3F7C98C7B0}"/>
              </a:ext>
            </a:extLst>
          </p:cNvPr>
          <p:cNvCxnSpPr/>
          <p:nvPr/>
        </p:nvCxnSpPr>
        <p:spPr>
          <a:xfrm flipV="1">
            <a:off x="4551183" y="790151"/>
            <a:ext cx="369216" cy="999241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6D11111F-6B66-4985-82E2-C7E3B5F82596}"/>
              </a:ext>
            </a:extLst>
          </p:cNvPr>
          <p:cNvCxnSpPr>
            <a:cxnSpLocks/>
          </p:cNvCxnSpPr>
          <p:nvPr/>
        </p:nvCxnSpPr>
        <p:spPr>
          <a:xfrm flipH="1">
            <a:off x="3163282" y="2219693"/>
            <a:ext cx="612742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DC7C7B11-8E8E-48DB-9B85-37A5343957FB}"/>
              </a:ext>
            </a:extLst>
          </p:cNvPr>
          <p:cNvCxnSpPr>
            <a:cxnSpLocks/>
            <a:endCxn id="23" idx="2"/>
          </p:cNvCxnSpPr>
          <p:nvPr/>
        </p:nvCxnSpPr>
        <p:spPr>
          <a:xfrm flipV="1">
            <a:off x="5549559" y="913616"/>
            <a:ext cx="1826424" cy="1009044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5BADA79F-9F20-4DA3-BCFE-9BBE1638DF4D}"/>
              </a:ext>
            </a:extLst>
          </p:cNvPr>
          <p:cNvCxnSpPr>
            <a:cxnSpLocks/>
            <a:endCxn id="26" idx="1"/>
          </p:cNvCxnSpPr>
          <p:nvPr/>
        </p:nvCxnSpPr>
        <p:spPr>
          <a:xfrm flipV="1">
            <a:off x="8014264" y="800671"/>
            <a:ext cx="1155408" cy="1067928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8DA362B2-F082-4C21-9784-3D7F656C5DBC}"/>
              </a:ext>
            </a:extLst>
          </p:cNvPr>
          <p:cNvCxnSpPr>
            <a:cxnSpLocks/>
          </p:cNvCxnSpPr>
          <p:nvPr/>
        </p:nvCxnSpPr>
        <p:spPr>
          <a:xfrm>
            <a:off x="8508002" y="3429000"/>
            <a:ext cx="692559" cy="807469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48AE6259-EA97-43E2-ADC9-717918D41362}"/>
              </a:ext>
            </a:extLst>
          </p:cNvPr>
          <p:cNvSpPr txBox="1"/>
          <p:nvPr/>
        </p:nvSpPr>
        <p:spPr>
          <a:xfrm>
            <a:off x="363401" y="2894224"/>
            <a:ext cx="29531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付费座位</a:t>
            </a:r>
            <a:r>
              <a:rPr lang="en-US" altLang="zh-CN" sz="2000" dirty="0"/>
              <a:t>150CNY</a:t>
            </a:r>
          </a:p>
          <a:p>
            <a:r>
              <a:rPr lang="zh-CN" altLang="en-US" sz="2000" dirty="0"/>
              <a:t>经济舱第一排</a:t>
            </a:r>
            <a:r>
              <a:rPr lang="en-US" altLang="zh-CN" sz="2000" dirty="0"/>
              <a:t>/EXIT</a:t>
            </a:r>
            <a:r>
              <a:rPr lang="zh-CN" altLang="en-US" sz="2000" dirty="0"/>
              <a:t>座位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5194352-9E2C-444F-A0B5-9341D5F1A46C}"/>
              </a:ext>
            </a:extLst>
          </p:cNvPr>
          <p:cNvSpPr txBox="1"/>
          <p:nvPr/>
        </p:nvSpPr>
        <p:spPr>
          <a:xfrm>
            <a:off x="5973143" y="513506"/>
            <a:ext cx="2805679" cy="40011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旅客已选座位</a:t>
            </a:r>
            <a:r>
              <a:rPr lang="en-US" altLang="zh-CN" sz="2000" dirty="0"/>
              <a:t>/</a:t>
            </a:r>
            <a:r>
              <a:rPr lang="zh-CN" altLang="en-US" sz="2000" dirty="0"/>
              <a:t>未值机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BFBE446-B49C-4625-9B71-A71326066D57}"/>
              </a:ext>
            </a:extLst>
          </p:cNvPr>
          <p:cNvSpPr txBox="1"/>
          <p:nvPr/>
        </p:nvSpPr>
        <p:spPr>
          <a:xfrm>
            <a:off x="8893224" y="4282119"/>
            <a:ext cx="1594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旅客已值机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FD4F53A-FAE2-4B96-BA12-90B40CEB8C29}"/>
              </a:ext>
            </a:extLst>
          </p:cNvPr>
          <p:cNvSpPr txBox="1"/>
          <p:nvPr/>
        </p:nvSpPr>
        <p:spPr>
          <a:xfrm>
            <a:off x="3828837" y="160080"/>
            <a:ext cx="25283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网上付费座位</a:t>
            </a:r>
            <a:r>
              <a:rPr lang="en-US" altLang="zh-CN" sz="2000" dirty="0"/>
              <a:t>60CNY</a:t>
            </a:r>
          </a:p>
          <a:p>
            <a:r>
              <a:rPr lang="zh-CN" altLang="en-US" sz="2000" dirty="0"/>
              <a:t>柜台不收费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E77A637-DEBC-4FBD-962F-6B7E9CDC4425}"/>
              </a:ext>
            </a:extLst>
          </p:cNvPr>
          <p:cNvSpPr txBox="1"/>
          <p:nvPr/>
        </p:nvSpPr>
        <p:spPr>
          <a:xfrm>
            <a:off x="9169672" y="600616"/>
            <a:ext cx="1594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可利用座位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22135C2-CC57-4D47-9221-3F3FF6315850}"/>
              </a:ext>
            </a:extLst>
          </p:cNvPr>
          <p:cNvSpPr txBox="1"/>
          <p:nvPr/>
        </p:nvSpPr>
        <p:spPr>
          <a:xfrm>
            <a:off x="1364722" y="2038584"/>
            <a:ext cx="19518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INF</a:t>
            </a:r>
            <a:r>
              <a:rPr lang="zh-CN" altLang="en-US" sz="2000" dirty="0"/>
              <a:t>可利用座位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01B1B2E-665C-4C92-A221-C18D1A7A7DCC}"/>
              </a:ext>
            </a:extLst>
          </p:cNvPr>
          <p:cNvSpPr txBox="1"/>
          <p:nvPr/>
        </p:nvSpPr>
        <p:spPr>
          <a:xfrm>
            <a:off x="5362460" y="4127333"/>
            <a:ext cx="34859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座位状态</a:t>
            </a:r>
            <a:endParaRPr lang="en-US" altLang="zh-CN" sz="2400" dirty="0"/>
          </a:p>
          <a:p>
            <a:r>
              <a:rPr lang="en-US" altLang="zh-CN" sz="2400" dirty="0"/>
              <a:t>H</a:t>
            </a:r>
            <a:r>
              <a:rPr lang="zh-CN" altLang="en-US" sz="2400" dirty="0"/>
              <a:t>：可利用位</a:t>
            </a:r>
            <a:endParaRPr lang="en-US" altLang="zh-CN" sz="2400" dirty="0"/>
          </a:p>
          <a:p>
            <a:r>
              <a:rPr lang="en-US" altLang="zh-CN" sz="2400" dirty="0"/>
              <a:t>P</a:t>
            </a:r>
            <a:r>
              <a:rPr lang="zh-CN" altLang="en-US" sz="2400" dirty="0"/>
              <a:t>：需询问代办后使用</a:t>
            </a:r>
            <a:endParaRPr lang="en-US" altLang="zh-CN" sz="2400" dirty="0"/>
          </a:p>
          <a:p>
            <a:r>
              <a:rPr lang="en-US" altLang="zh-CN" sz="2400" dirty="0"/>
              <a:t>K</a:t>
            </a:r>
            <a:r>
              <a:rPr lang="zh-CN" altLang="en-US" sz="2400" dirty="0"/>
              <a:t>：座位已坏</a:t>
            </a:r>
            <a:r>
              <a:rPr lang="en-US" altLang="zh-CN" sz="2400" dirty="0"/>
              <a:t>/</a:t>
            </a:r>
            <a:r>
              <a:rPr lang="zh-CN" altLang="en-US" sz="2400" dirty="0"/>
              <a:t>不可使用</a:t>
            </a:r>
            <a:endParaRPr lang="en-US" altLang="zh-CN" sz="2400" dirty="0"/>
          </a:p>
          <a:p>
            <a:r>
              <a:rPr lang="en-US" altLang="zh-CN" sz="2400" dirty="0"/>
              <a:t>W</a:t>
            </a:r>
            <a:r>
              <a:rPr lang="zh-CN" altLang="en-US" sz="2400" dirty="0"/>
              <a:t>：机组位</a:t>
            </a:r>
          </a:p>
        </p:txBody>
      </p:sp>
      <p:cxnSp>
        <p:nvCxnSpPr>
          <p:cNvPr id="49" name="直接箭头连接符 48">
            <a:extLst>
              <a:ext uri="{FF2B5EF4-FFF2-40B4-BE49-F238E27FC236}">
                <a16:creationId xmlns:a16="http://schemas.microsoft.com/office/drawing/2014/main" id="{84845B05-A4F8-4BF6-A874-76A3217920F6}"/>
              </a:ext>
            </a:extLst>
          </p:cNvPr>
          <p:cNvCxnSpPr>
            <a:cxnSpLocks/>
          </p:cNvCxnSpPr>
          <p:nvPr/>
        </p:nvCxnSpPr>
        <p:spPr>
          <a:xfrm flipH="1" flipV="1">
            <a:off x="3163282" y="2407916"/>
            <a:ext cx="745307" cy="632299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62304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CBB2B5-37BA-4977-8949-E04E56C73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31" y="86957"/>
            <a:ext cx="5021062" cy="948770"/>
          </a:xfrm>
        </p:spPr>
        <p:txBody>
          <a:bodyPr/>
          <a:lstStyle/>
          <a:p>
            <a:r>
              <a:rPr lang="zh-CN" altLang="en-US" dirty="0"/>
              <a:t>提取旅客 </a:t>
            </a:r>
            <a:r>
              <a:rPr lang="en-US" altLang="zh-CN" dirty="0"/>
              <a:t>Customer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9869C99-480D-4110-82C0-27C75A0265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3" b="9003"/>
          <a:stretch/>
        </p:blipFill>
        <p:spPr>
          <a:xfrm>
            <a:off x="2234214" y="1035727"/>
            <a:ext cx="7723571" cy="5072841"/>
          </a:xfrm>
          <a:prstGeom prst="rect">
            <a:avLst/>
          </a:prstGeom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3A9C758F-C9ED-49FF-A14A-934E46F5CC5E}"/>
              </a:ext>
            </a:extLst>
          </p:cNvPr>
          <p:cNvCxnSpPr>
            <a:cxnSpLocks/>
          </p:cNvCxnSpPr>
          <p:nvPr/>
        </p:nvCxnSpPr>
        <p:spPr>
          <a:xfrm>
            <a:off x="7647072" y="4494229"/>
            <a:ext cx="629662" cy="190893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82D426C5-BFBD-4DA8-BB20-3271353CDEFD}"/>
              </a:ext>
            </a:extLst>
          </p:cNvPr>
          <p:cNvCxnSpPr>
            <a:cxnSpLocks/>
          </p:cNvCxnSpPr>
          <p:nvPr/>
        </p:nvCxnSpPr>
        <p:spPr>
          <a:xfrm flipH="1">
            <a:off x="1462938" y="3753438"/>
            <a:ext cx="1543159" cy="330592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48E1DD5F-EB86-45C4-8221-0B1DB55865F6}"/>
              </a:ext>
            </a:extLst>
          </p:cNvPr>
          <p:cNvCxnSpPr>
            <a:cxnSpLocks/>
          </p:cNvCxnSpPr>
          <p:nvPr/>
        </p:nvCxnSpPr>
        <p:spPr>
          <a:xfrm flipV="1">
            <a:off x="4824523" y="2908605"/>
            <a:ext cx="1928724" cy="32794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D169432A-1A9B-40C3-8E00-68E36BF22B9C}"/>
              </a:ext>
            </a:extLst>
          </p:cNvPr>
          <p:cNvCxnSpPr>
            <a:cxnSpLocks/>
          </p:cNvCxnSpPr>
          <p:nvPr/>
        </p:nvCxnSpPr>
        <p:spPr>
          <a:xfrm flipH="1">
            <a:off x="1606062" y="2317204"/>
            <a:ext cx="1400035" cy="135118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1A9BCB53-B863-4B30-8CC9-CFD73554E2C0}"/>
              </a:ext>
            </a:extLst>
          </p:cNvPr>
          <p:cNvCxnSpPr>
            <a:cxnSpLocks/>
          </p:cNvCxnSpPr>
          <p:nvPr/>
        </p:nvCxnSpPr>
        <p:spPr>
          <a:xfrm flipV="1">
            <a:off x="3948623" y="1923068"/>
            <a:ext cx="925035" cy="98196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A4B953F6-C0B4-4A3E-9CF6-9471F8B7595C}"/>
              </a:ext>
            </a:extLst>
          </p:cNvPr>
          <p:cNvSpPr txBox="1"/>
          <p:nvPr/>
        </p:nvSpPr>
        <p:spPr>
          <a:xfrm>
            <a:off x="112613" y="2149614"/>
            <a:ext cx="18964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座位号</a:t>
            </a:r>
            <a:r>
              <a:rPr lang="en-US" altLang="zh-CN" sz="2000" dirty="0"/>
              <a:t>/</a:t>
            </a:r>
            <a:r>
              <a:rPr lang="zh-CN" altLang="en-US" sz="2000" dirty="0"/>
              <a:t>序号</a:t>
            </a:r>
            <a:endParaRPr lang="en-US" altLang="zh-CN" sz="2000" dirty="0"/>
          </a:p>
          <a:p>
            <a:r>
              <a:rPr lang="en-US" altLang="zh-CN" sz="2000" dirty="0"/>
              <a:t>EG</a:t>
            </a:r>
            <a:r>
              <a:rPr lang="zh-CN" altLang="en-US" sz="2000" dirty="0"/>
              <a:t>：</a:t>
            </a:r>
            <a:r>
              <a:rPr lang="en-US" altLang="zh-CN" sz="2000" dirty="0"/>
              <a:t>16A/55</a:t>
            </a:r>
            <a:endParaRPr lang="zh-CN" altLang="en-US" sz="2000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1DD9304-AC80-4ACE-96B6-C5DD5AE0F0F3}"/>
              </a:ext>
            </a:extLst>
          </p:cNvPr>
          <p:cNvSpPr txBox="1"/>
          <p:nvPr/>
        </p:nvSpPr>
        <p:spPr>
          <a:xfrm>
            <a:off x="7752301" y="4710188"/>
            <a:ext cx="24306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行李牌号</a:t>
            </a:r>
            <a:endParaRPr lang="en-US" altLang="zh-CN" sz="2000" dirty="0"/>
          </a:p>
          <a:p>
            <a:r>
              <a:rPr lang="en-US" altLang="zh-CN" sz="2000" dirty="0"/>
              <a:t>EG</a:t>
            </a:r>
            <a:r>
              <a:rPr lang="zh-CN" altLang="en-US" sz="2000" dirty="0"/>
              <a:t>：</a:t>
            </a:r>
            <a:r>
              <a:rPr lang="en-US" altLang="zh-CN" sz="2000" dirty="0"/>
              <a:t>0OZ123456</a:t>
            </a:r>
          </a:p>
          <a:p>
            <a:r>
              <a:rPr lang="en-US" altLang="zh-CN" sz="2000" dirty="0"/>
              <a:t>0988OZ123456</a:t>
            </a:r>
            <a:endParaRPr lang="zh-CN" altLang="en-US" sz="2000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092721C-E8DB-46CC-9032-91DB373E9389}"/>
              </a:ext>
            </a:extLst>
          </p:cNvPr>
          <p:cNvSpPr txBox="1"/>
          <p:nvPr/>
        </p:nvSpPr>
        <p:spPr>
          <a:xfrm>
            <a:off x="6753246" y="2757078"/>
            <a:ext cx="41337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航班号</a:t>
            </a:r>
            <a:r>
              <a:rPr lang="en-US" altLang="zh-CN" sz="2000" dirty="0"/>
              <a:t>/</a:t>
            </a:r>
            <a:r>
              <a:rPr lang="zh-CN" altLang="en-US" sz="2000" dirty="0"/>
              <a:t>日期</a:t>
            </a:r>
            <a:r>
              <a:rPr lang="en-US" altLang="zh-CN" sz="2000" dirty="0"/>
              <a:t>/</a:t>
            </a:r>
            <a:r>
              <a:rPr lang="zh-CN" altLang="en-US" sz="2000" dirty="0"/>
              <a:t>始发地</a:t>
            </a:r>
            <a:r>
              <a:rPr lang="en-US" altLang="zh-CN" sz="2000" dirty="0"/>
              <a:t>/</a:t>
            </a:r>
            <a:r>
              <a:rPr lang="zh-CN" altLang="en-US" sz="2000" dirty="0"/>
              <a:t>目的地</a:t>
            </a:r>
            <a:endParaRPr lang="en-US" altLang="zh-CN" sz="2000" dirty="0"/>
          </a:p>
          <a:p>
            <a:r>
              <a:rPr lang="en-US" altLang="zh-CN" sz="2000" dirty="0"/>
              <a:t>EG</a:t>
            </a:r>
            <a:r>
              <a:rPr lang="zh-CN" altLang="en-US" sz="2000" dirty="0"/>
              <a:t>：</a:t>
            </a:r>
            <a:r>
              <a:rPr lang="en-US" altLang="zh-CN" sz="2000" dirty="0"/>
              <a:t>OZ356/25FEB/CAN/ICN</a:t>
            </a:r>
            <a:endParaRPr lang="zh-CN" altLang="en-US" sz="20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1142296-DF45-44CC-9F18-627A03236281}"/>
              </a:ext>
            </a:extLst>
          </p:cNvPr>
          <p:cNvSpPr txBox="1"/>
          <p:nvPr/>
        </p:nvSpPr>
        <p:spPr>
          <a:xfrm>
            <a:off x="79609" y="3927836"/>
            <a:ext cx="3238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电子票号</a:t>
            </a:r>
            <a:endParaRPr lang="en-US" altLang="zh-CN" sz="2000" dirty="0"/>
          </a:p>
          <a:p>
            <a:r>
              <a:rPr lang="en-US" altLang="zh-CN" sz="2000" dirty="0"/>
              <a:t>EG</a:t>
            </a:r>
            <a:r>
              <a:rPr lang="zh-CN" altLang="en-US" sz="2000" dirty="0"/>
              <a:t>：</a:t>
            </a:r>
            <a:r>
              <a:rPr lang="en-US" altLang="zh-CN" sz="2000" dirty="0"/>
              <a:t>988339588918701</a:t>
            </a:r>
          </a:p>
          <a:p>
            <a:r>
              <a:rPr lang="zh-CN" altLang="en-US" sz="2000" dirty="0"/>
              <a:t>（</a:t>
            </a:r>
            <a:r>
              <a:rPr lang="en-US" altLang="zh-CN" sz="2000" dirty="0"/>
              <a:t>988</a:t>
            </a:r>
            <a:r>
              <a:rPr lang="zh-CN" altLang="en-US" sz="2000" dirty="0"/>
              <a:t>开头 </a:t>
            </a:r>
            <a:r>
              <a:rPr lang="en-US" altLang="zh-CN" sz="2000" dirty="0"/>
              <a:t>15</a:t>
            </a:r>
            <a:r>
              <a:rPr lang="zh-CN" altLang="en-US" sz="2000" dirty="0"/>
              <a:t>位数字）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869A191-61FB-423B-B257-581D0A718E34}"/>
              </a:ext>
            </a:extLst>
          </p:cNvPr>
          <p:cNvSpPr txBox="1"/>
          <p:nvPr/>
        </p:nvSpPr>
        <p:spPr>
          <a:xfrm>
            <a:off x="4873658" y="1723013"/>
            <a:ext cx="417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旅客姓名 </a:t>
            </a:r>
            <a:r>
              <a:rPr lang="en-US" altLang="zh-CN" sz="2000" dirty="0"/>
              <a:t>EG</a:t>
            </a:r>
            <a:r>
              <a:rPr lang="zh-CN" altLang="en-US" sz="2000" dirty="0"/>
              <a:t>：</a:t>
            </a:r>
            <a:r>
              <a:rPr lang="en-US" altLang="zh-CN" sz="2000" dirty="0"/>
              <a:t>CHANG/JINJU</a:t>
            </a:r>
            <a:endParaRPr lang="zh-CN" altLang="en-US" sz="2000" dirty="0"/>
          </a:p>
        </p:txBody>
      </p: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09F52C04-DA07-4C0B-9D62-9EF0C161D3F4}"/>
              </a:ext>
            </a:extLst>
          </p:cNvPr>
          <p:cNvCxnSpPr>
            <a:cxnSpLocks/>
          </p:cNvCxnSpPr>
          <p:nvPr/>
        </p:nvCxnSpPr>
        <p:spPr>
          <a:xfrm flipV="1">
            <a:off x="6919004" y="2373352"/>
            <a:ext cx="897359" cy="11411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D7852B1A-69C8-425E-AC52-9067DC5E18D2}"/>
              </a:ext>
            </a:extLst>
          </p:cNvPr>
          <p:cNvSpPr txBox="1"/>
          <p:nvPr/>
        </p:nvSpPr>
        <p:spPr>
          <a:xfrm>
            <a:off x="7658113" y="2031210"/>
            <a:ext cx="2755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会员卡号</a:t>
            </a:r>
            <a:endParaRPr lang="en-US" altLang="zh-CN" sz="2000" dirty="0"/>
          </a:p>
          <a:p>
            <a:r>
              <a:rPr lang="en-US" altLang="zh-CN" sz="2000" dirty="0"/>
              <a:t>EG</a:t>
            </a:r>
            <a:r>
              <a:rPr lang="zh-CN" altLang="en-US" sz="2000" dirty="0"/>
              <a:t>：</a:t>
            </a:r>
            <a:r>
              <a:rPr lang="en-US" altLang="zh-CN" sz="2000" dirty="0"/>
              <a:t>OZ/123456789</a:t>
            </a:r>
            <a:endParaRPr lang="zh-CN" altLang="en-US" sz="2000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82E7D61-5EAD-48BD-802F-DA7BF58C77A3}"/>
              </a:ext>
            </a:extLst>
          </p:cNvPr>
          <p:cNvCxnSpPr>
            <a:cxnSpLocks/>
          </p:cNvCxnSpPr>
          <p:nvPr/>
        </p:nvCxnSpPr>
        <p:spPr>
          <a:xfrm>
            <a:off x="1034832" y="3429000"/>
            <a:ext cx="956089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1B02BA43-272D-4FD8-8FBC-3517B8CB1512}"/>
              </a:ext>
            </a:extLst>
          </p:cNvPr>
          <p:cNvSpPr txBox="1"/>
          <p:nvPr/>
        </p:nvSpPr>
        <p:spPr>
          <a:xfrm>
            <a:off x="10595728" y="2987910"/>
            <a:ext cx="18817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F2</a:t>
            </a:r>
            <a:r>
              <a:rPr lang="zh-CN" altLang="en-US" sz="2800" dirty="0"/>
              <a:t>展开</a:t>
            </a:r>
            <a:endParaRPr lang="en-US" altLang="zh-CN" sz="2800" dirty="0"/>
          </a:p>
          <a:p>
            <a:r>
              <a:rPr lang="zh-CN" altLang="en-US" sz="2800" dirty="0"/>
              <a:t>更多选项</a:t>
            </a:r>
          </a:p>
        </p:txBody>
      </p:sp>
    </p:spTree>
    <p:extLst>
      <p:ext uri="{BB962C8B-B14F-4D97-AF65-F5344CB8AC3E}">
        <p14:creationId xmlns:p14="http://schemas.microsoft.com/office/powerpoint/2010/main" val="4014255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C804A4-43B7-4418-B3B7-8C6CABA03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739" y="222577"/>
            <a:ext cx="4044885" cy="916920"/>
          </a:xfrm>
        </p:spPr>
        <p:txBody>
          <a:bodyPr/>
          <a:lstStyle/>
          <a:p>
            <a:r>
              <a:rPr lang="zh-CN" altLang="en-US" dirty="0"/>
              <a:t>旅客 </a:t>
            </a:r>
            <a:r>
              <a:rPr lang="en-US" altLang="zh-CN" dirty="0"/>
              <a:t>Customer</a:t>
            </a:r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7C05D24-3867-4C62-BF4D-BA4C10B0BA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445" y="1139497"/>
            <a:ext cx="8815109" cy="4960905"/>
          </a:xfrm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E3BB8238-4457-4BE6-9DBF-754F3AB5F4CE}"/>
              </a:ext>
            </a:extLst>
          </p:cNvPr>
          <p:cNvCxnSpPr>
            <a:cxnSpLocks/>
          </p:cNvCxnSpPr>
          <p:nvPr/>
        </p:nvCxnSpPr>
        <p:spPr>
          <a:xfrm flipV="1">
            <a:off x="4091816" y="2696065"/>
            <a:ext cx="319930" cy="45664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7256E41D-7002-46E8-8F03-49C3381D8005}"/>
              </a:ext>
            </a:extLst>
          </p:cNvPr>
          <p:cNvCxnSpPr>
            <a:cxnSpLocks/>
            <a:stCxn id="17" idx="0"/>
          </p:cNvCxnSpPr>
          <p:nvPr/>
        </p:nvCxnSpPr>
        <p:spPr>
          <a:xfrm flipH="1" flipV="1">
            <a:off x="5846452" y="2696067"/>
            <a:ext cx="412228" cy="600716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61756392-B1E3-478D-AA0B-49A644FD1B99}"/>
              </a:ext>
            </a:extLst>
          </p:cNvPr>
          <p:cNvCxnSpPr>
            <a:cxnSpLocks/>
          </p:cNvCxnSpPr>
          <p:nvPr/>
        </p:nvCxnSpPr>
        <p:spPr>
          <a:xfrm flipH="1">
            <a:off x="6721432" y="2309567"/>
            <a:ext cx="631475" cy="496592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055037D8-A62D-40C8-BE3B-0E5D6B57B218}"/>
              </a:ext>
            </a:extLst>
          </p:cNvPr>
          <p:cNvCxnSpPr>
            <a:cxnSpLocks/>
          </p:cNvCxnSpPr>
          <p:nvPr/>
        </p:nvCxnSpPr>
        <p:spPr>
          <a:xfrm flipH="1" flipV="1">
            <a:off x="7619476" y="2823208"/>
            <a:ext cx="108145" cy="565251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2299F792-A4CD-4714-9502-1D0FBFC9048D}"/>
              </a:ext>
            </a:extLst>
          </p:cNvPr>
          <p:cNvCxnSpPr>
            <a:cxnSpLocks/>
            <a:stCxn id="27" idx="0"/>
          </p:cNvCxnSpPr>
          <p:nvPr/>
        </p:nvCxnSpPr>
        <p:spPr>
          <a:xfrm flipH="1" flipV="1">
            <a:off x="8797687" y="2919803"/>
            <a:ext cx="711818" cy="657558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45C7548C-D41C-4FAE-B86C-1DF342877FDC}"/>
              </a:ext>
            </a:extLst>
          </p:cNvPr>
          <p:cNvSpPr txBox="1"/>
          <p:nvPr/>
        </p:nvSpPr>
        <p:spPr>
          <a:xfrm>
            <a:off x="3193583" y="3152705"/>
            <a:ext cx="2196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旅客姓名</a:t>
            </a:r>
            <a:r>
              <a:rPr lang="en-US" altLang="zh-CN" sz="2000" dirty="0"/>
              <a:t>/</a:t>
            </a:r>
            <a:r>
              <a:rPr lang="zh-CN" altLang="en-US" sz="2000" dirty="0"/>
              <a:t>性别</a:t>
            </a:r>
            <a:endParaRPr lang="en-US" altLang="zh-CN" sz="2000" dirty="0"/>
          </a:p>
          <a:p>
            <a:r>
              <a:rPr lang="zh-CN" altLang="en-US" sz="2000" dirty="0"/>
              <a:t>航班号</a:t>
            </a:r>
            <a:r>
              <a:rPr lang="en-US" altLang="zh-CN" sz="2000" dirty="0"/>
              <a:t>/</a:t>
            </a:r>
            <a:r>
              <a:rPr lang="zh-CN" altLang="en-US" sz="2000" dirty="0"/>
              <a:t>日期</a:t>
            </a:r>
            <a:r>
              <a:rPr lang="en-US" altLang="zh-CN" sz="2000" dirty="0"/>
              <a:t>/</a:t>
            </a:r>
            <a:r>
              <a:rPr lang="zh-CN" altLang="en-US" sz="2000" dirty="0"/>
              <a:t>航线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61CD7E9-32E9-4F75-91E4-A031985DD270}"/>
              </a:ext>
            </a:extLst>
          </p:cNvPr>
          <p:cNvSpPr txBox="1"/>
          <p:nvPr/>
        </p:nvSpPr>
        <p:spPr>
          <a:xfrm>
            <a:off x="5304880" y="3296783"/>
            <a:ext cx="19075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OZ</a:t>
            </a:r>
            <a:r>
              <a:rPr lang="zh-CN" altLang="en-US" sz="2000" dirty="0"/>
              <a:t>会员卡级别</a:t>
            </a:r>
            <a:endParaRPr lang="en-US" altLang="zh-CN" sz="2000" dirty="0"/>
          </a:p>
          <a:p>
            <a:r>
              <a:rPr lang="zh-CN" altLang="en-US" sz="2000" dirty="0"/>
              <a:t>星空联盟级别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429F6DD-B0E5-4E85-A899-B5CD77B19AB2}"/>
              </a:ext>
            </a:extLst>
          </p:cNvPr>
          <p:cNvSpPr txBox="1"/>
          <p:nvPr/>
        </p:nvSpPr>
        <p:spPr>
          <a:xfrm>
            <a:off x="7065696" y="1940235"/>
            <a:ext cx="1640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电子票</a:t>
            </a:r>
            <a:r>
              <a:rPr lang="en-US" altLang="zh-CN" sz="2000" dirty="0"/>
              <a:t>/</a:t>
            </a:r>
            <a:r>
              <a:rPr lang="zh-CN" altLang="en-US" sz="2000" dirty="0"/>
              <a:t>舱位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B4ABBEA-3E38-42DC-8BF2-E2C8F205347C}"/>
              </a:ext>
            </a:extLst>
          </p:cNvPr>
          <p:cNvSpPr txBox="1"/>
          <p:nvPr/>
        </p:nvSpPr>
        <p:spPr>
          <a:xfrm>
            <a:off x="7498118" y="3392695"/>
            <a:ext cx="732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座位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D85C600-C002-457C-B71E-6B80B6F993DB}"/>
              </a:ext>
            </a:extLst>
          </p:cNvPr>
          <p:cNvSpPr txBox="1"/>
          <p:nvPr/>
        </p:nvSpPr>
        <p:spPr>
          <a:xfrm>
            <a:off x="8470436" y="3577361"/>
            <a:ext cx="2078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需要注意的信息</a:t>
            </a:r>
          </a:p>
        </p:txBody>
      </p:sp>
    </p:spTree>
    <p:extLst>
      <p:ext uri="{BB962C8B-B14F-4D97-AF65-F5344CB8AC3E}">
        <p14:creationId xmlns:p14="http://schemas.microsoft.com/office/powerpoint/2010/main" val="19763876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60A056-9631-44BF-A5BC-C7ACD726D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311" y="213910"/>
            <a:ext cx="3639532" cy="1049282"/>
          </a:xfrm>
        </p:spPr>
        <p:txBody>
          <a:bodyPr/>
          <a:lstStyle/>
          <a:p>
            <a:r>
              <a:rPr lang="zh-CN" altLang="en-US" dirty="0"/>
              <a:t>录入护照信息</a:t>
            </a:r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0BCC940-9DF4-4F51-9A6B-4145A959CF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2" t="6573" r="1689" b="3305"/>
          <a:stretch/>
        </p:blipFill>
        <p:spPr>
          <a:xfrm>
            <a:off x="3883843" y="382257"/>
            <a:ext cx="7616858" cy="609348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B193401-B0E5-490D-947C-298B22BD5C63}"/>
              </a:ext>
            </a:extLst>
          </p:cNvPr>
          <p:cNvSpPr txBox="1"/>
          <p:nvPr/>
        </p:nvSpPr>
        <p:spPr>
          <a:xfrm>
            <a:off x="122156" y="1659285"/>
            <a:ext cx="388384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确认好旅客的护照信息，如系统与旅客所持信息不符，可要求旅客提供机票号码进行核对，无误后可以覆盖。</a:t>
            </a:r>
            <a:endParaRPr lang="en-US" altLang="zh-CN" sz="2800" dirty="0"/>
          </a:p>
          <a:p>
            <a:r>
              <a:rPr lang="en-US" altLang="zh-CN" sz="2800" dirty="0"/>
              <a:t>PS</a:t>
            </a:r>
            <a:r>
              <a:rPr lang="zh-CN" altLang="en-US" sz="2800" dirty="0"/>
              <a:t>：一定要注意好同名同姓的旅客，避免接收有误。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10D8DF9-7BC4-48F6-BEED-D873C56208FA}"/>
              </a:ext>
            </a:extLst>
          </p:cNvPr>
          <p:cNvSpPr/>
          <p:nvPr/>
        </p:nvSpPr>
        <p:spPr>
          <a:xfrm>
            <a:off x="8814062" y="5995447"/>
            <a:ext cx="1621410" cy="480296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0F36381-43F2-48B9-9B98-58712B0F98C8}"/>
              </a:ext>
            </a:extLst>
          </p:cNvPr>
          <p:cNvSpPr/>
          <p:nvPr/>
        </p:nvSpPr>
        <p:spPr>
          <a:xfrm>
            <a:off x="9506931" y="1064758"/>
            <a:ext cx="1857081" cy="612742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5727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FB44AB-FA24-448D-8165-ACE47B7AE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299" y="221692"/>
            <a:ext cx="2640291" cy="898067"/>
          </a:xfrm>
        </p:spPr>
        <p:txBody>
          <a:bodyPr/>
          <a:lstStyle/>
          <a:p>
            <a:r>
              <a:rPr lang="zh-CN" altLang="en-US" dirty="0"/>
              <a:t>接收旅客</a:t>
            </a:r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90C81FA4-ECAD-41B1-8F94-0CC2808373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9" t="10631" b="25195"/>
          <a:stretch/>
        </p:blipFill>
        <p:spPr>
          <a:xfrm>
            <a:off x="1271981" y="1119759"/>
            <a:ext cx="9648037" cy="4848667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75ED314-18F7-46CA-8A07-804B228FEA63}"/>
              </a:ext>
            </a:extLst>
          </p:cNvPr>
          <p:cNvSpPr txBox="1"/>
          <p:nvPr/>
        </p:nvSpPr>
        <p:spPr>
          <a:xfrm>
            <a:off x="1432875" y="5618374"/>
            <a:ext cx="37612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确认旅客是否有行李，选</a:t>
            </a:r>
            <a:r>
              <a:rPr lang="en-US" altLang="zh-CN" sz="2000" dirty="0"/>
              <a:t>YES</a:t>
            </a:r>
            <a:r>
              <a:rPr lang="zh-CN" altLang="en-US" sz="2000" dirty="0"/>
              <a:t>，会进入加行李的页面；选</a:t>
            </a:r>
            <a:r>
              <a:rPr lang="en-US" altLang="zh-CN" sz="2000" dirty="0"/>
              <a:t>NO</a:t>
            </a:r>
            <a:r>
              <a:rPr lang="zh-CN" altLang="en-US" sz="2000" dirty="0"/>
              <a:t>，会进入打印登机牌的页面。</a:t>
            </a: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3698C557-A063-49B6-BDF3-5DAB29CCA643}"/>
              </a:ext>
            </a:extLst>
          </p:cNvPr>
          <p:cNvCxnSpPr/>
          <p:nvPr/>
        </p:nvCxnSpPr>
        <p:spPr>
          <a:xfrm>
            <a:off x="3676454" y="5137608"/>
            <a:ext cx="273377" cy="593889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5805030C-FFA7-427D-AF78-2C57F84B2276}"/>
              </a:ext>
            </a:extLst>
          </p:cNvPr>
          <p:cNvSpPr txBox="1"/>
          <p:nvPr/>
        </p:nvSpPr>
        <p:spPr>
          <a:xfrm>
            <a:off x="5194169" y="2990234"/>
            <a:ext cx="32459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座位可选</a:t>
            </a:r>
            <a:r>
              <a:rPr lang="en-US" altLang="zh-CN" sz="2000" dirty="0"/>
              <a:t>/</a:t>
            </a:r>
            <a:r>
              <a:rPr lang="zh-CN" altLang="en-US" sz="2000" dirty="0"/>
              <a:t>可不选，系统会根据剩余可利用座位发放。如没有可利用座位，可能会掉进</a:t>
            </a:r>
            <a:r>
              <a:rPr lang="en-US" altLang="zh-CN" sz="2000" dirty="0"/>
              <a:t>SBY</a:t>
            </a:r>
            <a:r>
              <a:rPr lang="zh-CN" altLang="en-US" sz="2000" dirty="0"/>
              <a:t>，或者发到</a:t>
            </a:r>
            <a:r>
              <a:rPr lang="en-US" altLang="zh-CN" sz="2000" dirty="0"/>
              <a:t>EXIT</a:t>
            </a:r>
            <a:r>
              <a:rPr lang="zh-CN" altLang="en-US" sz="2000" dirty="0"/>
              <a:t>。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05165BF-4F85-4AAA-BD66-CA9B6AB7A46C}"/>
              </a:ext>
            </a:extLst>
          </p:cNvPr>
          <p:cNvSpPr/>
          <p:nvPr/>
        </p:nvSpPr>
        <p:spPr>
          <a:xfrm>
            <a:off x="8022210" y="2535810"/>
            <a:ext cx="1379604" cy="582105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AFC9B1AB-EEDC-4502-B634-AC2170E1D94D}"/>
              </a:ext>
            </a:extLst>
          </p:cNvPr>
          <p:cNvCxnSpPr>
            <a:cxnSpLocks/>
          </p:cNvCxnSpPr>
          <p:nvPr/>
        </p:nvCxnSpPr>
        <p:spPr>
          <a:xfrm flipH="1">
            <a:off x="6570482" y="4313673"/>
            <a:ext cx="622170" cy="586676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>
            <a:extLst>
              <a:ext uri="{FF2B5EF4-FFF2-40B4-BE49-F238E27FC236}">
                <a16:creationId xmlns:a16="http://schemas.microsoft.com/office/drawing/2014/main" id="{4A35D446-D488-4281-A438-F5266D7DA487}"/>
              </a:ext>
            </a:extLst>
          </p:cNvPr>
          <p:cNvSpPr/>
          <p:nvPr/>
        </p:nvSpPr>
        <p:spPr>
          <a:xfrm>
            <a:off x="9247694" y="5109326"/>
            <a:ext cx="1112363" cy="689439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916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D3D68F-5FDB-41BD-960C-93A2F0659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507" y="412148"/>
            <a:ext cx="4725880" cy="750825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系统</a:t>
            </a:r>
            <a:r>
              <a:rPr lang="en-US" altLang="zh-CN" dirty="0"/>
              <a:t>SIGN IN</a:t>
            </a:r>
            <a:endParaRPr lang="zh-CN" altLang="en-US" dirty="0"/>
          </a:p>
        </p:txBody>
      </p:sp>
      <p:pic>
        <p:nvPicPr>
          <p:cNvPr id="8" name="内容占位符 4">
            <a:extLst>
              <a:ext uri="{FF2B5EF4-FFF2-40B4-BE49-F238E27FC236}">
                <a16:creationId xmlns:a16="http://schemas.microsoft.com/office/drawing/2014/main" id="{E1269CAD-C07D-4003-9565-C92B95E8BA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3" t="14180" r="43166" b="9578"/>
          <a:stretch/>
        </p:blipFill>
        <p:spPr>
          <a:xfrm rot="5400000">
            <a:off x="1307569" y="367617"/>
            <a:ext cx="2520554" cy="442108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6DAFDB4-4FD0-4705-82C0-22788D3A98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6" t="4892" r="3863" b="20411"/>
          <a:stretch/>
        </p:blipFill>
        <p:spPr>
          <a:xfrm>
            <a:off x="4942799" y="1633492"/>
            <a:ext cx="6891896" cy="4660776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98BD7AF7-9568-4D9C-B6CE-BFE3D0161E83}"/>
              </a:ext>
            </a:extLst>
          </p:cNvPr>
          <p:cNvSpPr txBox="1"/>
          <p:nvPr/>
        </p:nvSpPr>
        <p:spPr>
          <a:xfrm>
            <a:off x="357305" y="4017980"/>
            <a:ext cx="42901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工号：</a:t>
            </a:r>
            <a:r>
              <a:rPr lang="en-US" altLang="zh-CN" sz="2000" dirty="0"/>
              <a:t>CANGH2/12/17/18/29/30</a:t>
            </a:r>
          </a:p>
          <a:p>
            <a:r>
              <a:rPr lang="zh-CN" altLang="en-US" sz="2000" dirty="0"/>
              <a:t>密码：</a:t>
            </a:r>
            <a:r>
              <a:rPr lang="en-US" altLang="zh-CN" sz="2000" dirty="0"/>
              <a:t>CAN370306..</a:t>
            </a:r>
          </a:p>
          <a:p>
            <a:endParaRPr lang="en-US" altLang="zh-CN" sz="2000" dirty="0"/>
          </a:p>
          <a:p>
            <a:r>
              <a:rPr lang="zh-CN" altLang="en-US" sz="2000" dirty="0"/>
              <a:t>从</a:t>
            </a:r>
            <a:r>
              <a:rPr lang="en-US" altLang="zh-CN" sz="2000" dirty="0"/>
              <a:t>G16</a:t>
            </a:r>
            <a:r>
              <a:rPr lang="zh-CN" altLang="en-US" sz="2000" dirty="0"/>
              <a:t>开始使用工号</a:t>
            </a:r>
            <a:r>
              <a:rPr lang="en-US" altLang="zh-CN" sz="2000" dirty="0"/>
              <a:t>2</a:t>
            </a:r>
            <a:r>
              <a:rPr lang="zh-CN" altLang="en-US" sz="2000" dirty="0"/>
              <a:t>，如有个别工号被锁，可两个柜台共用一个工号，系统可查工号到柜台的操作记录。</a:t>
            </a:r>
            <a:endParaRPr lang="en-US" altLang="zh-CN" sz="2000" dirty="0"/>
          </a:p>
          <a:p>
            <a:r>
              <a:rPr lang="zh-CN" altLang="en-US" sz="2000" dirty="0"/>
              <a:t>密码如提示错误两次就换工号使用，第三次很可能会锁。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015532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432F45-4E0C-42ED-9C2F-A74B60E07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949" y="432400"/>
            <a:ext cx="2553070" cy="1010914"/>
          </a:xfrm>
        </p:spPr>
        <p:txBody>
          <a:bodyPr/>
          <a:lstStyle/>
          <a:p>
            <a:r>
              <a:rPr lang="en-US" altLang="zh-CN" dirty="0"/>
              <a:t>SKILLING:</a:t>
            </a:r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D4DF676-1658-46A3-B800-B47851028A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586" y="662179"/>
            <a:ext cx="7888549" cy="5916413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172B4D1-57D0-41AF-9B87-0FF7F53EC979}"/>
              </a:ext>
            </a:extLst>
          </p:cNvPr>
          <p:cNvSpPr txBox="1"/>
          <p:nvPr/>
        </p:nvSpPr>
        <p:spPr>
          <a:xfrm>
            <a:off x="261151" y="2521059"/>
            <a:ext cx="352443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练习线</a:t>
            </a:r>
            <a:r>
              <a:rPr lang="en-US" altLang="zh-CN" sz="2800" dirty="0"/>
              <a:t>-</a:t>
            </a:r>
            <a:r>
              <a:rPr lang="zh-CN" altLang="en-US" sz="2800" dirty="0"/>
              <a:t>模拟航班</a:t>
            </a:r>
            <a:endParaRPr lang="en-US" altLang="zh-CN" sz="2800" dirty="0"/>
          </a:p>
          <a:p>
            <a:r>
              <a:rPr lang="zh-CN" altLang="en-US" sz="2800" dirty="0"/>
              <a:t>工号：</a:t>
            </a:r>
            <a:r>
              <a:rPr lang="en-US" altLang="zh-CN" sz="2800" dirty="0"/>
              <a:t>CANGH56</a:t>
            </a:r>
          </a:p>
          <a:p>
            <a:r>
              <a:rPr lang="zh-CN" altLang="en-US" sz="2800" dirty="0"/>
              <a:t>密码：</a:t>
            </a:r>
            <a:r>
              <a:rPr lang="en-US" altLang="zh-CN" sz="2800" dirty="0"/>
              <a:t>cangh00123</a:t>
            </a:r>
          </a:p>
          <a:p>
            <a:r>
              <a:rPr lang="zh-CN" altLang="en-US" sz="2800" dirty="0"/>
              <a:t>选择：</a:t>
            </a:r>
            <a:r>
              <a:rPr lang="en-US" altLang="zh-CN" sz="2800" dirty="0"/>
              <a:t>check in agent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57118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F8FCD9-5B9A-467B-A7B9-46463EEC3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561" y="187572"/>
            <a:ext cx="4896775" cy="1357143"/>
          </a:xfrm>
        </p:spPr>
        <p:txBody>
          <a:bodyPr/>
          <a:lstStyle/>
          <a:p>
            <a:r>
              <a:rPr lang="zh-CN" altLang="en-US" dirty="0"/>
              <a:t>快捷菜单：</a:t>
            </a:r>
            <a:r>
              <a:rPr lang="en-US" altLang="zh-CN" dirty="0"/>
              <a:t>ALT+A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394BBA9-098E-4BA8-9A36-E5A7285AAC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1" r="28765" b="41956"/>
          <a:stretch/>
        </p:blipFill>
        <p:spPr>
          <a:xfrm>
            <a:off x="5368792" y="1470167"/>
            <a:ext cx="5610755" cy="447320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2DFCE67-4C4F-47E7-BB0B-A222DADA016F}"/>
              </a:ext>
            </a:extLst>
          </p:cNvPr>
          <p:cNvSpPr txBox="1"/>
          <p:nvPr/>
        </p:nvSpPr>
        <p:spPr>
          <a:xfrm>
            <a:off x="561142" y="2154529"/>
            <a:ext cx="45276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旅客页面：</a:t>
            </a:r>
            <a:r>
              <a:rPr lang="en-US" altLang="zh-CN" sz="3600" dirty="0"/>
              <a:t>Ctrl + H</a:t>
            </a:r>
          </a:p>
          <a:p>
            <a:r>
              <a:rPr lang="zh-CN" altLang="en-US" sz="3600" dirty="0"/>
              <a:t>航班页面：</a:t>
            </a:r>
            <a:r>
              <a:rPr lang="en-US" altLang="zh-CN" sz="3600" dirty="0"/>
              <a:t>Ctrl + F</a:t>
            </a:r>
          </a:p>
          <a:p>
            <a:r>
              <a:rPr lang="zh-CN" altLang="en-US" sz="3600" dirty="0"/>
              <a:t>座位页面：</a:t>
            </a:r>
            <a:r>
              <a:rPr lang="en-US" altLang="zh-CN" sz="3600" dirty="0"/>
              <a:t>Ctrl + S</a:t>
            </a:r>
          </a:p>
          <a:p>
            <a:r>
              <a:rPr lang="zh-CN" altLang="en-US" sz="3600" dirty="0"/>
              <a:t>行李页面：</a:t>
            </a:r>
            <a:r>
              <a:rPr lang="en-US" altLang="zh-CN" sz="3600" dirty="0"/>
              <a:t>Ctrl + G</a:t>
            </a:r>
          </a:p>
          <a:p>
            <a:r>
              <a:rPr lang="zh-CN" altLang="en-US" sz="3600" dirty="0"/>
              <a:t>登机页面：</a:t>
            </a:r>
            <a:r>
              <a:rPr lang="en-US" altLang="zh-CN" sz="3600" dirty="0"/>
              <a:t>Ctrl + B</a:t>
            </a:r>
          </a:p>
          <a:p>
            <a:r>
              <a:rPr lang="zh-CN" altLang="en-US" sz="3600" dirty="0"/>
              <a:t>黑屏页面：</a:t>
            </a:r>
            <a:r>
              <a:rPr lang="en-US" altLang="zh-CN" sz="3600" dirty="0"/>
              <a:t>Ctrl + R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792983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B8EA5F-A1C1-4F82-BC81-3308BCAF2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41" y="98795"/>
            <a:ext cx="2943687" cy="1099691"/>
          </a:xfrm>
        </p:spPr>
        <p:txBody>
          <a:bodyPr/>
          <a:lstStyle/>
          <a:p>
            <a:r>
              <a:rPr lang="zh-CN" altLang="en-US" dirty="0"/>
              <a:t>航班</a:t>
            </a:r>
            <a:r>
              <a:rPr lang="en-US" altLang="zh-CN" dirty="0"/>
              <a:t>Flight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E3E59CF-7BAB-44CD-8A8B-DE48CFC4EC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5"/>
          <a:stretch/>
        </p:blipFill>
        <p:spPr>
          <a:xfrm>
            <a:off x="2140278" y="918839"/>
            <a:ext cx="7680624" cy="5662813"/>
          </a:xfrm>
          <a:prstGeom prst="rect">
            <a:avLst/>
          </a:prstGeom>
        </p:spPr>
      </p:pic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B490DC1A-12ED-416C-9F08-F28E5BBDAFA6}"/>
              </a:ext>
            </a:extLst>
          </p:cNvPr>
          <p:cNvCxnSpPr/>
          <p:nvPr/>
        </p:nvCxnSpPr>
        <p:spPr>
          <a:xfrm flipV="1">
            <a:off x="4190260" y="648640"/>
            <a:ext cx="381740" cy="1757209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164B90B1-0E41-43BD-938A-2C01AB276695}"/>
              </a:ext>
            </a:extLst>
          </p:cNvPr>
          <p:cNvCxnSpPr/>
          <p:nvPr/>
        </p:nvCxnSpPr>
        <p:spPr>
          <a:xfrm flipV="1">
            <a:off x="4793942" y="648640"/>
            <a:ext cx="656947" cy="1721698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609711CD-743F-4031-86DC-265A69B26BB2}"/>
              </a:ext>
            </a:extLst>
          </p:cNvPr>
          <p:cNvCxnSpPr/>
          <p:nvPr/>
        </p:nvCxnSpPr>
        <p:spPr>
          <a:xfrm flipV="1">
            <a:off x="5477522" y="648640"/>
            <a:ext cx="905523" cy="1615166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ABA2F4B4-2682-4B45-AFEC-45E060DE0DEC}"/>
              </a:ext>
            </a:extLst>
          </p:cNvPr>
          <p:cNvCxnSpPr/>
          <p:nvPr/>
        </p:nvCxnSpPr>
        <p:spPr>
          <a:xfrm>
            <a:off x="4465468" y="3249227"/>
            <a:ext cx="985421" cy="179773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5318F04F-33DE-4796-A90D-50324F57BEBF}"/>
              </a:ext>
            </a:extLst>
          </p:cNvPr>
          <p:cNvCxnSpPr>
            <a:cxnSpLocks/>
            <a:endCxn id="48" idx="1"/>
          </p:cNvCxnSpPr>
          <p:nvPr/>
        </p:nvCxnSpPr>
        <p:spPr>
          <a:xfrm flipV="1">
            <a:off x="5042516" y="2936117"/>
            <a:ext cx="727238" cy="16262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E6545AD7-D263-4C7F-A4EF-40E4EF33EB13}"/>
              </a:ext>
            </a:extLst>
          </p:cNvPr>
          <p:cNvCxnSpPr>
            <a:cxnSpLocks/>
          </p:cNvCxnSpPr>
          <p:nvPr/>
        </p:nvCxnSpPr>
        <p:spPr>
          <a:xfrm>
            <a:off x="5122415" y="3750245"/>
            <a:ext cx="807868" cy="71861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52B1F690-957D-4B1C-A76F-EC0383BF8950}"/>
              </a:ext>
            </a:extLst>
          </p:cNvPr>
          <p:cNvCxnSpPr>
            <a:cxnSpLocks/>
          </p:cNvCxnSpPr>
          <p:nvPr/>
        </p:nvCxnSpPr>
        <p:spPr>
          <a:xfrm>
            <a:off x="4651899" y="4048217"/>
            <a:ext cx="737964" cy="593933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id="{601403D2-6F79-4FBA-B206-8410EE7FEC54}"/>
              </a:ext>
            </a:extLst>
          </p:cNvPr>
          <p:cNvCxnSpPr>
            <a:cxnSpLocks/>
          </p:cNvCxnSpPr>
          <p:nvPr/>
        </p:nvCxnSpPr>
        <p:spPr>
          <a:xfrm>
            <a:off x="5255581" y="4021584"/>
            <a:ext cx="800107" cy="26962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3D8EBC70-2F73-49B0-B9B3-25FF5E3B5DE3}"/>
              </a:ext>
            </a:extLst>
          </p:cNvPr>
          <p:cNvCxnSpPr>
            <a:cxnSpLocks/>
          </p:cNvCxnSpPr>
          <p:nvPr/>
        </p:nvCxnSpPr>
        <p:spPr>
          <a:xfrm flipV="1">
            <a:off x="8797771" y="577049"/>
            <a:ext cx="124287" cy="1198485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直接箭头连接符 34">
            <a:extLst>
              <a:ext uri="{FF2B5EF4-FFF2-40B4-BE49-F238E27FC236}">
                <a16:creationId xmlns:a16="http://schemas.microsoft.com/office/drawing/2014/main" id="{2F1ED2A5-3ED1-4E36-9418-FD8F6F64DF4E}"/>
              </a:ext>
            </a:extLst>
          </p:cNvPr>
          <p:cNvCxnSpPr>
            <a:cxnSpLocks/>
          </p:cNvCxnSpPr>
          <p:nvPr/>
        </p:nvCxnSpPr>
        <p:spPr>
          <a:xfrm flipV="1">
            <a:off x="9473573" y="761715"/>
            <a:ext cx="886668" cy="109412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EACC64C6-DF2E-4D25-9629-C4B967946600}"/>
              </a:ext>
            </a:extLst>
          </p:cNvPr>
          <p:cNvCxnSpPr>
            <a:cxnSpLocks/>
            <a:endCxn id="47" idx="0"/>
          </p:cNvCxnSpPr>
          <p:nvPr/>
        </p:nvCxnSpPr>
        <p:spPr>
          <a:xfrm>
            <a:off x="8922058" y="2148396"/>
            <a:ext cx="208444" cy="819449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1" name="直接箭头连接符 40">
            <a:extLst>
              <a:ext uri="{FF2B5EF4-FFF2-40B4-BE49-F238E27FC236}">
                <a16:creationId xmlns:a16="http://schemas.microsoft.com/office/drawing/2014/main" id="{4196E496-DAD4-45E1-AF92-5C68E5773201}"/>
              </a:ext>
            </a:extLst>
          </p:cNvPr>
          <p:cNvCxnSpPr>
            <a:cxnSpLocks/>
          </p:cNvCxnSpPr>
          <p:nvPr/>
        </p:nvCxnSpPr>
        <p:spPr>
          <a:xfrm flipH="1">
            <a:off x="2253007" y="4976118"/>
            <a:ext cx="1081245" cy="240067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39059A9B-43F1-43E2-A533-7F822A7FC63F}"/>
              </a:ext>
            </a:extLst>
          </p:cNvPr>
          <p:cNvSpPr txBox="1"/>
          <p:nvPr/>
        </p:nvSpPr>
        <p:spPr>
          <a:xfrm>
            <a:off x="4190260" y="292964"/>
            <a:ext cx="852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机型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6EADFFF-0253-4461-BAAB-0DBE419FF911}"/>
              </a:ext>
            </a:extLst>
          </p:cNvPr>
          <p:cNvSpPr txBox="1"/>
          <p:nvPr/>
        </p:nvSpPr>
        <p:spPr>
          <a:xfrm>
            <a:off x="5024761" y="295755"/>
            <a:ext cx="1017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飞机号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740E1CD-4181-4854-88A7-78CF4382005A}"/>
              </a:ext>
            </a:extLst>
          </p:cNvPr>
          <p:cNvSpPr txBox="1"/>
          <p:nvPr/>
        </p:nvSpPr>
        <p:spPr>
          <a:xfrm>
            <a:off x="5930283" y="303353"/>
            <a:ext cx="1429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座位布局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45F8483-EE54-4718-AFF9-E4DE72CE55B8}"/>
              </a:ext>
            </a:extLst>
          </p:cNvPr>
          <p:cNvSpPr txBox="1"/>
          <p:nvPr/>
        </p:nvSpPr>
        <p:spPr>
          <a:xfrm>
            <a:off x="8078678" y="253077"/>
            <a:ext cx="17422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预计出港时间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43959F3-13C9-4E55-A074-FF8328D9485D}"/>
              </a:ext>
            </a:extLst>
          </p:cNvPr>
          <p:cNvSpPr txBox="1"/>
          <p:nvPr/>
        </p:nvSpPr>
        <p:spPr>
          <a:xfrm>
            <a:off x="10262587" y="392383"/>
            <a:ext cx="197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实际出港时间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0B7DC556-71C8-478F-9E01-C79D7AD968D5}"/>
              </a:ext>
            </a:extLst>
          </p:cNvPr>
          <p:cNvSpPr txBox="1"/>
          <p:nvPr/>
        </p:nvSpPr>
        <p:spPr>
          <a:xfrm>
            <a:off x="8532542" y="2967845"/>
            <a:ext cx="1195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登机口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7F747D3-3570-4556-A5CC-0F3B18030272}"/>
              </a:ext>
            </a:extLst>
          </p:cNvPr>
          <p:cNvSpPr txBox="1"/>
          <p:nvPr/>
        </p:nvSpPr>
        <p:spPr>
          <a:xfrm>
            <a:off x="5769754" y="2736062"/>
            <a:ext cx="1365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登机状态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0C694E5-9A58-4E03-BF0E-E9D7CACD07F2}"/>
              </a:ext>
            </a:extLst>
          </p:cNvPr>
          <p:cNvSpPr txBox="1"/>
          <p:nvPr/>
        </p:nvSpPr>
        <p:spPr>
          <a:xfrm>
            <a:off x="5914006" y="3637399"/>
            <a:ext cx="1285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飞行时间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A894480-8912-4F29-97B5-BAC9593D5779}"/>
              </a:ext>
            </a:extLst>
          </p:cNvPr>
          <p:cNvSpPr txBox="1"/>
          <p:nvPr/>
        </p:nvSpPr>
        <p:spPr>
          <a:xfrm>
            <a:off x="5389863" y="3220394"/>
            <a:ext cx="1468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值机状态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50B3E335-C247-4A4C-99E1-81AD5052AD2F}"/>
              </a:ext>
            </a:extLst>
          </p:cNvPr>
          <p:cNvSpPr txBox="1"/>
          <p:nvPr/>
        </p:nvSpPr>
        <p:spPr>
          <a:xfrm>
            <a:off x="6032755" y="4100310"/>
            <a:ext cx="1285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落地时间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7503089-D8A9-4FC6-AF21-E23A9AF8F203}"/>
              </a:ext>
            </a:extLst>
          </p:cNvPr>
          <p:cNvSpPr txBox="1"/>
          <p:nvPr/>
        </p:nvSpPr>
        <p:spPr>
          <a:xfrm>
            <a:off x="5389863" y="4517315"/>
            <a:ext cx="1331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出港时间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E6F14B4-BC37-4CE8-B563-53EB6C0082BD}"/>
              </a:ext>
            </a:extLst>
          </p:cNvPr>
          <p:cNvSpPr txBox="1"/>
          <p:nvPr/>
        </p:nvSpPr>
        <p:spPr>
          <a:xfrm>
            <a:off x="854494" y="5096152"/>
            <a:ext cx="1285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航班备注</a:t>
            </a:r>
          </a:p>
        </p:txBody>
      </p:sp>
      <p:cxnSp>
        <p:nvCxnSpPr>
          <p:cNvPr id="58" name="直接箭头连接符 57">
            <a:extLst>
              <a:ext uri="{FF2B5EF4-FFF2-40B4-BE49-F238E27FC236}">
                <a16:creationId xmlns:a16="http://schemas.microsoft.com/office/drawing/2014/main" id="{CCA641E5-D881-470A-AFC5-01968AACD7DF}"/>
              </a:ext>
            </a:extLst>
          </p:cNvPr>
          <p:cNvCxnSpPr/>
          <p:nvPr/>
        </p:nvCxnSpPr>
        <p:spPr>
          <a:xfrm flipH="1" flipV="1">
            <a:off x="7830105" y="5788241"/>
            <a:ext cx="452761" cy="497149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9" name="文本框 58">
            <a:extLst>
              <a:ext uri="{FF2B5EF4-FFF2-40B4-BE49-F238E27FC236}">
                <a16:creationId xmlns:a16="http://schemas.microsoft.com/office/drawing/2014/main" id="{A88FFC63-24D2-41F8-A292-E3F7C3DA5A1C}"/>
              </a:ext>
            </a:extLst>
          </p:cNvPr>
          <p:cNvSpPr txBox="1"/>
          <p:nvPr/>
        </p:nvSpPr>
        <p:spPr>
          <a:xfrm>
            <a:off x="7187212" y="5418909"/>
            <a:ext cx="128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接收计算</a:t>
            </a:r>
          </a:p>
        </p:txBody>
      </p:sp>
    </p:spTree>
    <p:extLst>
      <p:ext uri="{BB962C8B-B14F-4D97-AF65-F5344CB8AC3E}">
        <p14:creationId xmlns:p14="http://schemas.microsoft.com/office/powerpoint/2010/main" val="2385597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685CB825-F0A4-4FCC-80BB-0EB22AE7F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784" y="223082"/>
            <a:ext cx="2943687" cy="1099691"/>
          </a:xfrm>
        </p:spPr>
        <p:txBody>
          <a:bodyPr/>
          <a:lstStyle/>
          <a:p>
            <a:r>
              <a:rPr lang="zh-CN" altLang="en-US" dirty="0"/>
              <a:t>航班</a:t>
            </a:r>
            <a:r>
              <a:rPr lang="en-US" altLang="zh-CN" dirty="0"/>
              <a:t>Flight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EBD7862-5ECC-4D1F-8D99-13FF0AD23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305" y="501588"/>
            <a:ext cx="7806431" cy="5854823"/>
          </a:xfrm>
          <a:prstGeom prst="rect">
            <a:avLst/>
          </a:prstGeom>
        </p:spPr>
      </p:pic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94894E1F-ED61-4AAD-9515-347B4C570180}"/>
              </a:ext>
            </a:extLst>
          </p:cNvPr>
          <p:cNvCxnSpPr/>
          <p:nvPr/>
        </p:nvCxnSpPr>
        <p:spPr>
          <a:xfrm>
            <a:off x="7883371" y="1908699"/>
            <a:ext cx="630314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5B3936E1-414F-4F0D-BFBE-7719ECD540A2}"/>
              </a:ext>
            </a:extLst>
          </p:cNvPr>
          <p:cNvCxnSpPr>
            <a:cxnSpLocks/>
          </p:cNvCxnSpPr>
          <p:nvPr/>
        </p:nvCxnSpPr>
        <p:spPr>
          <a:xfrm flipV="1">
            <a:off x="5584054" y="2405849"/>
            <a:ext cx="692459" cy="213065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EBE305C5-43CB-4D78-A779-2DE546545EFB}"/>
              </a:ext>
            </a:extLst>
          </p:cNvPr>
          <p:cNvCxnSpPr>
            <a:cxnSpLocks/>
          </p:cNvCxnSpPr>
          <p:nvPr/>
        </p:nvCxnSpPr>
        <p:spPr>
          <a:xfrm flipV="1">
            <a:off x="6856520" y="2902998"/>
            <a:ext cx="763480" cy="1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D5439C22-A46C-4F5D-BCC5-23B34BB3A0A3}"/>
              </a:ext>
            </a:extLst>
          </p:cNvPr>
          <p:cNvCxnSpPr/>
          <p:nvPr/>
        </p:nvCxnSpPr>
        <p:spPr>
          <a:xfrm flipV="1">
            <a:off x="6604986" y="3311371"/>
            <a:ext cx="736847" cy="204186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281AD379-5E06-4A89-BF6F-F2D18863BB23}"/>
              </a:ext>
            </a:extLst>
          </p:cNvPr>
          <p:cNvCxnSpPr>
            <a:cxnSpLocks/>
            <a:endCxn id="21" idx="1"/>
          </p:cNvCxnSpPr>
          <p:nvPr/>
        </p:nvCxnSpPr>
        <p:spPr>
          <a:xfrm flipV="1">
            <a:off x="8140822" y="3198630"/>
            <a:ext cx="918839" cy="303923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B4046DF4-120F-40AD-A995-078DC31E3386}"/>
              </a:ext>
            </a:extLst>
          </p:cNvPr>
          <p:cNvSpPr txBox="1"/>
          <p:nvPr/>
        </p:nvSpPr>
        <p:spPr>
          <a:xfrm>
            <a:off x="8513685" y="1745772"/>
            <a:ext cx="10919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INF</a:t>
            </a:r>
            <a:r>
              <a:rPr lang="zh-CN" altLang="en-US" sz="2000" dirty="0"/>
              <a:t>限量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4BA39E7-699C-4C25-BB8B-603FEBB21CD1}"/>
              </a:ext>
            </a:extLst>
          </p:cNvPr>
          <p:cNvSpPr txBox="1"/>
          <p:nvPr/>
        </p:nvSpPr>
        <p:spPr>
          <a:xfrm>
            <a:off x="9971845" y="3428546"/>
            <a:ext cx="736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SBY</a:t>
            </a:r>
            <a:endParaRPr lang="zh-CN" altLang="en-US" sz="2000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24C2D2E-BE18-4729-9A91-A79B1071006B}"/>
              </a:ext>
            </a:extLst>
          </p:cNvPr>
          <p:cNvSpPr txBox="1"/>
          <p:nvPr/>
        </p:nvSpPr>
        <p:spPr>
          <a:xfrm>
            <a:off x="9059661" y="2998575"/>
            <a:ext cx="10919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已接收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9D64949-CCCC-4040-A558-C333718CAB2D}"/>
              </a:ext>
            </a:extLst>
          </p:cNvPr>
          <p:cNvSpPr txBox="1"/>
          <p:nvPr/>
        </p:nvSpPr>
        <p:spPr>
          <a:xfrm>
            <a:off x="7337394" y="3059214"/>
            <a:ext cx="12473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当日订座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D2B0013-30C1-4888-9298-A1277543DB4F}"/>
              </a:ext>
            </a:extLst>
          </p:cNvPr>
          <p:cNvSpPr txBox="1"/>
          <p:nvPr/>
        </p:nvSpPr>
        <p:spPr>
          <a:xfrm>
            <a:off x="7620000" y="2733413"/>
            <a:ext cx="19856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预计可利用订座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39B85FE-D25A-4150-84F7-92E0E13776B2}"/>
              </a:ext>
            </a:extLst>
          </p:cNvPr>
          <p:cNvSpPr txBox="1"/>
          <p:nvPr/>
        </p:nvSpPr>
        <p:spPr>
          <a:xfrm>
            <a:off x="6249880" y="2202973"/>
            <a:ext cx="16334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可利用订座</a:t>
            </a:r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C8AFD9E-5F85-4259-AD98-1C47C7EE6906}"/>
              </a:ext>
            </a:extLst>
          </p:cNvPr>
          <p:cNvCxnSpPr/>
          <p:nvPr/>
        </p:nvCxnSpPr>
        <p:spPr>
          <a:xfrm>
            <a:off x="9605638" y="3613212"/>
            <a:ext cx="417251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A1EE6BB2-A8B2-4EEB-9072-884E4107C4AE}"/>
              </a:ext>
            </a:extLst>
          </p:cNvPr>
          <p:cNvSpPr txBox="1"/>
          <p:nvPr/>
        </p:nvSpPr>
        <p:spPr>
          <a:xfrm>
            <a:off x="323293" y="2275300"/>
            <a:ext cx="229857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Acceptance Figures</a:t>
            </a:r>
          </a:p>
          <a:p>
            <a:r>
              <a:rPr lang="zh-CN" altLang="en-US" sz="2800" dirty="0"/>
              <a:t>接收计算</a:t>
            </a:r>
            <a:endParaRPr lang="en-US" altLang="zh-CN" sz="2800" dirty="0"/>
          </a:p>
          <a:p>
            <a:r>
              <a:rPr lang="zh-CN" altLang="en-US" sz="2800" dirty="0"/>
              <a:t>当日订座</a:t>
            </a:r>
          </a:p>
        </p:txBody>
      </p:sp>
    </p:spTree>
    <p:extLst>
      <p:ext uri="{BB962C8B-B14F-4D97-AF65-F5344CB8AC3E}">
        <p14:creationId xmlns:p14="http://schemas.microsoft.com/office/powerpoint/2010/main" val="1383594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B9E226-1DDE-49A4-89EE-A9C7492B3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041" y="578910"/>
            <a:ext cx="2593157" cy="992335"/>
          </a:xfrm>
        </p:spPr>
        <p:txBody>
          <a:bodyPr/>
          <a:lstStyle/>
          <a:p>
            <a:r>
              <a:rPr lang="zh-CN" altLang="en-US" dirty="0"/>
              <a:t>航班操作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A2C4384-1900-428A-931F-A45450C65B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0" r="83883" b="30722"/>
          <a:stretch/>
        </p:blipFill>
        <p:spPr>
          <a:xfrm>
            <a:off x="4970321" y="138370"/>
            <a:ext cx="2251358" cy="6581260"/>
          </a:xfrm>
          <a:prstGeom prst="rect">
            <a:avLst/>
          </a:prstGeom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37554393-3C8E-49D2-A322-8E2A75B84F2A}"/>
              </a:ext>
            </a:extLst>
          </p:cNvPr>
          <p:cNvCxnSpPr>
            <a:cxnSpLocks/>
            <a:endCxn id="14" idx="1"/>
          </p:cNvCxnSpPr>
          <p:nvPr/>
        </p:nvCxnSpPr>
        <p:spPr>
          <a:xfrm>
            <a:off x="7118806" y="1602557"/>
            <a:ext cx="1403127" cy="23084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46780A1F-F9B8-4A61-9642-FC3EC56EC018}"/>
              </a:ext>
            </a:extLst>
          </p:cNvPr>
          <p:cNvCxnSpPr>
            <a:cxnSpLocks/>
            <a:endCxn id="15" idx="1"/>
          </p:cNvCxnSpPr>
          <p:nvPr/>
        </p:nvCxnSpPr>
        <p:spPr>
          <a:xfrm>
            <a:off x="7118806" y="2056615"/>
            <a:ext cx="1440755" cy="10360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7B121414-3551-4C61-A52E-ED02E57608F4}"/>
              </a:ext>
            </a:extLst>
          </p:cNvPr>
          <p:cNvCxnSpPr>
            <a:cxnSpLocks/>
            <a:endCxn id="16" idx="1"/>
          </p:cNvCxnSpPr>
          <p:nvPr/>
        </p:nvCxnSpPr>
        <p:spPr>
          <a:xfrm>
            <a:off x="7118807" y="2456636"/>
            <a:ext cx="1384432" cy="279313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434FB36E-B7F9-4721-9683-5D9CB2C9A5AA}"/>
              </a:ext>
            </a:extLst>
          </p:cNvPr>
          <p:cNvCxnSpPr>
            <a:cxnSpLocks/>
            <a:endCxn id="17" idx="1"/>
          </p:cNvCxnSpPr>
          <p:nvPr/>
        </p:nvCxnSpPr>
        <p:spPr>
          <a:xfrm>
            <a:off x="7137500" y="3268913"/>
            <a:ext cx="1384433" cy="206254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BAF9BC96-4E25-4AAD-BF9E-50D1FA84704D}"/>
              </a:ext>
            </a:extLst>
          </p:cNvPr>
          <p:cNvCxnSpPr>
            <a:cxnSpLocks/>
            <a:endCxn id="18" idx="1"/>
          </p:cNvCxnSpPr>
          <p:nvPr/>
        </p:nvCxnSpPr>
        <p:spPr>
          <a:xfrm>
            <a:off x="7118806" y="3543861"/>
            <a:ext cx="1344773" cy="499777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92FB5E36-DE9E-42C8-87D7-013EC34E35C4}"/>
              </a:ext>
            </a:extLst>
          </p:cNvPr>
          <p:cNvCxnSpPr>
            <a:cxnSpLocks/>
            <a:endCxn id="19" idx="0"/>
          </p:cNvCxnSpPr>
          <p:nvPr/>
        </p:nvCxnSpPr>
        <p:spPr>
          <a:xfrm flipH="1">
            <a:off x="2579037" y="4840048"/>
            <a:ext cx="2813094" cy="324406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C377C00D-86C0-46BF-9E34-75CB26DD1AC6}"/>
              </a:ext>
            </a:extLst>
          </p:cNvPr>
          <p:cNvSpPr txBox="1"/>
          <p:nvPr/>
        </p:nvSpPr>
        <p:spPr>
          <a:xfrm>
            <a:off x="8521933" y="1394808"/>
            <a:ext cx="3825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团队接收</a:t>
            </a:r>
            <a:r>
              <a:rPr lang="en-US" altLang="zh-CN" sz="2400" dirty="0"/>
              <a:t> </a:t>
            </a:r>
            <a:r>
              <a:rPr lang="zh-CN" altLang="en-US" sz="2400" dirty="0"/>
              <a:t>案例：</a:t>
            </a:r>
            <a:r>
              <a:rPr lang="en-US" altLang="zh-CN" sz="2400" dirty="0"/>
              <a:t>HYK</a:t>
            </a:r>
            <a:endParaRPr lang="zh-CN" altLang="en-US" sz="2400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C94B6A9-CF18-49CE-8936-E810120C5EB6}"/>
              </a:ext>
            </a:extLst>
          </p:cNvPr>
          <p:cNvSpPr txBox="1"/>
          <p:nvPr/>
        </p:nvSpPr>
        <p:spPr>
          <a:xfrm>
            <a:off x="8559561" y="1929382"/>
            <a:ext cx="3625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旅客名单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D892971-F39C-4795-93E4-500F46A147EF}"/>
              </a:ext>
            </a:extLst>
          </p:cNvPr>
          <p:cNvSpPr txBox="1"/>
          <p:nvPr/>
        </p:nvSpPr>
        <p:spPr>
          <a:xfrm>
            <a:off x="8503239" y="2505116"/>
            <a:ext cx="3625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航班状态升级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F464A57-A238-4241-848A-FF4C8C332546}"/>
              </a:ext>
            </a:extLst>
          </p:cNvPr>
          <p:cNvSpPr txBox="1"/>
          <p:nvPr/>
        </p:nvSpPr>
        <p:spPr>
          <a:xfrm>
            <a:off x="8521933" y="3244334"/>
            <a:ext cx="3625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座位图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2CE9276-E5BB-4801-8D90-9D03372B58ED}"/>
              </a:ext>
            </a:extLst>
          </p:cNvPr>
          <p:cNvSpPr txBox="1"/>
          <p:nvPr/>
        </p:nvSpPr>
        <p:spPr>
          <a:xfrm>
            <a:off x="8463579" y="3812805"/>
            <a:ext cx="3625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加航班备注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508F7C9-EA5C-430D-92B8-54BCD9556B1D}"/>
              </a:ext>
            </a:extLst>
          </p:cNvPr>
          <p:cNvSpPr txBox="1"/>
          <p:nvPr/>
        </p:nvSpPr>
        <p:spPr>
          <a:xfrm>
            <a:off x="187752" y="5164454"/>
            <a:ext cx="4782570" cy="1245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航班</a:t>
            </a:r>
            <a:endParaRPr lang="en-US" altLang="zh-CN" sz="2400" dirty="0"/>
          </a:p>
          <a:p>
            <a:r>
              <a:rPr lang="zh-CN" altLang="en-US" sz="2400" dirty="0"/>
              <a:t>（中转</a:t>
            </a:r>
            <a:r>
              <a:rPr lang="en-US" altLang="zh-CN" sz="2400" dirty="0"/>
              <a:t>/</a:t>
            </a:r>
            <a:r>
              <a:rPr lang="zh-CN" altLang="en-US" sz="2400" dirty="0"/>
              <a:t>转机</a:t>
            </a:r>
            <a:r>
              <a:rPr lang="en-US" altLang="zh-CN" sz="2400" dirty="0"/>
              <a:t>/</a:t>
            </a:r>
            <a:r>
              <a:rPr lang="zh-CN" altLang="en-US" sz="2400" dirty="0"/>
              <a:t>历史记录</a:t>
            </a:r>
            <a:r>
              <a:rPr lang="en-US" altLang="zh-CN" sz="2400" dirty="0"/>
              <a:t>/</a:t>
            </a:r>
            <a:r>
              <a:rPr lang="zh-CN" altLang="en-US" sz="2400" dirty="0"/>
              <a:t>配载数据）</a:t>
            </a:r>
            <a:endParaRPr lang="en-US" altLang="zh-CN" sz="2400" dirty="0"/>
          </a:p>
          <a:p>
            <a:endParaRPr lang="zh-CN" altLang="en-US" sz="24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B5445C-377D-4C80-B69B-C5A7361C5A67}"/>
              </a:ext>
            </a:extLst>
          </p:cNvPr>
          <p:cNvSpPr txBox="1"/>
          <p:nvPr/>
        </p:nvSpPr>
        <p:spPr>
          <a:xfrm>
            <a:off x="1193873" y="2136339"/>
            <a:ext cx="229902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EG</a:t>
            </a:r>
            <a:r>
              <a:rPr lang="zh-CN" altLang="en-US" sz="2400" dirty="0"/>
              <a:t>：</a:t>
            </a:r>
            <a:endParaRPr lang="en-US" altLang="zh-CN" sz="2400" dirty="0"/>
          </a:p>
          <a:p>
            <a:r>
              <a:rPr lang="en-US" altLang="zh-CN" sz="2400" dirty="0"/>
              <a:t>SF8 = Shift + F8</a:t>
            </a:r>
          </a:p>
          <a:p>
            <a:r>
              <a:rPr lang="en-US" altLang="zh-CN" sz="2400" dirty="0"/>
              <a:t>AF3 = Alt + F3</a:t>
            </a:r>
          </a:p>
          <a:p>
            <a:r>
              <a:rPr lang="en-US" altLang="zh-CN" sz="2400" dirty="0"/>
              <a:t>CF4 = Ctrl + F4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6836039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1992D9-F26E-4C45-B461-6C1E05BCA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662" y="187572"/>
            <a:ext cx="3263284" cy="1152957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航班状态 </a:t>
            </a:r>
            <a:br>
              <a:rPr lang="en-US" altLang="zh-CN" dirty="0"/>
            </a:br>
            <a:r>
              <a:rPr lang="en-US" altLang="zh-CN" dirty="0"/>
              <a:t>Flight Update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7274C1E-53B0-4496-8E9C-9DE6CD2100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14"/>
          <a:stretch/>
        </p:blipFill>
        <p:spPr>
          <a:xfrm>
            <a:off x="4886118" y="302982"/>
            <a:ext cx="6929321" cy="364758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B1D26CA-D010-41B8-82C1-F0035ACE61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5" b="38254"/>
          <a:stretch/>
        </p:blipFill>
        <p:spPr>
          <a:xfrm>
            <a:off x="3197811" y="3533312"/>
            <a:ext cx="8065644" cy="302170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222464C-05BF-4F56-8AFD-48EE816BA365}"/>
              </a:ext>
            </a:extLst>
          </p:cNvPr>
          <p:cNvSpPr txBox="1"/>
          <p:nvPr/>
        </p:nvSpPr>
        <p:spPr>
          <a:xfrm>
            <a:off x="-68839" y="2547852"/>
            <a:ext cx="50885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值机开始时，状态设置为</a:t>
            </a:r>
            <a:r>
              <a:rPr lang="en-US" altLang="zh-CN" sz="2400" dirty="0"/>
              <a:t>OPEN</a:t>
            </a:r>
          </a:p>
          <a:p>
            <a:r>
              <a:rPr lang="zh-CN" altLang="en-US" sz="2400" dirty="0"/>
              <a:t>柜台结载时，状态设置为</a:t>
            </a:r>
            <a:r>
              <a:rPr lang="en-US" altLang="zh-CN" sz="2400" dirty="0"/>
              <a:t>FINALISED</a:t>
            </a:r>
            <a:endParaRPr lang="zh-CN" altLang="en-US" sz="24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AC467B-2B20-4248-9822-CBE3B2E14F7A}"/>
              </a:ext>
            </a:extLst>
          </p:cNvPr>
          <p:cNvSpPr txBox="1"/>
          <p:nvPr/>
        </p:nvSpPr>
        <p:spPr>
          <a:xfrm>
            <a:off x="1891769" y="1675763"/>
            <a:ext cx="2092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登机口设置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C648983E-C12F-4213-9E58-744D3CF4AC67}"/>
              </a:ext>
            </a:extLst>
          </p:cNvPr>
          <p:cNvCxnSpPr>
            <a:cxnSpLocks/>
          </p:cNvCxnSpPr>
          <p:nvPr/>
        </p:nvCxnSpPr>
        <p:spPr>
          <a:xfrm flipH="1">
            <a:off x="3559947" y="1906595"/>
            <a:ext cx="1326171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29B92C08-6597-4EC4-BD72-56FBB86056BC}"/>
              </a:ext>
            </a:extLst>
          </p:cNvPr>
          <p:cNvCxnSpPr>
            <a:cxnSpLocks/>
          </p:cNvCxnSpPr>
          <p:nvPr/>
        </p:nvCxnSpPr>
        <p:spPr>
          <a:xfrm flipH="1" flipV="1">
            <a:off x="4173941" y="2842632"/>
            <a:ext cx="1922059" cy="120718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8DD52816-1355-467B-A9F3-2508B3D01820}"/>
              </a:ext>
            </a:extLst>
          </p:cNvPr>
          <p:cNvCxnSpPr/>
          <p:nvPr/>
        </p:nvCxnSpPr>
        <p:spPr>
          <a:xfrm flipH="1">
            <a:off x="2813031" y="5521361"/>
            <a:ext cx="1899822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91FD42A0-C2B7-422B-BF65-3A454BC47230}"/>
              </a:ext>
            </a:extLst>
          </p:cNvPr>
          <p:cNvCxnSpPr/>
          <p:nvPr/>
        </p:nvCxnSpPr>
        <p:spPr>
          <a:xfrm flipV="1">
            <a:off x="9037468" y="5415379"/>
            <a:ext cx="0" cy="541538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06097D7D-846C-4DE8-92AB-52A5BEC1A3CD}"/>
              </a:ext>
            </a:extLst>
          </p:cNvPr>
          <p:cNvSpPr txBox="1"/>
          <p:nvPr/>
        </p:nvSpPr>
        <p:spPr>
          <a:xfrm>
            <a:off x="-68839" y="5299955"/>
            <a:ext cx="3977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根据</a:t>
            </a:r>
            <a:r>
              <a:rPr lang="en-US" altLang="zh-CN" sz="2400" dirty="0"/>
              <a:t>QFIS</a:t>
            </a:r>
            <a:r>
              <a:rPr lang="zh-CN" altLang="en-US" sz="2400" dirty="0"/>
              <a:t>修改登机口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B81E7C9-9FB6-4E09-B5D9-F2B288E09443}"/>
              </a:ext>
            </a:extLst>
          </p:cNvPr>
          <p:cNvSpPr txBox="1"/>
          <p:nvPr/>
        </p:nvSpPr>
        <p:spPr>
          <a:xfrm>
            <a:off x="8350778" y="5044165"/>
            <a:ext cx="1526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修改飞机号</a:t>
            </a:r>
          </a:p>
        </p:txBody>
      </p:sp>
    </p:spTree>
    <p:extLst>
      <p:ext uri="{BB962C8B-B14F-4D97-AF65-F5344CB8AC3E}">
        <p14:creationId xmlns:p14="http://schemas.microsoft.com/office/powerpoint/2010/main" val="5144643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37A362-38DD-4BF0-B131-19F15BFF8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287" y="0"/>
            <a:ext cx="2791120" cy="945201"/>
          </a:xfrm>
        </p:spPr>
        <p:txBody>
          <a:bodyPr/>
          <a:lstStyle/>
          <a:p>
            <a:r>
              <a:rPr lang="zh-CN" altLang="en-US" dirty="0"/>
              <a:t>航班 </a:t>
            </a:r>
            <a:r>
              <a:rPr lang="en-US" altLang="zh-CN" dirty="0"/>
              <a:t>Flight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3CFA341-BBBB-4685-89CB-44CB0E9ECE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7" t="9224" r="14914" b="10776"/>
          <a:stretch/>
        </p:blipFill>
        <p:spPr>
          <a:xfrm>
            <a:off x="5986021" y="1482360"/>
            <a:ext cx="5929460" cy="511388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D05EEA7-7419-49D9-8D7D-3F5D9EB218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6" r="39966" b="44609"/>
          <a:stretch/>
        </p:blipFill>
        <p:spPr>
          <a:xfrm>
            <a:off x="231656" y="1158613"/>
            <a:ext cx="4634847" cy="4283680"/>
          </a:xfrm>
          <a:prstGeom prst="rect">
            <a:avLst/>
          </a:prstGeom>
        </p:spPr>
      </p:pic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017A9E23-A42C-4D5E-AAB3-C0C052476893}"/>
              </a:ext>
            </a:extLst>
          </p:cNvPr>
          <p:cNvCxnSpPr>
            <a:cxnSpLocks/>
            <a:endCxn id="18" idx="2"/>
          </p:cNvCxnSpPr>
          <p:nvPr/>
        </p:nvCxnSpPr>
        <p:spPr>
          <a:xfrm flipV="1">
            <a:off x="3294668" y="748215"/>
            <a:ext cx="1223366" cy="158452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B303BE3-661B-4BCE-AE18-8518BC58C6C1}"/>
              </a:ext>
            </a:extLst>
          </p:cNvPr>
          <p:cNvCxnSpPr>
            <a:cxnSpLocks/>
          </p:cNvCxnSpPr>
          <p:nvPr/>
        </p:nvCxnSpPr>
        <p:spPr>
          <a:xfrm flipV="1">
            <a:off x="3739172" y="1045606"/>
            <a:ext cx="1412449" cy="1535781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A3B13E04-A490-45CD-BD0C-E7F79AF56BEE}"/>
              </a:ext>
            </a:extLst>
          </p:cNvPr>
          <p:cNvCxnSpPr>
            <a:cxnSpLocks/>
          </p:cNvCxnSpPr>
          <p:nvPr/>
        </p:nvCxnSpPr>
        <p:spPr>
          <a:xfrm flipV="1">
            <a:off x="3860277" y="1529509"/>
            <a:ext cx="1740816" cy="1589364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F3EDCF5B-7294-4E7B-B83A-EDB4A5CC6FB3}"/>
              </a:ext>
            </a:extLst>
          </p:cNvPr>
          <p:cNvSpPr txBox="1"/>
          <p:nvPr/>
        </p:nvSpPr>
        <p:spPr>
          <a:xfrm>
            <a:off x="3220474" y="286550"/>
            <a:ext cx="2595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所有连接航班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CEC846A-B82C-493A-BEFC-062AF207923B}"/>
              </a:ext>
            </a:extLst>
          </p:cNvPr>
          <p:cNvSpPr txBox="1"/>
          <p:nvPr/>
        </p:nvSpPr>
        <p:spPr>
          <a:xfrm>
            <a:off x="5142843" y="611245"/>
            <a:ext cx="2595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在</a:t>
            </a:r>
            <a:r>
              <a:rPr lang="en-US" altLang="zh-CN" sz="2400" dirty="0"/>
              <a:t>CAN</a:t>
            </a:r>
            <a:r>
              <a:rPr lang="zh-CN" altLang="en-US" sz="2400" dirty="0"/>
              <a:t>进来中转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DFFDAD4-BA7D-4762-B117-2B2CE3DBE272}"/>
              </a:ext>
            </a:extLst>
          </p:cNvPr>
          <p:cNvSpPr txBox="1"/>
          <p:nvPr/>
        </p:nvSpPr>
        <p:spPr>
          <a:xfrm>
            <a:off x="5601093" y="1011671"/>
            <a:ext cx="2524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在</a:t>
            </a:r>
            <a:r>
              <a:rPr lang="en-US" altLang="zh-CN" sz="2400" dirty="0"/>
              <a:t>ICN</a:t>
            </a:r>
            <a:r>
              <a:rPr lang="zh-CN" altLang="en-US" sz="2400" dirty="0"/>
              <a:t>转机出去</a:t>
            </a:r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6659307E-1789-4CCD-976F-3854B738B3BC}"/>
              </a:ext>
            </a:extLst>
          </p:cNvPr>
          <p:cNvCxnSpPr>
            <a:cxnSpLocks/>
          </p:cNvCxnSpPr>
          <p:nvPr/>
        </p:nvCxnSpPr>
        <p:spPr>
          <a:xfrm flipH="1">
            <a:off x="5469065" y="5618480"/>
            <a:ext cx="1033911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ECC458F3-D947-47F1-9A12-8E7C7D1A4E84}"/>
              </a:ext>
            </a:extLst>
          </p:cNvPr>
          <p:cNvCxnSpPr>
            <a:cxnSpLocks/>
          </p:cNvCxnSpPr>
          <p:nvPr/>
        </p:nvCxnSpPr>
        <p:spPr>
          <a:xfrm flipH="1">
            <a:off x="5319074" y="6098194"/>
            <a:ext cx="1913642" cy="13208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1D2C2D97-B7FA-4F16-B3BC-4F2EFDD06B9F}"/>
              </a:ext>
            </a:extLst>
          </p:cNvPr>
          <p:cNvCxnSpPr>
            <a:cxnSpLocks/>
          </p:cNvCxnSpPr>
          <p:nvPr/>
        </p:nvCxnSpPr>
        <p:spPr>
          <a:xfrm flipV="1">
            <a:off x="10340472" y="3759200"/>
            <a:ext cx="252742" cy="130974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94156C9B-93F3-4E0C-97D2-0D247F1E6F73}"/>
              </a:ext>
            </a:extLst>
          </p:cNvPr>
          <p:cNvCxnSpPr>
            <a:cxnSpLocks/>
          </p:cNvCxnSpPr>
          <p:nvPr/>
        </p:nvCxnSpPr>
        <p:spPr>
          <a:xfrm flipV="1">
            <a:off x="9053137" y="4378960"/>
            <a:ext cx="253423" cy="123952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直接箭头连接符 29">
            <a:extLst>
              <a:ext uri="{FF2B5EF4-FFF2-40B4-BE49-F238E27FC236}">
                <a16:creationId xmlns:a16="http://schemas.microsoft.com/office/drawing/2014/main" id="{F5DC2634-03B4-421F-9FBD-9F892B5041EC}"/>
              </a:ext>
            </a:extLst>
          </p:cNvPr>
          <p:cNvCxnSpPr>
            <a:cxnSpLocks/>
          </p:cNvCxnSpPr>
          <p:nvPr/>
        </p:nvCxnSpPr>
        <p:spPr>
          <a:xfrm flipV="1">
            <a:off x="10909432" y="4561840"/>
            <a:ext cx="185288" cy="157435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DC6C5F03-C6C1-4BDC-B878-C0F6CD6701AA}"/>
              </a:ext>
            </a:extLst>
          </p:cNvPr>
          <p:cNvSpPr txBox="1"/>
          <p:nvPr/>
        </p:nvSpPr>
        <p:spPr>
          <a:xfrm>
            <a:off x="4402562" y="5448804"/>
            <a:ext cx="150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航班号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CFF0CF4-35A9-4B8A-A8AB-CCFE7E71AE20}"/>
              </a:ext>
            </a:extLst>
          </p:cNvPr>
          <p:cNvSpPr txBox="1"/>
          <p:nvPr/>
        </p:nvSpPr>
        <p:spPr>
          <a:xfrm>
            <a:off x="4470093" y="6032345"/>
            <a:ext cx="1345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航线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E8FB370-E891-4D8E-BD61-7417934272C7}"/>
              </a:ext>
            </a:extLst>
          </p:cNvPr>
          <p:cNvSpPr txBox="1"/>
          <p:nvPr/>
        </p:nvSpPr>
        <p:spPr>
          <a:xfrm>
            <a:off x="3919193" y="56128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B551375-F98C-43CC-A946-1AD8E3E7BDDC}"/>
              </a:ext>
            </a:extLst>
          </p:cNvPr>
          <p:cNvSpPr txBox="1"/>
          <p:nvPr/>
        </p:nvSpPr>
        <p:spPr>
          <a:xfrm>
            <a:off x="4071593" y="57652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472362E-F204-4A70-94DE-882177519E31}"/>
              </a:ext>
            </a:extLst>
          </p:cNvPr>
          <p:cNvSpPr txBox="1"/>
          <p:nvPr/>
        </p:nvSpPr>
        <p:spPr>
          <a:xfrm>
            <a:off x="8871292" y="4043216"/>
            <a:ext cx="1721922" cy="40011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中转等候时间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5E8D777-9A08-4141-92E6-5A941973314F}"/>
              </a:ext>
            </a:extLst>
          </p:cNvPr>
          <p:cNvSpPr txBox="1"/>
          <p:nvPr/>
        </p:nvSpPr>
        <p:spPr>
          <a:xfrm>
            <a:off x="10538340" y="4214873"/>
            <a:ext cx="1721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最终目的地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EDDFAA3-C2AE-4137-AB4B-DA9CF15A5029}"/>
              </a:ext>
            </a:extLst>
          </p:cNvPr>
          <p:cNvSpPr txBox="1"/>
          <p:nvPr/>
        </p:nvSpPr>
        <p:spPr>
          <a:xfrm>
            <a:off x="9409942" y="3402605"/>
            <a:ext cx="26759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已接收人数</a:t>
            </a:r>
            <a:r>
              <a:rPr lang="en-US" altLang="zh-CN" sz="2000" dirty="0"/>
              <a:t>/</a:t>
            </a:r>
            <a:r>
              <a:rPr lang="zh-CN" altLang="en-US" sz="2000" dirty="0"/>
              <a:t>行李件数</a:t>
            </a:r>
          </a:p>
        </p:txBody>
      </p:sp>
    </p:spTree>
    <p:extLst>
      <p:ext uri="{BB962C8B-B14F-4D97-AF65-F5344CB8AC3E}">
        <p14:creationId xmlns:p14="http://schemas.microsoft.com/office/powerpoint/2010/main" val="18100629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669</Words>
  <Application>Microsoft Office PowerPoint</Application>
  <PresentationFormat>宽屏</PresentationFormat>
  <Paragraphs>128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等线 Light</vt:lpstr>
      <vt:lpstr>Arial</vt:lpstr>
      <vt:lpstr>Office 主题​​</vt:lpstr>
      <vt:lpstr>AMADEUS系统</vt:lpstr>
      <vt:lpstr>系统SIGN IN</vt:lpstr>
      <vt:lpstr>SKILLING:</vt:lpstr>
      <vt:lpstr>快捷菜单：ALT+A</vt:lpstr>
      <vt:lpstr>航班Flight</vt:lpstr>
      <vt:lpstr>航班Flight</vt:lpstr>
      <vt:lpstr>航班操作</vt:lpstr>
      <vt:lpstr>航班状态  Flight Update</vt:lpstr>
      <vt:lpstr>航班 Flight</vt:lpstr>
      <vt:lpstr>航班备注  Set Comments</vt:lpstr>
      <vt:lpstr>行李列表 Bag List</vt:lpstr>
      <vt:lpstr>航班数据 Customer Weight &amp; Balance Details</vt:lpstr>
      <vt:lpstr>座位 Seat map</vt:lpstr>
      <vt:lpstr>提取旅客 Customer</vt:lpstr>
      <vt:lpstr>旅客 Customer</vt:lpstr>
      <vt:lpstr>录入护照信息</vt:lpstr>
      <vt:lpstr>接收旅客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AMADEUS系统</dc:title>
  <dc:creator>1070086574@qq.com</dc:creator>
  <cp:lastModifiedBy>1070086574@qq.com</cp:lastModifiedBy>
  <cp:revision>49</cp:revision>
  <dcterms:created xsi:type="dcterms:W3CDTF">2020-02-24T17:42:15Z</dcterms:created>
  <dcterms:modified xsi:type="dcterms:W3CDTF">2020-03-03T22:48:21Z</dcterms:modified>
</cp:coreProperties>
</file>