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9"/>
  </p:handoutMasterIdLst>
  <p:sldIdLst>
    <p:sldId id="257" r:id="rId3"/>
    <p:sldId id="259" r:id="rId5"/>
    <p:sldId id="285" r:id="rId6"/>
    <p:sldId id="261" r:id="rId7"/>
    <p:sldId id="264" r:id="rId8"/>
    <p:sldId id="266" r:id="rId9"/>
    <p:sldId id="268" r:id="rId10"/>
    <p:sldId id="270" r:id="rId11"/>
    <p:sldId id="271" r:id="rId12"/>
    <p:sldId id="273" r:id="rId13"/>
    <p:sldId id="274" r:id="rId14"/>
    <p:sldId id="275" r:id="rId15"/>
    <p:sldId id="276" r:id="rId16"/>
    <p:sldId id="277" r:id="rId17"/>
    <p:sldId id="278" r:id="rId18"/>
    <p:sldId id="308" r:id="rId19"/>
    <p:sldId id="279" r:id="rId20"/>
    <p:sldId id="303" r:id="rId21"/>
    <p:sldId id="305" r:id="rId22"/>
    <p:sldId id="306" r:id="rId23"/>
    <p:sldId id="304" r:id="rId24"/>
    <p:sldId id="307" r:id="rId25"/>
    <p:sldId id="316" r:id="rId26"/>
    <p:sldId id="317" r:id="rId27"/>
    <p:sldId id="318" r:id="rId28"/>
    <p:sldId id="309" r:id="rId29"/>
    <p:sldId id="281" r:id="rId30"/>
    <p:sldId id="311" r:id="rId31"/>
    <p:sldId id="310" r:id="rId32"/>
    <p:sldId id="312" r:id="rId33"/>
    <p:sldId id="313" r:id="rId34"/>
    <p:sldId id="314" r:id="rId35"/>
    <p:sldId id="315" r:id="rId36"/>
    <p:sldId id="319" r:id="rId37"/>
    <p:sldId id="283" r:id="rId3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</p:showPr>
  <p:clrMru>
    <a:srgbClr val="466263"/>
    <a:srgbClr val="D7B4B6"/>
    <a:srgbClr val="689474"/>
    <a:srgbClr val="758782"/>
    <a:srgbClr val="BD91B8"/>
    <a:srgbClr val="E8A172"/>
    <a:srgbClr val="3280B2"/>
    <a:srgbClr val="DCB9BF"/>
    <a:srgbClr val="F8BE8F"/>
    <a:srgbClr val="BBCA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168" y="96"/>
      </p:cViewPr>
      <p:guideLst>
        <p:guide orient="horz" pos="2148"/>
        <p:guide pos="3837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9" Type="http://schemas.openxmlformats.org/officeDocument/2006/relationships/handoutMaster" Target="handoutMasters/handoutMaster1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7DC7C-EA85-41EA-BE8E-3BC04B9579C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EB85C5-1ADC-43AA-9DF2-BA30A261534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776771" y="3153020"/>
            <a:ext cx="2479149" cy="2507056"/>
          </a:xfrm>
          <a:custGeom>
            <a:avLst/>
            <a:gdLst>
              <a:gd name="connsiteX0" fmla="*/ 0 w 2479085"/>
              <a:gd name="connsiteY0" fmla="*/ 0 h 2506940"/>
              <a:gd name="connsiteX1" fmla="*/ 2479085 w 2479085"/>
              <a:gd name="connsiteY1" fmla="*/ 0 h 2506940"/>
              <a:gd name="connsiteX2" fmla="*/ 2479085 w 2479085"/>
              <a:gd name="connsiteY2" fmla="*/ 2506940 h 2506940"/>
              <a:gd name="connsiteX3" fmla="*/ 0 w 2479085"/>
              <a:gd name="connsiteY3" fmla="*/ 2506940 h 250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9085" h="2506940">
                <a:moveTo>
                  <a:pt x="0" y="0"/>
                </a:moveTo>
                <a:lnTo>
                  <a:pt x="2479085" y="0"/>
                </a:lnTo>
                <a:lnTo>
                  <a:pt x="2479085" y="2506940"/>
                </a:lnTo>
                <a:lnTo>
                  <a:pt x="0" y="2506940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3496648" y="3153020"/>
            <a:ext cx="2479149" cy="2507056"/>
          </a:xfrm>
          <a:custGeom>
            <a:avLst/>
            <a:gdLst>
              <a:gd name="connsiteX0" fmla="*/ 0 w 2479085"/>
              <a:gd name="connsiteY0" fmla="*/ 0 h 2506940"/>
              <a:gd name="connsiteX1" fmla="*/ 2479085 w 2479085"/>
              <a:gd name="connsiteY1" fmla="*/ 0 h 2506940"/>
              <a:gd name="connsiteX2" fmla="*/ 2479085 w 2479085"/>
              <a:gd name="connsiteY2" fmla="*/ 2506940 h 2506940"/>
              <a:gd name="connsiteX3" fmla="*/ 0 w 2479085"/>
              <a:gd name="connsiteY3" fmla="*/ 2506940 h 250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9085" h="2506940">
                <a:moveTo>
                  <a:pt x="0" y="0"/>
                </a:moveTo>
                <a:lnTo>
                  <a:pt x="2479085" y="0"/>
                </a:lnTo>
                <a:lnTo>
                  <a:pt x="2479085" y="2506940"/>
                </a:lnTo>
                <a:lnTo>
                  <a:pt x="0" y="2506940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216524" y="3153020"/>
            <a:ext cx="2479149" cy="2507056"/>
          </a:xfrm>
          <a:custGeom>
            <a:avLst/>
            <a:gdLst>
              <a:gd name="connsiteX0" fmla="*/ 0 w 2479085"/>
              <a:gd name="connsiteY0" fmla="*/ 0 h 2506940"/>
              <a:gd name="connsiteX1" fmla="*/ 2479085 w 2479085"/>
              <a:gd name="connsiteY1" fmla="*/ 0 h 2506940"/>
              <a:gd name="connsiteX2" fmla="*/ 2479085 w 2479085"/>
              <a:gd name="connsiteY2" fmla="*/ 2506940 h 2506940"/>
              <a:gd name="connsiteX3" fmla="*/ 0 w 2479085"/>
              <a:gd name="connsiteY3" fmla="*/ 2506940 h 250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9085" h="2506940">
                <a:moveTo>
                  <a:pt x="0" y="0"/>
                </a:moveTo>
                <a:lnTo>
                  <a:pt x="2479085" y="0"/>
                </a:lnTo>
                <a:lnTo>
                  <a:pt x="2479085" y="2506940"/>
                </a:lnTo>
                <a:lnTo>
                  <a:pt x="0" y="2506940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8936402" y="3153020"/>
            <a:ext cx="2479149" cy="2507056"/>
          </a:xfrm>
          <a:custGeom>
            <a:avLst/>
            <a:gdLst>
              <a:gd name="connsiteX0" fmla="*/ 0 w 2479085"/>
              <a:gd name="connsiteY0" fmla="*/ 0 h 2506940"/>
              <a:gd name="connsiteX1" fmla="*/ 2479085 w 2479085"/>
              <a:gd name="connsiteY1" fmla="*/ 0 h 2506940"/>
              <a:gd name="connsiteX2" fmla="*/ 2479085 w 2479085"/>
              <a:gd name="connsiteY2" fmla="*/ 2506940 h 2506940"/>
              <a:gd name="connsiteX3" fmla="*/ 0 w 2479085"/>
              <a:gd name="connsiteY3" fmla="*/ 2506940 h 2506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79085" h="2506940">
                <a:moveTo>
                  <a:pt x="0" y="0"/>
                </a:moveTo>
                <a:lnTo>
                  <a:pt x="2479085" y="0"/>
                </a:lnTo>
                <a:lnTo>
                  <a:pt x="2479085" y="2506940"/>
                </a:lnTo>
                <a:lnTo>
                  <a:pt x="0" y="2506940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5" name="Isosceles Triangle 14"/>
          <p:cNvSpPr/>
          <p:nvPr userDrawn="1"/>
        </p:nvSpPr>
        <p:spPr>
          <a:xfrm rot="10800000">
            <a:off x="1918897" y="2849104"/>
            <a:ext cx="194893" cy="16801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6" name="Isosceles Triangle 15"/>
          <p:cNvSpPr/>
          <p:nvPr userDrawn="1"/>
        </p:nvSpPr>
        <p:spPr>
          <a:xfrm rot="10800000">
            <a:off x="4638774" y="2849104"/>
            <a:ext cx="194893" cy="16801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Isosceles Triangle 16"/>
          <p:cNvSpPr/>
          <p:nvPr userDrawn="1"/>
        </p:nvSpPr>
        <p:spPr>
          <a:xfrm rot="10800000">
            <a:off x="7363391" y="2849104"/>
            <a:ext cx="194893" cy="168016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Isosceles Triangle 17"/>
          <p:cNvSpPr/>
          <p:nvPr userDrawn="1"/>
        </p:nvSpPr>
        <p:spPr>
          <a:xfrm rot="10800000">
            <a:off x="10078529" y="2849104"/>
            <a:ext cx="194893" cy="16801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23859" y="342917"/>
            <a:ext cx="11544601" cy="4988284"/>
          </a:xfrm>
          <a:custGeom>
            <a:avLst/>
            <a:gdLst>
              <a:gd name="connsiteX0" fmla="*/ 0 w 11544300"/>
              <a:gd name="connsiteY0" fmla="*/ 0 h 4988053"/>
              <a:gd name="connsiteX1" fmla="*/ 11544300 w 11544300"/>
              <a:gd name="connsiteY1" fmla="*/ 0 h 4988053"/>
              <a:gd name="connsiteX2" fmla="*/ 11544300 w 11544300"/>
              <a:gd name="connsiteY2" fmla="*/ 4988053 h 4988053"/>
              <a:gd name="connsiteX3" fmla="*/ 0 w 11544300"/>
              <a:gd name="connsiteY3" fmla="*/ 4988053 h 4988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44300" h="4988053">
                <a:moveTo>
                  <a:pt x="0" y="0"/>
                </a:moveTo>
                <a:lnTo>
                  <a:pt x="11544300" y="0"/>
                </a:lnTo>
                <a:lnTo>
                  <a:pt x="11544300" y="4988053"/>
                </a:lnTo>
                <a:lnTo>
                  <a:pt x="0" y="4988053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>
            <a:off x="7144054" y="-5727"/>
            <a:ext cx="5045119" cy="6858318"/>
          </a:xfrm>
          <a:custGeom>
            <a:avLst/>
            <a:gdLst>
              <a:gd name="connsiteX0" fmla="*/ 1581150 w 4514850"/>
              <a:gd name="connsiteY0" fmla="*/ 0 h 6858000"/>
              <a:gd name="connsiteX1" fmla="*/ 4514850 w 4514850"/>
              <a:gd name="connsiteY1" fmla="*/ 0 h 6858000"/>
              <a:gd name="connsiteX2" fmla="*/ 4514850 w 4514850"/>
              <a:gd name="connsiteY2" fmla="*/ 6858000 h 6858000"/>
              <a:gd name="connsiteX3" fmla="*/ 1581150 w 4514850"/>
              <a:gd name="connsiteY3" fmla="*/ 6858000 h 6858000"/>
              <a:gd name="connsiteX4" fmla="*/ 0 w 451485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4850" h="6858000">
                <a:moveTo>
                  <a:pt x="1581150" y="0"/>
                </a:moveTo>
                <a:lnTo>
                  <a:pt x="4514850" y="0"/>
                </a:lnTo>
                <a:lnTo>
                  <a:pt x="4514850" y="6858000"/>
                </a:lnTo>
                <a:lnTo>
                  <a:pt x="15811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Oval 3"/>
          <p:cNvSpPr/>
          <p:nvPr userDrawn="1"/>
        </p:nvSpPr>
        <p:spPr>
          <a:xfrm>
            <a:off x="6412799" y="1058888"/>
            <a:ext cx="4207031" cy="4207117"/>
          </a:xfrm>
          <a:prstGeom prst="ellipse">
            <a:avLst/>
          </a:prstGeom>
          <a:solidFill>
            <a:srgbClr val="F8F8F8"/>
          </a:solidFill>
          <a:ln>
            <a:noFill/>
          </a:ln>
          <a:effectLst>
            <a:outerShdw blurRad="1270000" dist="444500" dir="8100000" sx="95000" sy="95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535064" y="1181154"/>
            <a:ext cx="3962503" cy="3962584"/>
          </a:xfrm>
          <a:custGeom>
            <a:avLst/>
            <a:gdLst>
              <a:gd name="connsiteX0" fmla="*/ 1981200 w 3962400"/>
              <a:gd name="connsiteY0" fmla="*/ 0 h 3962400"/>
              <a:gd name="connsiteX1" fmla="*/ 3962400 w 3962400"/>
              <a:gd name="connsiteY1" fmla="*/ 1981200 h 3962400"/>
              <a:gd name="connsiteX2" fmla="*/ 1981200 w 3962400"/>
              <a:gd name="connsiteY2" fmla="*/ 3962400 h 3962400"/>
              <a:gd name="connsiteX3" fmla="*/ 0 w 3962400"/>
              <a:gd name="connsiteY3" fmla="*/ 1981200 h 3962400"/>
              <a:gd name="connsiteX4" fmla="*/ 1981200 w 3962400"/>
              <a:gd name="connsiteY4" fmla="*/ 0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2400" h="3962400">
                <a:moveTo>
                  <a:pt x="1981200" y="0"/>
                </a:moveTo>
                <a:cubicBezTo>
                  <a:pt x="3075387" y="0"/>
                  <a:pt x="3962400" y="887013"/>
                  <a:pt x="3962400" y="1981200"/>
                </a:cubicBezTo>
                <a:cubicBezTo>
                  <a:pt x="3962400" y="3075387"/>
                  <a:pt x="3075387" y="3962400"/>
                  <a:pt x="1981200" y="3962400"/>
                </a:cubicBezTo>
                <a:cubicBezTo>
                  <a:pt x="887013" y="3962400"/>
                  <a:pt x="0" y="3075387"/>
                  <a:pt x="0" y="1981200"/>
                </a:cubicBezTo>
                <a:cubicBezTo>
                  <a:pt x="0" y="887013"/>
                  <a:pt x="887013" y="0"/>
                  <a:pt x="1981200" y="0"/>
                </a:cubicBez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/>
          <p:cNvSpPr/>
          <p:nvPr userDrawn="1"/>
        </p:nvSpPr>
        <p:spPr>
          <a:xfrm flipH="1">
            <a:off x="1" y="-176990"/>
            <a:ext cx="12192317" cy="4291939"/>
          </a:xfrm>
          <a:custGeom>
            <a:avLst/>
            <a:gdLst>
              <a:gd name="connsiteX0" fmla="*/ 0 w 12191999"/>
              <a:gd name="connsiteY0" fmla="*/ 0 h 4291740"/>
              <a:gd name="connsiteX1" fmla="*/ 12191999 w 12191999"/>
              <a:gd name="connsiteY1" fmla="*/ 0 h 4291740"/>
              <a:gd name="connsiteX2" fmla="*/ 12191999 w 12191999"/>
              <a:gd name="connsiteY2" fmla="*/ 1244082 h 4291740"/>
              <a:gd name="connsiteX3" fmla="*/ 12191998 w 12191999"/>
              <a:gd name="connsiteY3" fmla="*/ 1244082 h 4291740"/>
              <a:gd name="connsiteX4" fmla="*/ 12191998 w 12191999"/>
              <a:gd name="connsiteY4" fmla="*/ 3713545 h 4291740"/>
              <a:gd name="connsiteX5" fmla="*/ 9905998 w 12191999"/>
              <a:gd name="connsiteY5" fmla="*/ 4122524 h 4291740"/>
              <a:gd name="connsiteX6" fmla="*/ 9905998 w 12191999"/>
              <a:gd name="connsiteY6" fmla="*/ 4125232 h 4291740"/>
              <a:gd name="connsiteX7" fmla="*/ 9857087 w 12191999"/>
              <a:gd name="connsiteY7" fmla="*/ 4136195 h 4291740"/>
              <a:gd name="connsiteX8" fmla="*/ 9690569 w 12191999"/>
              <a:gd name="connsiteY8" fmla="*/ 4182739 h 4291740"/>
              <a:gd name="connsiteX9" fmla="*/ 8839877 w 12191999"/>
              <a:gd name="connsiteY9" fmla="*/ 4291723 h 4291740"/>
              <a:gd name="connsiteX10" fmla="*/ 8765196 w 12191999"/>
              <a:gd name="connsiteY10" fmla="*/ 4290006 h 4291740"/>
              <a:gd name="connsiteX11" fmla="*/ 8717158 w 12191999"/>
              <a:gd name="connsiteY11" fmla="*/ 4291490 h 4291740"/>
              <a:gd name="connsiteX12" fmla="*/ 7673594 w 12191999"/>
              <a:gd name="connsiteY12" fmla="*/ 4138313 h 4291740"/>
              <a:gd name="connsiteX13" fmla="*/ 7659974 w 12191999"/>
              <a:gd name="connsiteY13" fmla="*/ 4134175 h 4291740"/>
              <a:gd name="connsiteX14" fmla="*/ 7619998 w 12191999"/>
              <a:gd name="connsiteY14" fmla="*/ 4125232 h 4291740"/>
              <a:gd name="connsiteX15" fmla="*/ 7619998 w 12191999"/>
              <a:gd name="connsiteY15" fmla="*/ 4122032 h 4291740"/>
              <a:gd name="connsiteX16" fmla="*/ 7465547 w 12191999"/>
              <a:gd name="connsiteY16" fmla="*/ 4075115 h 4291740"/>
              <a:gd name="connsiteX17" fmla="*/ 5541753 w 12191999"/>
              <a:gd name="connsiteY17" fmla="*/ 3716264 h 4291740"/>
              <a:gd name="connsiteX18" fmla="*/ 5333999 w 12191999"/>
              <a:gd name="connsiteY18" fmla="*/ 3713545 h 4291740"/>
              <a:gd name="connsiteX19" fmla="*/ 5091621 w 12191999"/>
              <a:gd name="connsiteY19" fmla="*/ 3716264 h 4291740"/>
              <a:gd name="connsiteX20" fmla="*/ 235032 w 12191999"/>
              <a:gd name="connsiteY20" fmla="*/ 4170386 h 4291740"/>
              <a:gd name="connsiteX21" fmla="*/ 0 w 12191999"/>
              <a:gd name="connsiteY21" fmla="*/ 4125232 h 4291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191999" h="4291740">
                <a:moveTo>
                  <a:pt x="0" y="0"/>
                </a:moveTo>
                <a:lnTo>
                  <a:pt x="12191999" y="0"/>
                </a:lnTo>
                <a:lnTo>
                  <a:pt x="12191999" y="1244082"/>
                </a:lnTo>
                <a:lnTo>
                  <a:pt x="12191998" y="1244082"/>
                </a:lnTo>
                <a:lnTo>
                  <a:pt x="12191998" y="3713545"/>
                </a:lnTo>
                <a:cubicBezTo>
                  <a:pt x="11048998" y="3713545"/>
                  <a:pt x="10477498" y="3951890"/>
                  <a:pt x="9905998" y="4122524"/>
                </a:cubicBezTo>
                <a:lnTo>
                  <a:pt x="9905998" y="4125232"/>
                </a:lnTo>
                <a:lnTo>
                  <a:pt x="9857087" y="4136195"/>
                </a:lnTo>
                <a:lnTo>
                  <a:pt x="9690569" y="4182739"/>
                </a:lnTo>
                <a:cubicBezTo>
                  <a:pt x="9436631" y="4247894"/>
                  <a:pt x="9169020" y="4292764"/>
                  <a:pt x="8839877" y="4291723"/>
                </a:cubicBezTo>
                <a:lnTo>
                  <a:pt x="8765196" y="4290006"/>
                </a:lnTo>
                <a:lnTo>
                  <a:pt x="8717158" y="4291490"/>
                </a:lnTo>
                <a:cubicBezTo>
                  <a:pt x="8302351" y="4296392"/>
                  <a:pt x="7985321" y="4228826"/>
                  <a:pt x="7673594" y="4138313"/>
                </a:cubicBezTo>
                <a:lnTo>
                  <a:pt x="7659974" y="4134175"/>
                </a:lnTo>
                <a:lnTo>
                  <a:pt x="7619998" y="4125232"/>
                </a:lnTo>
                <a:lnTo>
                  <a:pt x="7619998" y="4122032"/>
                </a:lnTo>
                <a:lnTo>
                  <a:pt x="7465547" y="4075115"/>
                </a:lnTo>
                <a:cubicBezTo>
                  <a:pt x="6977201" y="3922257"/>
                  <a:pt x="6451962" y="3740504"/>
                  <a:pt x="5541753" y="3716264"/>
                </a:cubicBezTo>
                <a:lnTo>
                  <a:pt x="5333999" y="3713545"/>
                </a:lnTo>
                <a:lnTo>
                  <a:pt x="5091621" y="3716264"/>
                </a:lnTo>
                <a:cubicBezTo>
                  <a:pt x="2740246" y="3769940"/>
                  <a:pt x="2590994" y="4595906"/>
                  <a:pt x="235032" y="4170386"/>
                </a:cubicBezTo>
                <a:lnTo>
                  <a:pt x="0" y="412523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95000">
                <a:schemeClr val="accent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376695" y="470739"/>
            <a:ext cx="3196213" cy="5562860"/>
          </a:xfrm>
          <a:prstGeom prst="rect">
            <a:avLst/>
          </a:prstGeom>
        </p:spPr>
      </p:pic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712263" y="1448812"/>
            <a:ext cx="2040185" cy="3606716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4967342" y="1448812"/>
            <a:ext cx="2040185" cy="3606716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/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575428" y="1448812"/>
            <a:ext cx="2040185" cy="3606716"/>
          </a:xfrm>
          <a:custGeom>
            <a:avLst/>
            <a:gdLst>
              <a:gd name="connsiteX0" fmla="*/ 0 w 2040132"/>
              <a:gd name="connsiteY0" fmla="*/ 0 h 3606549"/>
              <a:gd name="connsiteX1" fmla="*/ 2040132 w 2040132"/>
              <a:gd name="connsiteY1" fmla="*/ 0 h 3606549"/>
              <a:gd name="connsiteX2" fmla="*/ 2040132 w 2040132"/>
              <a:gd name="connsiteY2" fmla="*/ 3606549 h 3606549"/>
              <a:gd name="connsiteX3" fmla="*/ 0 w 2040132"/>
              <a:gd name="connsiteY3" fmla="*/ 3606549 h 3606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0132" h="3606549">
                <a:moveTo>
                  <a:pt x="0" y="0"/>
                </a:moveTo>
                <a:lnTo>
                  <a:pt x="2040132" y="0"/>
                </a:lnTo>
                <a:lnTo>
                  <a:pt x="2040132" y="3606549"/>
                </a:lnTo>
                <a:lnTo>
                  <a:pt x="0" y="3606549"/>
                </a:lnTo>
                <a:close/>
              </a:path>
            </a:pathLst>
          </a:custGeom>
          <a:pattFill prst="ltUpDiag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  <a:effectLst>
            <a:outerShdw blurRad="381000" dist="63500" dir="8100000" algn="tr" rotWithShape="0">
              <a:schemeClr val="tx1">
                <a:lumMod val="75000"/>
                <a:lumOff val="25000"/>
                <a:alpha val="40000"/>
              </a:schemeClr>
            </a:outerShdw>
          </a:effectLst>
        </p:spPr>
        <p:txBody>
          <a:bodyPr wrap="square">
            <a:noAutofit/>
          </a:bodyPr>
          <a:lstStyle>
            <a:lvl1pPr>
              <a:defRPr lang="en-US" sz="1400" b="1" i="1" dirty="0"/>
            </a:lvl1pPr>
          </a:lstStyle>
          <a:p>
            <a:pPr marL="0" lvl="0" indent="0">
              <a:buNone/>
            </a:pPr>
            <a:endParaRPr lang="en-US" dirty="0"/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bldLvl="0" animBg="1"/>
      <p:bldP spid="12" grpId="0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tags" Target="../tags/tag3.xml"/><Relationship Id="rId17" Type="http://schemas.openxmlformats.org/officeDocument/2006/relationships/tags" Target="../tags/tag2.xml"/><Relationship Id="rId16" Type="http://schemas.openxmlformats.org/officeDocument/2006/relationships/tags" Target="../tags/tag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15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3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4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6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6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2.xml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.xml"/><Relationship Id="rId1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4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5.xml"/><Relationship Id="rId1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6.xml"/><Relationship Id="rId1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7.xml"/><Relationship Id="rId1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8.xml"/><Relationship Id="rId1" Type="http://schemas.openxmlformats.org/officeDocument/2006/relationships/image" Target="../media/image33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9.xml"/><Relationship Id="rId1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2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.xml"/><Relationship Id="rId1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1.xml"/><Relationship Id="rId2" Type="http://schemas.openxmlformats.org/officeDocument/2006/relationships/image" Target="../media/image37.png"/><Relationship Id="rId1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2.xml"/><Relationship Id="rId1" Type="http://schemas.openxmlformats.org/officeDocument/2006/relationships/image" Target="../media/image3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1.xml"/><Relationship Id="rId2" Type="http://schemas.openxmlformats.org/officeDocument/2006/relationships/image" Target="../media/image6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6985" y="-11430"/>
            <a:ext cx="12191365" cy="6861175"/>
          </a:xfrm>
          <a:prstGeom prst="rect">
            <a:avLst/>
          </a:prstGeom>
          <a:gradFill>
            <a:gsLst>
              <a:gs pos="100000">
                <a:srgbClr val="E8A172"/>
              </a:gs>
              <a:gs pos="68000">
                <a:schemeClr val="accent6">
                  <a:lumMod val="40000"/>
                  <a:lumOff val="60000"/>
                </a:schemeClr>
              </a:gs>
              <a:gs pos="36000">
                <a:schemeClr val="accent3">
                  <a:lumMod val="40000"/>
                  <a:lumOff val="60000"/>
                </a:schemeClr>
              </a:gs>
              <a:gs pos="0">
                <a:srgbClr val="6DC3B0"/>
              </a:gs>
              <a:gs pos="100000">
                <a:srgbClr val="FED7CA">
                  <a:lumMod val="68000"/>
                  <a:lumOff val="32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76225" y="187960"/>
            <a:ext cx="11637010" cy="6454775"/>
          </a:xfrm>
          <a:prstGeom prst="rect">
            <a:avLst/>
          </a:prstGeom>
          <a:noFill/>
          <a:ln w="1587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86715" y="279400"/>
            <a:ext cx="11423015" cy="6270625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352550" y="1955801"/>
            <a:ext cx="10169524" cy="3193389"/>
            <a:chOff x="1527597" y="3159831"/>
            <a:chExt cx="8400903" cy="2181186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1719588" y="3159831"/>
              <a:ext cx="8208912" cy="623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>
                <a:lnSpc>
                  <a:spcPct val="110000"/>
                </a:lnSpc>
                <a:buNone/>
              </a:pPr>
              <a:r>
                <a:rPr lang="en-US" altLang="zh-CN" sz="5400" b="1" dirty="0" smtClean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      Angel New APP</a:t>
              </a:r>
              <a:endParaRPr lang="en-US" altLang="zh-CN" sz="5400" b="1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2" name="矩形 259"/>
            <p:cNvSpPr>
              <a:spLocks noChangeArrowheads="1"/>
            </p:cNvSpPr>
            <p:nvPr/>
          </p:nvSpPr>
          <p:spPr bwMode="auto">
            <a:xfrm>
              <a:off x="1527597" y="4486421"/>
              <a:ext cx="7848872" cy="83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endParaRPr lang="en-US" altLang="zh-CN" sz="800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3" name="矩形 259"/>
            <p:cNvSpPr>
              <a:spLocks noChangeArrowheads="1"/>
            </p:cNvSpPr>
            <p:nvPr/>
          </p:nvSpPr>
          <p:spPr bwMode="auto">
            <a:xfrm>
              <a:off x="3588951" y="5124588"/>
              <a:ext cx="3726209" cy="216429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ts val="0"/>
                </a:spcBef>
                <a:buNone/>
              </a:pPr>
              <a:endParaRPr lang="en-US" altLang="zh-CN" sz="16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4" name="矩形 259"/>
            <p:cNvSpPr>
              <a:spLocks noChangeArrowheads="1"/>
            </p:cNvSpPr>
            <p:nvPr/>
          </p:nvSpPr>
          <p:spPr bwMode="auto">
            <a:xfrm>
              <a:off x="3177901" y="4030185"/>
              <a:ext cx="5598795" cy="251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en-US" altLang="zh-CN" sz="2400" dirty="0" smtClean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            CKI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Arial" panose="020B0604020202020204" pitchFamily="34" charset="0"/>
                </a:rPr>
                <a:t>板块简介</a:t>
              </a:r>
              <a:endParaRPr lang="zh-CN" altLang="en-US" sz="240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16" name="十二角星 15"/>
          <p:cNvSpPr/>
          <p:nvPr/>
        </p:nvSpPr>
        <p:spPr>
          <a:xfrm>
            <a:off x="5685155" y="813435"/>
            <a:ext cx="817880" cy="781050"/>
          </a:xfrm>
          <a:prstGeom prst="star12">
            <a:avLst/>
          </a:prstGeom>
          <a:solidFill>
            <a:schemeClr val="bg1"/>
          </a:solidFill>
          <a:ln>
            <a:solidFill>
              <a:srgbClr val="FCA8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7620" y="-11430"/>
            <a:ext cx="12200890" cy="6880225"/>
          </a:xfrm>
          <a:prstGeom prst="rect">
            <a:avLst/>
          </a:prstGeom>
          <a:gradFill>
            <a:gsLst>
              <a:gs pos="68000">
                <a:schemeClr val="accent6">
                  <a:lumMod val="40000"/>
                  <a:lumOff val="60000"/>
                </a:schemeClr>
              </a:gs>
              <a:gs pos="36000">
                <a:schemeClr val="accent3">
                  <a:lumMod val="40000"/>
                  <a:lumOff val="60000"/>
                </a:schemeClr>
              </a:gs>
              <a:gs pos="0">
                <a:srgbClr val="6DC3B0"/>
              </a:gs>
              <a:gs pos="100000">
                <a:srgbClr val="FDC4B1">
                  <a:lumMod val="68000"/>
                  <a:lumOff val="32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íšlïḋe"/>
          <p:cNvSpPr/>
          <p:nvPr/>
        </p:nvSpPr>
        <p:spPr>
          <a:xfrm rot="5400000">
            <a:off x="1648460" y="1604645"/>
            <a:ext cx="1351280" cy="2248535"/>
          </a:xfrm>
          <a:prstGeom prst="corner">
            <a:avLst>
              <a:gd name="adj1" fmla="val 16120"/>
              <a:gd name="adj2" fmla="val 161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705">
              <a:solidFill>
                <a:srgbClr val="46626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pic>
        <p:nvPicPr>
          <p:cNvPr id="23559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2755" y="2540000"/>
            <a:ext cx="9830435" cy="3089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1334770" y="1238885"/>
            <a:ext cx="103244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0" hangingPunct="0"/>
            <a:r>
              <a:rPr lang="zh-CN" altLang="en-US" b="1" dirty="0">
                <a:effectLst>
                  <a:outerShdw blurRad="38100" dist="38100" dir="2700000">
                    <a:srgbClr val="FFFFFF"/>
                  </a:outerShdw>
                </a:effectLst>
                <a:latin typeface="华文细黑" panose="02010600040101010101" charset="-122"/>
                <a:ea typeface="华文细黑" panose="02010600040101010101" charset="-122"/>
                <a:sym typeface="+mn-ea"/>
              </a:rPr>
              <a:t>默认显示</a:t>
            </a:r>
            <a:r>
              <a:rPr lang="zh-CN" altLang="en-US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charset="-122"/>
                <a:ea typeface="华文细黑" panose="02010600040101010101" charset="-122"/>
                <a:sym typeface="+mn-ea"/>
              </a:rPr>
              <a:t>未值机</a:t>
            </a:r>
            <a:r>
              <a:rPr lang="en-US" altLang="zh-CN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华文细黑" panose="02010600040101010101" charset="-122"/>
                <a:ea typeface="华文细黑" panose="02010600040101010101" charset="-122"/>
                <a:sym typeface="+mn-ea"/>
              </a:rPr>
              <a:t>(NACC)</a:t>
            </a:r>
            <a:r>
              <a:rPr lang="zh-CN" altLang="en-US" b="1" dirty="0">
                <a:effectLst>
                  <a:outerShdw blurRad="38100" dist="38100" dir="2700000">
                    <a:srgbClr val="FFFFFF"/>
                  </a:outerShdw>
                </a:effectLst>
                <a:latin typeface="华文细黑" panose="02010600040101010101" charset="-122"/>
                <a:ea typeface="华文细黑" panose="02010600040101010101" charset="-122"/>
                <a:sym typeface="+mn-ea"/>
              </a:rPr>
              <a:t>旅客列表，快捷键</a:t>
            </a:r>
            <a:r>
              <a:rPr lang="en-US" altLang="zh-CN" b="1" dirty="0">
                <a:solidFill>
                  <a:schemeClr val="folHlink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Ctrl+1</a:t>
            </a:r>
            <a:r>
              <a:rPr lang="zh-CN" altLang="en-US" b="1" dirty="0">
                <a:effectLst>
                  <a:outerShdw blurRad="38100" dist="38100" dir="2700000">
                    <a:srgbClr val="FFFFFF"/>
                  </a:outerShdw>
                </a:effectLst>
                <a:latin typeface="华文细黑" panose="02010600040101010101" charset="-122"/>
                <a:ea typeface="华文细黑" panose="02010600040101010101" charset="-122"/>
                <a:sym typeface="+mn-ea"/>
              </a:rPr>
              <a:t>切换</a:t>
            </a:r>
            <a:r>
              <a:rPr lang="en-US" altLang="zh-CN" b="1" dirty="0">
                <a:effectLst>
                  <a:outerShdw blurRad="38100" dist="38100" dir="2700000">
                    <a:srgbClr val="FFFFFF"/>
                  </a:outerShdw>
                </a:effectLst>
                <a:latin typeface="华文细黑" panose="02010600040101010101" charset="-122"/>
                <a:ea typeface="华文细黑" panose="02010600040101010101" charset="-122"/>
                <a:sym typeface="+mn-ea"/>
              </a:rPr>
              <a:t>NACC,ACC,ALL</a:t>
            </a:r>
            <a:r>
              <a:rPr lang="zh-CN" altLang="en-US" b="1" dirty="0">
                <a:effectLst>
                  <a:outerShdw blurRad="38100" dist="38100" dir="2700000">
                    <a:srgbClr val="FFFFFF"/>
                  </a:outerShdw>
                </a:effectLst>
                <a:latin typeface="华文细黑" panose="02010600040101010101" charset="-122"/>
                <a:ea typeface="华文细黑" panose="02010600040101010101" charset="-122"/>
                <a:sym typeface="+mn-ea"/>
              </a:rPr>
              <a:t>旅客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200150" y="5977255"/>
            <a:ext cx="103530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使用快捷键ALT+K</a:t>
            </a:r>
            <a:r>
              <a:rPr lang="zh-CN" altLang="en-US" sz="3200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，</a:t>
            </a:r>
            <a:r>
              <a:rPr lang="en-US" altLang="zh-CN" sz="3200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输入旅客名字筛选条件</a:t>
            </a:r>
            <a:endParaRPr lang="en-US" altLang="zh-CN" sz="3200" dirty="0"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16780" y="267335"/>
            <a:ext cx="4165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+mj-lt"/>
                <a:sym typeface="+mn-ea"/>
              </a:rPr>
              <a:t>2.</a:t>
            </a:r>
            <a:r>
              <a:rPr lang="zh-CN" altLang="en-US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+mj-lt"/>
                <a:sym typeface="+mn-ea"/>
              </a:rPr>
              <a:t>旅客快捷接收</a:t>
            </a:r>
            <a:endParaRPr lang="zh-CN" altLang="en-US" sz="4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cs typeface="+mj-lt"/>
              <a:sym typeface="+mn-ea"/>
            </a:endParaRPr>
          </a:p>
        </p:txBody>
      </p:sp>
      <p:cxnSp>
        <p:nvCxnSpPr>
          <p:cNvPr id="68" name="直接连接符 67"/>
          <p:cNvCxnSpPr/>
          <p:nvPr/>
        </p:nvCxnSpPr>
        <p:spPr>
          <a:xfrm>
            <a:off x="3362960" y="621030"/>
            <a:ext cx="1139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8493125" y="620395"/>
            <a:ext cx="1139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5" y="-1270"/>
            <a:ext cx="12191365" cy="7020560"/>
          </a:xfrm>
          <a:prstGeom prst="rect">
            <a:avLst/>
          </a:prstGeom>
          <a:gradFill flip="none">
            <a:gsLst>
              <a:gs pos="62000">
                <a:schemeClr val="accent6">
                  <a:lumMod val="40000"/>
                  <a:lumOff val="60000"/>
                </a:schemeClr>
              </a:gs>
              <a:gs pos="32000">
                <a:schemeClr val="accent3">
                  <a:lumMod val="40000"/>
                  <a:lumOff val="60000"/>
                </a:schemeClr>
              </a:gs>
              <a:gs pos="0">
                <a:srgbClr val="BD91B8"/>
              </a:gs>
              <a:gs pos="86000">
                <a:srgbClr val="FEF7F4">
                  <a:lumMod val="68000"/>
                  <a:lumOff val="32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94385" y="788670"/>
            <a:ext cx="930529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en-US" altLang="zh-CN" sz="28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1.  </a:t>
            </a:r>
            <a:r>
              <a:rPr lang="zh-CN" altLang="en-US" sz="28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上下箭头键进行光标移动</a:t>
            </a:r>
            <a:endParaRPr lang="zh-CN" altLang="en-US" sz="28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pPr>
              <a:buNone/>
            </a:pPr>
            <a:r>
              <a:rPr lang="en-US" altLang="zh-CN" sz="28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2.  </a:t>
            </a:r>
            <a:r>
              <a:rPr lang="zh-CN" altLang="en-US" sz="28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空格键选中旅客至界面上半部已选定旅客列表</a:t>
            </a:r>
            <a:endParaRPr lang="zh-CN" altLang="en-US" sz="28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pPr>
              <a:buNone/>
            </a:pPr>
            <a:r>
              <a:rPr lang="en-US" altLang="zh-CN" sz="28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3.  CTRL+W</a:t>
            </a:r>
            <a:r>
              <a:rPr lang="zh-CN" altLang="en-US" sz="28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可以查看目前焦点所停留的旅客详细信息</a:t>
            </a:r>
            <a:endParaRPr lang="zh-CN" altLang="en-US" sz="28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pPr>
              <a:buNone/>
            </a:pPr>
            <a:r>
              <a:rPr lang="en-US" altLang="zh-CN" sz="28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4.  </a:t>
            </a:r>
            <a:r>
              <a:rPr lang="zh-CN" altLang="en-US" sz="28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在</a:t>
            </a:r>
            <a:r>
              <a:rPr lang="en-US" altLang="zh-CN" sz="28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PD</a:t>
            </a:r>
            <a:r>
              <a:rPr lang="zh-CN" altLang="en-US" sz="28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列表中选中多名旅客的操作规则：不同目的地、不同舱位（</a:t>
            </a:r>
            <a:r>
              <a:rPr lang="en-US" altLang="zh-CN" sz="28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F/C/Y</a:t>
            </a:r>
            <a:r>
              <a:rPr lang="zh-CN" altLang="en-US" sz="28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，不含子舱位）、不同联程航段、</a:t>
            </a:r>
            <a:r>
              <a:rPr lang="en-US" altLang="zh-CN" sz="28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ET</a:t>
            </a:r>
            <a:r>
              <a:rPr lang="zh-CN" altLang="en-US" sz="28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与非</a:t>
            </a:r>
            <a:r>
              <a:rPr lang="en-US" altLang="zh-CN" sz="28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ET</a:t>
            </a:r>
            <a:r>
              <a:rPr lang="zh-CN" altLang="en-US" sz="28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的旅客、已接收与未接收旅客不能被同时空格选中。否则系统会给出提示，比如： </a:t>
            </a:r>
            <a:endParaRPr lang="zh-CN" altLang="en-US" sz="28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endParaRPr lang="zh-CN" altLang="en-US" sz="2800" b="1"/>
          </a:p>
        </p:txBody>
      </p:sp>
      <p:pic>
        <p:nvPicPr>
          <p:cNvPr id="2458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9315" y="3964940"/>
            <a:ext cx="4248150" cy="1366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2460" y="3964623"/>
            <a:ext cx="4313238" cy="1387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521625" y="1209219"/>
            <a:ext cx="10845206" cy="5863348"/>
            <a:chOff x="1604839" y="1275150"/>
            <a:chExt cx="11438303" cy="6184000"/>
          </a:xfrm>
        </p:grpSpPr>
        <p:grpSp>
          <p:nvGrpSpPr>
            <p:cNvPr id="3" name="22208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604839" y="3184326"/>
              <a:ext cx="11438303" cy="4274824"/>
              <a:chOff x="673099" y="2052304"/>
              <a:chExt cx="10845800" cy="4053389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5183234" y="4781006"/>
                <a:ext cx="0" cy="1324687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7185446" y="4781006"/>
                <a:ext cx="0" cy="1324687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9226770" y="4781006"/>
                <a:ext cx="0" cy="1324687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îšlïdé"/>
              <p:cNvSpPr/>
              <p:nvPr/>
            </p:nvSpPr>
            <p:spPr>
              <a:xfrm>
                <a:off x="673099" y="2969962"/>
                <a:ext cx="2178894" cy="1000432"/>
              </a:xfrm>
              <a:prstGeom prst="parallelogram">
                <a:avLst>
                  <a:gd name="adj" fmla="val 0"/>
                </a:avLst>
              </a:prstGeom>
              <a:solidFill>
                <a:srgbClr val="4662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6698" tIns="43349" rIns="86698" bIns="43349" rtlCol="0" anchor="ctr">
                <a:normAutofit/>
              </a:bodyPr>
              <a:lstStyle/>
              <a:p>
                <a:pPr algn="ctr"/>
                <a:r>
                  <a:rPr lang="en-US" altLang="zh-CN" sz="4170" b="1" i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201X</a:t>
                </a:r>
                <a:endParaRPr lang="zh-CN" altLang="en-US" sz="4170" b="1" i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8" name="直接连接符 7"/>
              <p:cNvCxnSpPr>
                <a:stCxn id="7" idx="2"/>
              </p:cNvCxnSpPr>
              <p:nvPr/>
            </p:nvCxnSpPr>
            <p:spPr>
              <a:xfrm>
                <a:off x="2851993" y="3470178"/>
                <a:ext cx="8666906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ïšḻiḑe"/>
              <p:cNvGrpSpPr/>
              <p:nvPr/>
            </p:nvGrpSpPr>
            <p:grpSpPr>
              <a:xfrm>
                <a:off x="3499907" y="3417790"/>
                <a:ext cx="6660350" cy="503040"/>
                <a:chOff x="3499907" y="3543147"/>
                <a:chExt cx="6660350" cy="503040"/>
              </a:xfrm>
            </p:grpSpPr>
            <p:sp>
              <p:nvSpPr>
                <p:cNvPr id="23" name="íSlíḋé"/>
                <p:cNvSpPr/>
                <p:nvPr/>
              </p:nvSpPr>
              <p:spPr>
                <a:xfrm>
                  <a:off x="3499907" y="3543147"/>
                  <a:ext cx="104775" cy="10477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86698" tIns="43349" rIns="86698" bIns="43349" rtlCol="0" anchor="ctr">
                  <a:normAutofit fontScale="25000" lnSpcReduction="20000"/>
                </a:bodyPr>
                <a:lstStyle/>
                <a:p>
                  <a:pPr algn="ctr"/>
                  <a:endParaRPr lang="zh-CN" altLang="en-US" sz="1705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24" name="iśḷiḍè"/>
                <p:cNvSpPr/>
                <p:nvPr/>
              </p:nvSpPr>
              <p:spPr>
                <a:xfrm>
                  <a:off x="3499907" y="3742577"/>
                  <a:ext cx="633149" cy="303610"/>
                </a:xfrm>
                <a:prstGeom prst="roundRect">
                  <a:avLst/>
                </a:prstGeom>
                <a:noFill/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86698" tIns="43349" rIns="86698" bIns="43349" rtlCol="0" anchor="ctr">
                  <a:normAutofit fontScale="85000" lnSpcReduction="1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325" dirty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06/01</a:t>
                  </a:r>
                  <a:endParaRPr lang="zh-CN" altLang="en-US" sz="1325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25" name="i$ḷiḑe"/>
                <p:cNvSpPr/>
                <p:nvPr/>
              </p:nvSpPr>
              <p:spPr>
                <a:xfrm>
                  <a:off x="5508974" y="3543147"/>
                  <a:ext cx="104775" cy="10477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86698" tIns="43349" rIns="86698" bIns="43349" rtlCol="0" anchor="ctr">
                  <a:normAutofit fontScale="25000" lnSpcReduction="20000"/>
                </a:bodyPr>
                <a:lstStyle/>
                <a:p>
                  <a:pPr algn="ctr"/>
                  <a:endParaRPr lang="zh-CN" altLang="en-US" sz="1705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26" name="íṩḷïḑê"/>
                <p:cNvSpPr/>
                <p:nvPr/>
              </p:nvSpPr>
              <p:spPr>
                <a:xfrm>
                  <a:off x="5508974" y="3742577"/>
                  <a:ext cx="633149" cy="303610"/>
                </a:xfrm>
                <a:prstGeom prst="roundRect">
                  <a:avLst/>
                </a:prstGeom>
                <a:noFill/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86698" tIns="43349" rIns="86698" bIns="43349" rtlCol="0" anchor="ctr">
                  <a:normAutofit fontScale="85000" lnSpcReduction="1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325" dirty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07/22</a:t>
                  </a:r>
                  <a:endParaRPr lang="zh-CN" altLang="en-US" sz="1325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27" name="işḷíḓè"/>
                <p:cNvSpPr/>
                <p:nvPr/>
              </p:nvSpPr>
              <p:spPr>
                <a:xfrm>
                  <a:off x="7518041" y="3543147"/>
                  <a:ext cx="104775" cy="10477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86698" tIns="43349" rIns="86698" bIns="43349" rtlCol="0" anchor="ctr">
                  <a:normAutofit fontScale="25000" lnSpcReduction="20000"/>
                </a:bodyPr>
                <a:lstStyle/>
                <a:p>
                  <a:pPr algn="ctr"/>
                  <a:endParaRPr lang="zh-CN" altLang="en-US" sz="1705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28" name="îṣḻíḋê"/>
                <p:cNvSpPr/>
                <p:nvPr/>
              </p:nvSpPr>
              <p:spPr>
                <a:xfrm>
                  <a:off x="7518041" y="3742577"/>
                  <a:ext cx="633149" cy="303610"/>
                </a:xfrm>
                <a:prstGeom prst="roundRect">
                  <a:avLst/>
                </a:prstGeom>
                <a:noFill/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86698" tIns="43349" rIns="86698" bIns="43349" rtlCol="0" anchor="ctr">
                  <a:normAutofit fontScale="85000" lnSpcReduction="1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325" dirty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08/20</a:t>
                  </a:r>
                  <a:endParaRPr lang="zh-CN" altLang="en-US" sz="1325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29" name="íṡľîḍe"/>
                <p:cNvSpPr/>
                <p:nvPr/>
              </p:nvSpPr>
              <p:spPr>
                <a:xfrm>
                  <a:off x="9527108" y="3543147"/>
                  <a:ext cx="104775" cy="10477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86698" tIns="43349" rIns="86698" bIns="43349" rtlCol="0" anchor="ctr">
                  <a:normAutofit fontScale="25000" lnSpcReduction="20000"/>
                </a:bodyPr>
                <a:lstStyle/>
                <a:p>
                  <a:pPr algn="ctr"/>
                  <a:endParaRPr lang="zh-CN" altLang="en-US" sz="1705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30" name="iṧľídê"/>
                <p:cNvSpPr/>
                <p:nvPr/>
              </p:nvSpPr>
              <p:spPr>
                <a:xfrm>
                  <a:off x="9527108" y="3742577"/>
                  <a:ext cx="633149" cy="303610"/>
                </a:xfrm>
                <a:prstGeom prst="roundRect">
                  <a:avLst/>
                </a:prstGeom>
                <a:noFill/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86698" tIns="43349" rIns="86698" bIns="43349" rtlCol="0" anchor="ctr">
                  <a:normAutofit fontScale="85000" lnSpcReduction="1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325" dirty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09/11</a:t>
                  </a:r>
                  <a:endParaRPr lang="zh-CN" altLang="en-US" sz="1325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  <p:grpSp>
            <p:nvGrpSpPr>
              <p:cNvPr id="10" name="îṡḻîḓé"/>
              <p:cNvGrpSpPr/>
              <p:nvPr/>
            </p:nvGrpSpPr>
            <p:grpSpPr>
              <a:xfrm>
                <a:off x="3499907" y="4235155"/>
                <a:ext cx="1990998" cy="1287417"/>
                <a:chOff x="777601" y="4791576"/>
                <a:chExt cx="2270398" cy="1287417"/>
              </a:xfrm>
            </p:grpSpPr>
            <p:sp>
              <p:nvSpPr>
                <p:cNvPr id="21" name="ïṣliḑé"/>
                <p:cNvSpPr txBox="1"/>
                <p:nvPr/>
              </p:nvSpPr>
              <p:spPr bwMode="auto">
                <a:xfrm>
                  <a:off x="777601" y="4791576"/>
                  <a:ext cx="2270398" cy="4116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86698" tIns="43349" rIns="86698" bIns="43349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1705" b="1" i="1" dirty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Text here</a:t>
                  </a:r>
                  <a:endParaRPr lang="en-US" altLang="zh-CN" sz="1705" b="1" i="1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22" name="ïṥľíḋe"/>
                <p:cNvSpPr/>
                <p:nvPr/>
              </p:nvSpPr>
              <p:spPr bwMode="auto">
                <a:xfrm>
                  <a:off x="777601" y="5203231"/>
                  <a:ext cx="2270398" cy="8757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86698" tIns="43349" rIns="86698" bIns="43349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zh-CN" altLang="en-US" sz="1140" dirty="0" smtClean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请输入你想要的文本内容</a:t>
                  </a:r>
                  <a:endParaRPr lang="en-US" altLang="zh-CN" sz="1140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40" dirty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……</a:t>
                  </a:r>
                  <a:endParaRPr lang="en-US" altLang="zh-CN" sz="1140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  <p:grpSp>
            <p:nvGrpSpPr>
              <p:cNvPr id="11" name="iš1ídè"/>
              <p:cNvGrpSpPr/>
              <p:nvPr/>
            </p:nvGrpSpPr>
            <p:grpSpPr>
              <a:xfrm>
                <a:off x="5508975" y="4235155"/>
                <a:ext cx="1990998" cy="1287417"/>
                <a:chOff x="777601" y="4791576"/>
                <a:chExt cx="2270398" cy="1287417"/>
              </a:xfrm>
            </p:grpSpPr>
            <p:sp>
              <p:nvSpPr>
                <p:cNvPr id="19" name="îŝļíḓê"/>
                <p:cNvSpPr txBox="1"/>
                <p:nvPr/>
              </p:nvSpPr>
              <p:spPr bwMode="auto">
                <a:xfrm>
                  <a:off x="777601" y="4791576"/>
                  <a:ext cx="2270398" cy="4116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86698" tIns="43349" rIns="86698" bIns="43349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1705" b="1" i="1" dirty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Text here</a:t>
                  </a:r>
                  <a:endParaRPr lang="en-US" altLang="zh-CN" sz="1705" b="1" i="1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20" name="íṧḻïḓe"/>
                <p:cNvSpPr/>
                <p:nvPr/>
              </p:nvSpPr>
              <p:spPr bwMode="auto">
                <a:xfrm>
                  <a:off x="777601" y="5203231"/>
                  <a:ext cx="2270398" cy="8757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86698" tIns="43349" rIns="86698" bIns="43349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zh-CN" altLang="en-US" sz="1140" dirty="0" smtClean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请输入你想要的文本内容</a:t>
                  </a:r>
                  <a:endParaRPr lang="en-US" altLang="zh-CN" sz="1140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40" dirty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……</a:t>
                  </a:r>
                  <a:endParaRPr lang="en-US" altLang="zh-CN" sz="1140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  <p:grpSp>
            <p:nvGrpSpPr>
              <p:cNvPr id="12" name="îSľíḍé"/>
              <p:cNvGrpSpPr/>
              <p:nvPr/>
            </p:nvGrpSpPr>
            <p:grpSpPr>
              <a:xfrm>
                <a:off x="7518043" y="4235155"/>
                <a:ext cx="1990998" cy="1287417"/>
                <a:chOff x="777601" y="4791576"/>
                <a:chExt cx="2270398" cy="1287417"/>
              </a:xfrm>
            </p:grpSpPr>
            <p:sp>
              <p:nvSpPr>
                <p:cNvPr id="17" name="îṥ1îḑê"/>
                <p:cNvSpPr txBox="1"/>
                <p:nvPr/>
              </p:nvSpPr>
              <p:spPr bwMode="auto">
                <a:xfrm>
                  <a:off x="777601" y="4791576"/>
                  <a:ext cx="2270398" cy="4116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86698" tIns="43349" rIns="86698" bIns="43349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1705" b="1" i="1" dirty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Text here</a:t>
                  </a:r>
                  <a:endParaRPr lang="en-US" altLang="zh-CN" sz="1705" b="1" i="1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8" name="îŝḻïḑe"/>
                <p:cNvSpPr/>
                <p:nvPr/>
              </p:nvSpPr>
              <p:spPr bwMode="auto">
                <a:xfrm>
                  <a:off x="777601" y="5203231"/>
                  <a:ext cx="2270398" cy="8757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86698" tIns="43349" rIns="86698" bIns="43349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zh-CN" altLang="en-US" sz="1140" dirty="0" smtClean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请输入你想要的文本内容</a:t>
                  </a:r>
                  <a:endParaRPr lang="en-US" altLang="zh-CN" sz="1140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40" dirty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……</a:t>
                  </a:r>
                  <a:endParaRPr lang="en-US" altLang="zh-CN" sz="1140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  <p:grpSp>
            <p:nvGrpSpPr>
              <p:cNvPr id="13" name="iṥļíḓé"/>
              <p:cNvGrpSpPr/>
              <p:nvPr/>
            </p:nvGrpSpPr>
            <p:grpSpPr>
              <a:xfrm>
                <a:off x="9527108" y="4235155"/>
                <a:ext cx="1990998" cy="1287417"/>
                <a:chOff x="777601" y="4791576"/>
                <a:chExt cx="2270398" cy="1287417"/>
              </a:xfrm>
            </p:grpSpPr>
            <p:sp>
              <p:nvSpPr>
                <p:cNvPr id="15" name="iś1íḍé"/>
                <p:cNvSpPr txBox="1"/>
                <p:nvPr/>
              </p:nvSpPr>
              <p:spPr bwMode="auto">
                <a:xfrm>
                  <a:off x="777601" y="4791576"/>
                  <a:ext cx="2270398" cy="4116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86698" tIns="43349" rIns="86698" bIns="43349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1705" b="1" i="1" dirty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Text here</a:t>
                  </a:r>
                  <a:endParaRPr lang="en-US" altLang="zh-CN" sz="1705" b="1" i="1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6" name="íS1iďé"/>
                <p:cNvSpPr/>
                <p:nvPr/>
              </p:nvSpPr>
              <p:spPr bwMode="auto">
                <a:xfrm>
                  <a:off x="777601" y="5203231"/>
                  <a:ext cx="2270398" cy="8757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86698" tIns="43349" rIns="86698" bIns="43349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zh-CN" altLang="en-US" sz="1140" dirty="0" smtClean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请输入你想要的文本内容</a:t>
                  </a:r>
                  <a:endParaRPr lang="en-US" altLang="zh-CN" sz="1140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40" dirty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……</a:t>
                  </a:r>
                  <a:endParaRPr lang="en-US" altLang="zh-CN" sz="1140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  <p:sp>
            <p:nvSpPr>
              <p:cNvPr id="14" name="îš1îdè"/>
              <p:cNvSpPr txBox="1"/>
              <p:nvPr/>
            </p:nvSpPr>
            <p:spPr>
              <a:xfrm>
                <a:off x="673099" y="2052304"/>
                <a:ext cx="6512347" cy="5421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86698" tIns="43349" rIns="86698" bIns="43349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buSzPct val="25000"/>
                </a:pPr>
                <a:r>
                  <a:rPr lang="en-US" sz="1895" b="1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Unified fonts </a:t>
                </a:r>
                <a:r>
                  <a:rPr lang="en-US" sz="1895" b="1" dirty="0" err="1" smtClean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makereading</a:t>
                </a:r>
                <a:r>
                  <a:rPr lang="en-US" sz="1895" b="1" dirty="0" smtClean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sz="1895" b="1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more fluent.</a:t>
                </a:r>
                <a:endParaRPr lang="en-US" sz="1895" b="1" dirty="0">
                  <a:solidFill>
                    <a:srgbClr val="46626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32" name="íşļïḓé"/>
            <p:cNvSpPr txBox="1"/>
            <p:nvPr/>
          </p:nvSpPr>
          <p:spPr>
            <a:xfrm>
              <a:off x="3919136" y="1275150"/>
              <a:ext cx="8712968" cy="2288089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515" dirty="0">
                  <a:solidFill>
                    <a:srgbClr val="46626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Unified fonts make reading more fluent.</a:t>
              </a:r>
              <a:endParaRPr lang="en-US" altLang="zh-CN" sz="1515" dirty="0">
                <a:solidFill>
                  <a:srgbClr val="46626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705" b="1" dirty="0">
                  <a:solidFill>
                    <a:srgbClr val="46626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Theme color makes PPT more convenient to change.</a:t>
              </a:r>
              <a:endParaRPr lang="en-US" altLang="zh-CN" sz="1705" b="1" dirty="0">
                <a:solidFill>
                  <a:srgbClr val="46626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515" dirty="0">
                  <a:solidFill>
                    <a:srgbClr val="46626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Adjust the spacing to adapt to Chinese typesetting, use the reference line </a:t>
              </a:r>
              <a:r>
                <a:rPr lang="en-US" altLang="zh-CN" sz="1515" dirty="0" smtClean="0">
                  <a:solidFill>
                    <a:srgbClr val="46626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in PPT</a:t>
              </a:r>
              <a:r>
                <a:rPr lang="en-US" altLang="zh-CN" sz="1515" dirty="0">
                  <a:solidFill>
                    <a:srgbClr val="46626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.</a:t>
              </a:r>
              <a:endParaRPr lang="en-US" altLang="zh-CN" sz="1705" b="1" dirty="0">
                <a:solidFill>
                  <a:srgbClr val="46626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705" b="1" dirty="0">
                <a:solidFill>
                  <a:srgbClr val="46626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350" y="1905"/>
            <a:ext cx="12179935" cy="6854190"/>
          </a:xfrm>
          <a:prstGeom prst="rect">
            <a:avLst/>
          </a:prstGeom>
          <a:solidFill>
            <a:srgbClr val="6D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481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1970" y="1957070"/>
            <a:ext cx="8609330" cy="489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1120" y="179705"/>
            <a:ext cx="9510395" cy="796290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3154680" y="285750"/>
            <a:ext cx="58826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2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华文细黑" panose="02010600040101010101" charset="-122"/>
                <a:ea typeface="华文细黑" panose="02010600040101010101" charset="-122"/>
              </a:rPr>
              <a:t>国际旅客推荐接收</a:t>
            </a:r>
            <a:endParaRPr lang="zh-CN" altLang="en-US" sz="320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387475" y="1345565"/>
            <a:ext cx="7112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1.</a:t>
            </a:r>
            <a:r>
              <a:rPr lang="zh-CN" altLang="en-US" sz="24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提取旅客</a:t>
            </a:r>
            <a:endParaRPr lang="zh-CN" altLang="en-US" sz="24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19050" y="-10795"/>
            <a:ext cx="12210415" cy="6879590"/>
          </a:xfrm>
          <a:prstGeom prst="rect">
            <a:avLst/>
          </a:prstGeom>
          <a:solidFill>
            <a:srgbClr val="E594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584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48460" y="1382395"/>
            <a:ext cx="8875395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542415" y="592455"/>
            <a:ext cx="9709785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2.  按F2切换到证件核对页面，确认旅客护照信息或通过护照输入设备直接刷护照，确认后回车</a:t>
            </a:r>
            <a:r>
              <a:rPr lang="zh-CN" altLang="en-US" sz="24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；</a:t>
            </a:r>
            <a:r>
              <a:rPr lang="en-US" altLang="zh-CN" sz="24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ALT+T</a:t>
            </a:r>
            <a:r>
              <a:rPr lang="zh-CN" altLang="en-US" sz="24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切换输入</a:t>
            </a:r>
            <a:r>
              <a:rPr lang="en-US" altLang="zh-CN" sz="24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APP</a:t>
            </a:r>
            <a:r>
              <a:rPr lang="zh-CN" altLang="en-US" sz="24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，确认后回车</a:t>
            </a:r>
            <a:endParaRPr lang="zh-CN" altLang="en-US" dirty="0">
              <a:latin typeface="华文细黑" panose="02010600040101010101" charset="-122"/>
              <a:ea typeface="华文细黑" panose="02010600040101010101" charset="-122"/>
            </a:endParaRPr>
          </a:p>
          <a:p>
            <a:endParaRPr lang="zh-CN" altLang="en-US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9525" y="-6350"/>
            <a:ext cx="12210415" cy="6870700"/>
          </a:xfrm>
          <a:prstGeom prst="rect">
            <a:avLst/>
          </a:prstGeom>
          <a:solidFill>
            <a:srgbClr val="D7B4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686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2255" y="797560"/>
            <a:ext cx="9128125" cy="49510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532255" y="323215"/>
            <a:ext cx="710247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en-US" altLang="zh-CN" sz="24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3.  提示API信息修改成功（APP同理），回车</a:t>
            </a:r>
            <a:endParaRPr lang="en-US" altLang="zh-CN" sz="24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marL="0" indent="0">
              <a:buNone/>
            </a:pPr>
            <a:r>
              <a:rPr lang="zh-CN" altLang="en-US" dirty="0">
                <a:sym typeface="+mn-ea"/>
              </a:rPr>
              <a:t> 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532255" y="6034405"/>
            <a:ext cx="88499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None/>
            </a:pPr>
            <a:r>
              <a:rPr lang="zh-CN" altLang="en-US" sz="24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注意：</a:t>
            </a:r>
            <a:r>
              <a:rPr lang="en-US" altLang="zh-CN" sz="24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APP</a:t>
            </a:r>
            <a:r>
              <a:rPr lang="zh-CN" altLang="en-US" sz="24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证件类型默认</a:t>
            </a:r>
            <a:r>
              <a:rPr lang="en-US" altLang="zh-CN" sz="24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P0</a:t>
            </a:r>
            <a:r>
              <a:rPr lang="zh-CN" altLang="en-US" sz="24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，需要把</a:t>
            </a:r>
            <a:r>
              <a:rPr lang="en-US" altLang="zh-CN" sz="24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0</a:t>
            </a:r>
            <a:r>
              <a:rPr lang="zh-CN" altLang="en-US" sz="24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删掉才可以验证</a:t>
            </a:r>
            <a:r>
              <a:rPr lang="en-US" altLang="zh-CN" sz="24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APP</a:t>
            </a:r>
            <a:r>
              <a:rPr lang="en-US" altLang="zh-CN" sz="24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 </a:t>
            </a:r>
            <a:endParaRPr lang="en-US" altLang="zh-CN" sz="24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17780" y="-1270"/>
            <a:ext cx="12228195" cy="6861175"/>
          </a:xfrm>
          <a:prstGeom prst="rect">
            <a:avLst/>
          </a:prstGeom>
          <a:gradFill>
            <a:gsLst>
              <a:gs pos="62000">
                <a:schemeClr val="accent6">
                  <a:lumMod val="40000"/>
                  <a:lumOff val="60000"/>
                </a:schemeClr>
              </a:gs>
              <a:gs pos="25000">
                <a:schemeClr val="accent3">
                  <a:lumMod val="40000"/>
                  <a:lumOff val="60000"/>
                </a:schemeClr>
              </a:gs>
              <a:gs pos="0">
                <a:srgbClr val="BD91B8"/>
              </a:gs>
              <a:gs pos="37000">
                <a:srgbClr val="FEE4DB">
                  <a:lumMod val="89000"/>
                  <a:lumOff val="11000"/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3072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3505" y="2639060"/>
            <a:ext cx="9445625" cy="4220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343025" y="332105"/>
            <a:ext cx="947610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4.  为旅客安排座位，按下快捷键ALT+Z，可调出该航班座位图，输入座位信息，例如23L，</a:t>
            </a:r>
            <a:r>
              <a:rPr lang="en-US" altLang="zh-CN" sz="2400" b="1">
                <a:solidFill>
                  <a:schemeClr val="accent6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回车保存</a:t>
            </a:r>
            <a:endParaRPr lang="en-US" altLang="zh-CN" sz="2400" b="1">
              <a:solidFill>
                <a:schemeClr val="accent6"/>
              </a:solidFill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endParaRPr lang="en-US" altLang="zh-CN" sz="2400" b="1">
              <a:solidFill>
                <a:schemeClr val="accent6"/>
              </a:solidFill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5</a:t>
            </a:r>
            <a:r>
              <a:rPr lang="en-US" altLang="zh-CN" sz="24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.  </a:t>
            </a:r>
            <a:r>
              <a:rPr lang="zh-CN" altLang="en-US" sz="24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为旅客加行李，按下快捷键</a:t>
            </a:r>
            <a:r>
              <a:rPr lang="en-US" altLang="zh-CN" sz="24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ALT+C</a:t>
            </a:r>
            <a:r>
              <a:rPr lang="zh-CN" altLang="en-US" sz="24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，输入件数</a:t>
            </a:r>
            <a:r>
              <a:rPr lang="en-US" altLang="zh-CN" sz="24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/</a:t>
            </a:r>
            <a:r>
              <a:rPr lang="zh-CN" altLang="en-US" sz="24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重量，</a:t>
            </a:r>
            <a:r>
              <a:rPr lang="zh-CN" altLang="en-US" sz="2400" b="1">
                <a:solidFill>
                  <a:schemeClr val="accent6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回车保存</a:t>
            </a:r>
            <a:endParaRPr lang="zh-CN" altLang="en-US" sz="24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endParaRPr lang="zh-CN" altLang="en-US" sz="2400">
              <a:solidFill>
                <a:schemeClr val="tx1"/>
              </a:solidFill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r>
              <a:rPr lang="en-US" altLang="zh-CN" sz="240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6.  </a:t>
            </a:r>
            <a:r>
              <a:rPr lang="zh-CN" altLang="en-US" sz="240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快捷键回车或</a:t>
            </a:r>
            <a:r>
              <a:rPr lang="en-US" altLang="zh-CN" sz="240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ALT+A</a:t>
            </a:r>
            <a:r>
              <a:rPr lang="zh-CN" altLang="en-US" sz="240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接收旅客</a:t>
            </a:r>
            <a:endParaRPr lang="zh-CN" altLang="en-US" sz="2400">
              <a:solidFill>
                <a:schemeClr val="tx1"/>
              </a:solidFill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bg1">
                <a:lumMod val="62000"/>
                <a:alpha val="84000"/>
                <a:lumOff val="38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018116-205022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31750"/>
            <a:ext cx="12193270" cy="692213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820795" y="1140460"/>
            <a:ext cx="4704715" cy="4387215"/>
            <a:chOff x="2326" y="3165"/>
            <a:chExt cx="7409" cy="6909"/>
          </a:xfrm>
        </p:grpSpPr>
        <p:sp>
          <p:nvSpPr>
            <p:cNvPr id="7" name="折角形 6"/>
            <p:cNvSpPr/>
            <p:nvPr/>
          </p:nvSpPr>
          <p:spPr>
            <a:xfrm>
              <a:off x="2326" y="3165"/>
              <a:ext cx="7409" cy="6909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904" y="5408"/>
              <a:ext cx="6558" cy="248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5120" dirty="0" smtClean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03</a:t>
              </a:r>
              <a:endParaRPr lang="en-US" altLang="zh-CN" sz="512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  <a:p>
              <a:r>
                <a:rPr lang="zh-CN" altLang="en-US" sz="5120" dirty="0" smtClean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旅客信息修改</a:t>
              </a:r>
              <a:r>
                <a:rPr lang="zh-CN" altLang="en-US" sz="5120" dirty="0" smtClean="0">
                  <a:solidFill>
                    <a:srgbClr val="46626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 </a:t>
              </a:r>
              <a:endParaRPr lang="zh-CN" altLang="en-US" sz="5120" dirty="0">
                <a:solidFill>
                  <a:srgbClr val="46626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" name="十角星 1"/>
            <p:cNvSpPr/>
            <p:nvPr/>
          </p:nvSpPr>
          <p:spPr>
            <a:xfrm>
              <a:off x="5294" y="3598"/>
              <a:ext cx="1473" cy="1473"/>
            </a:xfrm>
            <a:prstGeom prst="star10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9525" y="-10795"/>
            <a:ext cx="12238355" cy="6860540"/>
          </a:xfrm>
          <a:prstGeom prst="rect">
            <a:avLst/>
          </a:prstGeom>
          <a:gradFill>
            <a:gsLst>
              <a:gs pos="57000">
                <a:schemeClr val="accent6">
                  <a:lumMod val="40000"/>
                  <a:lumOff val="60000"/>
                </a:schemeClr>
              </a:gs>
              <a:gs pos="25000">
                <a:schemeClr val="accent3">
                  <a:lumMod val="40000"/>
                  <a:lumOff val="60000"/>
                </a:schemeClr>
              </a:gs>
              <a:gs pos="0">
                <a:srgbClr val="BD91B8"/>
              </a:gs>
              <a:gs pos="89000">
                <a:srgbClr val="FEE7DF">
                  <a:lumMod val="89000"/>
                  <a:lumOff val="11000"/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614035" y="-11430"/>
            <a:ext cx="6614795" cy="6861810"/>
          </a:xfrm>
          <a:prstGeom prst="rect">
            <a:avLst/>
          </a:prstGeom>
          <a:gradFill>
            <a:gsLst>
              <a:gs pos="57000">
                <a:schemeClr val="accent5">
                  <a:lumMod val="40000"/>
                  <a:lumOff val="60000"/>
                </a:schemeClr>
              </a:gs>
              <a:gs pos="25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89000">
                <a:srgbClr val="FEEAE3">
                  <a:lumMod val="89000"/>
                  <a:lumOff val="11000"/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前凸带形 39"/>
          <p:cNvSpPr/>
          <p:nvPr/>
        </p:nvSpPr>
        <p:spPr>
          <a:xfrm>
            <a:off x="4044315" y="511810"/>
            <a:ext cx="2986405" cy="859790"/>
          </a:xfrm>
          <a:prstGeom prst="ribbon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067300" y="694690"/>
            <a:ext cx="941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n w="9525" cmpd="sng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华文细黑" panose="02010600040101010101" charset="-122"/>
                <a:ea typeface="华文细黑" panose="02010600040101010101" charset="-122"/>
              </a:rPr>
              <a:t>3.1</a:t>
            </a:r>
            <a:endParaRPr lang="en-US" altLang="zh-CN" sz="2800" b="1">
              <a:ln w="9525" cmpd="sng">
                <a:solidFill>
                  <a:schemeClr val="accent1"/>
                </a:solidFill>
                <a:prstDash val="solid"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73265" y="482600"/>
            <a:ext cx="51181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eaLnBrk="0" fontAlgn="base" hangingPunct="0">
              <a:buClrTx/>
              <a:buSzTx/>
              <a:buFontTx/>
            </a:pPr>
            <a:r>
              <a:rPr lang="zh-CN" altLang="en-US" sz="3200" b="1" i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座位信息修改</a:t>
            </a:r>
            <a:endParaRPr lang="zh-CN" altLang="en-US" sz="3200" b="1" i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63625" y="1371600"/>
            <a:ext cx="93370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1.  空格选中某一旅客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pPr>
              <a:buNone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2.  F6 到座位界面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63625" y="5621655"/>
            <a:ext cx="936879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3.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  根据座位图输入修改座位号，回车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pPr marL="342900" indent="-342900" eaLnBrk="0" hangingPunct="0">
              <a:spcBef>
                <a:spcPct val="20000"/>
              </a:spcBef>
            </a:pP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4.  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已接收旅客修改座位并打出新的登机牌，未接收旅客会暂时保存该座位，本次接收结束时将打印出对应座位号（如果未接收，则放弃保存座位）</a:t>
            </a:r>
            <a:endParaRPr lang="zh-CN" altLang="en-US" sz="2000"/>
          </a:p>
        </p:txBody>
      </p:sp>
      <p:pic>
        <p:nvPicPr>
          <p:cNvPr id="45061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3625" y="2188210"/>
            <a:ext cx="10471785" cy="33147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9525" y="-10795"/>
            <a:ext cx="12238355" cy="6860540"/>
          </a:xfrm>
          <a:prstGeom prst="rect">
            <a:avLst/>
          </a:prstGeom>
          <a:gradFill>
            <a:gsLst>
              <a:gs pos="57000">
                <a:schemeClr val="accent6">
                  <a:lumMod val="40000"/>
                  <a:lumOff val="60000"/>
                </a:schemeClr>
              </a:gs>
              <a:gs pos="25000">
                <a:schemeClr val="accent3">
                  <a:lumMod val="40000"/>
                  <a:lumOff val="60000"/>
                </a:schemeClr>
              </a:gs>
              <a:gs pos="0">
                <a:srgbClr val="BD91B8"/>
              </a:gs>
              <a:gs pos="89000">
                <a:srgbClr val="FEE7DF">
                  <a:lumMod val="89000"/>
                  <a:lumOff val="11000"/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614035" y="-11430"/>
            <a:ext cx="6614795" cy="6861810"/>
          </a:xfrm>
          <a:prstGeom prst="rect">
            <a:avLst/>
          </a:prstGeom>
          <a:gradFill>
            <a:gsLst>
              <a:gs pos="57000">
                <a:schemeClr val="accent5">
                  <a:lumMod val="40000"/>
                  <a:lumOff val="60000"/>
                </a:schemeClr>
              </a:gs>
              <a:gs pos="25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89000">
                <a:srgbClr val="FEEAE3">
                  <a:lumMod val="89000"/>
                  <a:lumOff val="11000"/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前凸带形 39"/>
          <p:cNvSpPr/>
          <p:nvPr/>
        </p:nvSpPr>
        <p:spPr>
          <a:xfrm>
            <a:off x="4044315" y="511810"/>
            <a:ext cx="2986405" cy="859790"/>
          </a:xfrm>
          <a:prstGeom prst="ribbon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5003800" y="673100"/>
            <a:ext cx="106807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n w="9525" cmpd="sng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华文细黑" panose="02010600040101010101" charset="-122"/>
                <a:ea typeface="华文细黑" panose="02010600040101010101" charset="-122"/>
              </a:rPr>
              <a:t>3.2</a:t>
            </a:r>
            <a:endParaRPr lang="en-US" altLang="zh-CN" sz="2800" b="1">
              <a:ln w="9525" cmpd="sng">
                <a:solidFill>
                  <a:schemeClr val="accent1"/>
                </a:solidFill>
                <a:prstDash val="solid"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105015" y="493395"/>
            <a:ext cx="4980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i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行李信息修改</a:t>
            </a:r>
            <a:endParaRPr lang="zh-CN" altLang="en-US" sz="3200" b="1" i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4890" y="1423670"/>
            <a:ext cx="10415905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algn="l" eaLnBrk="0" fontAlgn="base" hangingPunct="0">
              <a:spcBef>
                <a:spcPct val="2000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添加行李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pPr marL="342900" indent="-342900" algn="l" eaLnBrk="0" fontAlgn="base" hangingPunct="0">
              <a:spcBef>
                <a:spcPct val="20000"/>
              </a:spcBef>
              <a:buClrTx/>
              <a:buSzTx/>
              <a:buNone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1.  选中一名旅客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pPr marL="342900" indent="-342900" algn="l" eaLnBrk="0" fontAlgn="base" hangingPunct="0">
              <a:spcBef>
                <a:spcPct val="20000"/>
              </a:spcBef>
              <a:buClrTx/>
              <a:buSzTx/>
              <a:buNone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2.  F5切换到行李页面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pPr marL="342900" indent="-342900" algn="l" eaLnBrk="0" fontAlgn="base" hangingPunct="0">
              <a:spcBef>
                <a:spcPct val="20000"/>
              </a:spcBef>
              <a:buClrTx/>
              <a:buSzTx/>
              <a:buNone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3.  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楷体_GB2312" pitchFamily="1" charset="-122"/>
              </a:rPr>
              <a:t>输入行李件数和重量，比如1/10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  <a:sym typeface="楷体_GB2312" pitchFamily="1" charset="-122"/>
            </a:endParaRPr>
          </a:p>
          <a:p>
            <a:pPr marL="342900" indent="-342900" algn="l" eaLnBrk="0" fontAlgn="base" hangingPunct="0">
              <a:spcBef>
                <a:spcPct val="20000"/>
              </a:spcBef>
              <a:buClrTx/>
              <a:buSzTx/>
              <a:buNone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楷体_GB2312" pitchFamily="1" charset="-122"/>
              </a:rPr>
              <a:t>4.  按回车或ALT+A添加行李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</p:txBody>
      </p:sp>
      <p:pic>
        <p:nvPicPr>
          <p:cNvPr id="4813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4890" y="3367405"/>
            <a:ext cx="10361295" cy="328549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9525" y="-10795"/>
            <a:ext cx="12238355" cy="6860540"/>
          </a:xfrm>
          <a:prstGeom prst="rect">
            <a:avLst/>
          </a:prstGeom>
          <a:gradFill>
            <a:gsLst>
              <a:gs pos="57000">
                <a:schemeClr val="accent6">
                  <a:lumMod val="40000"/>
                  <a:lumOff val="60000"/>
                </a:schemeClr>
              </a:gs>
              <a:gs pos="25000">
                <a:schemeClr val="accent3">
                  <a:lumMod val="40000"/>
                  <a:lumOff val="60000"/>
                </a:schemeClr>
              </a:gs>
              <a:gs pos="0">
                <a:srgbClr val="BD91B8"/>
              </a:gs>
              <a:gs pos="89000">
                <a:srgbClr val="FEE7DF">
                  <a:lumMod val="89000"/>
                  <a:lumOff val="11000"/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614035" y="-11430"/>
            <a:ext cx="6614795" cy="6861810"/>
          </a:xfrm>
          <a:prstGeom prst="rect">
            <a:avLst/>
          </a:prstGeom>
          <a:gradFill>
            <a:gsLst>
              <a:gs pos="57000">
                <a:schemeClr val="accent5">
                  <a:lumMod val="40000"/>
                  <a:lumOff val="60000"/>
                </a:schemeClr>
              </a:gs>
              <a:gs pos="25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89000">
                <a:srgbClr val="FEEAE3">
                  <a:lumMod val="89000"/>
                  <a:lumOff val="11000"/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1134745" y="440690"/>
            <a:ext cx="813181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行李添加成功后，已选定旅客列表中会更新旅客的行李信息1/10，并且下方行李信息中会显示该行李的编号</a:t>
            </a:r>
            <a:endParaRPr lang="zh-CN" altLang="en-US" dirty="0">
              <a:latin typeface="华文细黑" panose="02010600040101010101" charset="-122"/>
              <a:ea typeface="华文细黑" panose="02010600040101010101" charset="-122"/>
            </a:endParaRPr>
          </a:p>
          <a:p>
            <a:pPr marL="0" indent="0"/>
            <a:endParaRPr lang="zh-CN" altLang="en-US" dirty="0"/>
          </a:p>
          <a:p>
            <a:endParaRPr lang="zh-CN" altLang="en-US"/>
          </a:p>
        </p:txBody>
      </p:sp>
      <p:pic>
        <p:nvPicPr>
          <p:cNvPr id="4915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4745" y="1417955"/>
            <a:ext cx="9645015" cy="528510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8116-205022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0005" y="-9525"/>
            <a:ext cx="12285980" cy="693039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164763" y="259004"/>
            <a:ext cx="5781751" cy="5915083"/>
            <a:chOff x="6501898" y="272970"/>
            <a:chExt cx="6097941" cy="6238564"/>
          </a:xfrm>
        </p:grpSpPr>
        <p:sp>
          <p:nvSpPr>
            <p:cNvPr id="18" name="MH_Others_1"/>
            <p:cNvSpPr txBox="1"/>
            <p:nvPr>
              <p:custDataLst>
                <p:tags r:id="rId2"/>
              </p:custDataLst>
            </p:nvPr>
          </p:nvSpPr>
          <p:spPr>
            <a:xfrm>
              <a:off x="7293471" y="272970"/>
              <a:ext cx="3078072" cy="1476747"/>
            </a:xfrm>
            <a:prstGeom prst="rect">
              <a:avLst/>
            </a:prstGeom>
            <a:noFill/>
          </p:spPr>
          <p:txBody>
            <a:bodyPr vert="horz" wrap="square" lIns="0" tIns="0" rIns="0" bIns="0" rtlCol="0" anchor="ctr" anchorCtr="0">
              <a:spAutoFit/>
            </a:bodyPr>
            <a:lstStyle/>
            <a:p>
              <a:pPr algn="ctr"/>
              <a:r>
                <a:rPr lang="zh-CN" altLang="en-US" sz="9100" b="1" dirty="0" smtClean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Arial" panose="020B0604020202020204" pitchFamily="34" charset="0"/>
                </a:rPr>
                <a:t>目录</a:t>
              </a:r>
              <a:endParaRPr lang="zh-CN" altLang="en-US" sz="9100" b="1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MH_Others_2"/>
            <p:cNvSpPr txBox="1"/>
            <p:nvPr>
              <p:custDataLst>
                <p:tags r:id="rId3"/>
              </p:custDataLst>
            </p:nvPr>
          </p:nvSpPr>
          <p:spPr>
            <a:xfrm>
              <a:off x="7182859" y="1982655"/>
              <a:ext cx="3299296" cy="616148"/>
            </a:xfrm>
            <a:prstGeom prst="rect">
              <a:avLst/>
            </a:prstGeom>
            <a:noFill/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altLang="zh-CN" sz="3795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Arial" panose="020B0604020202020204" pitchFamily="34" charset="0"/>
                </a:rPr>
                <a:t>CONTENTS</a:t>
              </a:r>
              <a:endParaRPr lang="en-US" altLang="zh-CN" sz="3795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MH_Entry_1"/>
            <p:cNvSpPr/>
            <p:nvPr>
              <p:custDataLst>
                <p:tags r:id="rId4"/>
              </p:custDataLst>
            </p:nvPr>
          </p:nvSpPr>
          <p:spPr>
            <a:xfrm>
              <a:off x="6501898" y="3533296"/>
              <a:ext cx="5832133" cy="369689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marL="342900" lvl="0" indent="-342900">
                <a:buFont typeface="Wingdings" panose="05000000000000000000" pitchFamily="2" charset="2"/>
                <a:buChar char="u"/>
              </a:pPr>
              <a:r>
                <a:rPr lang="zh-CN" altLang="en-US" sz="2275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Arial" panose="020B0604020202020204" pitchFamily="34" charset="0"/>
                </a:rPr>
                <a:t>登录系统</a:t>
              </a:r>
              <a:endParaRPr lang="zh-CN" altLang="en-US" sz="2275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MH_Entry_2"/>
            <p:cNvSpPr/>
            <p:nvPr>
              <p:custDataLst>
                <p:tags r:id="rId5"/>
              </p:custDataLst>
            </p:nvPr>
          </p:nvSpPr>
          <p:spPr>
            <a:xfrm>
              <a:off x="6501899" y="4402812"/>
              <a:ext cx="6097940" cy="369689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marL="342900" lvl="0" indent="-342900">
                <a:buFont typeface="Wingdings" panose="05000000000000000000" pitchFamily="2" charset="2"/>
                <a:buChar char="u"/>
              </a:pPr>
              <a:r>
                <a:rPr lang="zh-CN" altLang="en-US" sz="2275" dirty="0" smtClean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Arial" panose="020B0604020202020204" pitchFamily="34" charset="0"/>
                </a:rPr>
                <a:t>旅客快捷接收</a:t>
              </a:r>
              <a:endParaRPr lang="zh-CN" altLang="en-US" sz="2275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MH_Entry_3"/>
            <p:cNvSpPr/>
            <p:nvPr>
              <p:custDataLst>
                <p:tags r:id="rId6"/>
              </p:custDataLst>
            </p:nvPr>
          </p:nvSpPr>
          <p:spPr>
            <a:xfrm>
              <a:off x="6501899" y="5272329"/>
              <a:ext cx="5832132" cy="369689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marL="342900" lvl="0" indent="-342900">
                <a:buFont typeface="Wingdings" panose="05000000000000000000" pitchFamily="2" charset="2"/>
                <a:buChar char="u"/>
              </a:pPr>
              <a:r>
                <a:rPr lang="zh-CN" altLang="en-US" sz="2275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Arial" panose="020B0604020202020204" pitchFamily="34" charset="0"/>
                </a:rPr>
                <a:t>旅客信息修改</a:t>
              </a:r>
              <a:endParaRPr lang="zh-CN" altLang="en-US" sz="2275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MH_Entry_4"/>
            <p:cNvSpPr/>
            <p:nvPr>
              <p:custDataLst>
                <p:tags r:id="rId7"/>
              </p:custDataLst>
            </p:nvPr>
          </p:nvSpPr>
          <p:spPr>
            <a:xfrm>
              <a:off x="6501898" y="6141845"/>
              <a:ext cx="5993867" cy="369689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-1" fmla="*/ 0 w 2520280"/>
                <a:gd name="connsiteY0-2" fmla="*/ 1584176 h 1872208"/>
                <a:gd name="connsiteX1-3" fmla="*/ 2520280 w 2520280"/>
                <a:gd name="connsiteY1-4" fmla="*/ 1584176 h 1872208"/>
                <a:gd name="connsiteX2-5" fmla="*/ 2520280 w 2520280"/>
                <a:gd name="connsiteY2-6" fmla="*/ 1872208 h 1872208"/>
                <a:gd name="connsiteX3-7" fmla="*/ 0 w 2520280"/>
                <a:gd name="connsiteY3-8" fmla="*/ 1872208 h 1872208"/>
                <a:gd name="connsiteX4-9" fmla="*/ 0 w 2520280"/>
                <a:gd name="connsiteY4-10" fmla="*/ 1584176 h 1872208"/>
                <a:gd name="connsiteX5-11" fmla="*/ 0 w 2520280"/>
                <a:gd name="connsiteY5-12" fmla="*/ 0 h 1872208"/>
                <a:gd name="connsiteX6-13" fmla="*/ 2520280 w 2520280"/>
                <a:gd name="connsiteY6-14" fmla="*/ 0 h 1872208"/>
                <a:gd name="connsiteX7-15" fmla="*/ 0 w 2520280"/>
                <a:gd name="connsiteY7-16" fmla="*/ 0 h 1872208"/>
                <a:gd name="connsiteX0-17" fmla="*/ 0 w 2520280"/>
                <a:gd name="connsiteY0-18" fmla="*/ 1872208 h 1872208"/>
                <a:gd name="connsiteX1-19" fmla="*/ 2520280 w 2520280"/>
                <a:gd name="connsiteY1-20" fmla="*/ 1584176 h 1872208"/>
                <a:gd name="connsiteX2-21" fmla="*/ 2520280 w 2520280"/>
                <a:gd name="connsiteY2-22" fmla="*/ 1872208 h 1872208"/>
                <a:gd name="connsiteX3-23" fmla="*/ 0 w 2520280"/>
                <a:gd name="connsiteY3-24" fmla="*/ 1872208 h 1872208"/>
                <a:gd name="connsiteX4-25" fmla="*/ 0 w 2520280"/>
                <a:gd name="connsiteY4-26" fmla="*/ 0 h 1872208"/>
                <a:gd name="connsiteX5-27" fmla="*/ 2520280 w 2520280"/>
                <a:gd name="connsiteY5-28" fmla="*/ 0 h 1872208"/>
                <a:gd name="connsiteX6-29" fmla="*/ 0 w 2520280"/>
                <a:gd name="connsiteY6-30" fmla="*/ 0 h 1872208"/>
                <a:gd name="connsiteX0-31" fmla="*/ 0 w 2520280"/>
                <a:gd name="connsiteY0-32" fmla="*/ 1872208 h 1872208"/>
                <a:gd name="connsiteX1-33" fmla="*/ 2520280 w 2520280"/>
                <a:gd name="connsiteY1-34" fmla="*/ 1872208 h 1872208"/>
                <a:gd name="connsiteX2-35" fmla="*/ 0 w 2520280"/>
                <a:gd name="connsiteY2-36" fmla="*/ 1872208 h 1872208"/>
                <a:gd name="connsiteX3-37" fmla="*/ 0 w 2520280"/>
                <a:gd name="connsiteY3-38" fmla="*/ 0 h 1872208"/>
                <a:gd name="connsiteX4-39" fmla="*/ 2520280 w 2520280"/>
                <a:gd name="connsiteY4-40" fmla="*/ 0 h 1872208"/>
                <a:gd name="connsiteX5-41" fmla="*/ 0 w 2520280"/>
                <a:gd name="connsiteY5-42" fmla="*/ 0 h 1872208"/>
                <a:gd name="connsiteX0-43" fmla="*/ 0 w 2520280"/>
                <a:gd name="connsiteY0-44" fmla="*/ 1872208 h 1872208"/>
                <a:gd name="connsiteX1-45" fmla="*/ 2520280 w 2520280"/>
                <a:gd name="connsiteY1-46" fmla="*/ 1872208 h 1872208"/>
                <a:gd name="connsiteX2-47" fmla="*/ 0 w 2520280"/>
                <a:gd name="connsiteY2-48" fmla="*/ 1872208 h 1872208"/>
                <a:gd name="connsiteX3-49" fmla="*/ 0 w 2520280"/>
                <a:gd name="connsiteY3-50" fmla="*/ 0 h 1872208"/>
                <a:gd name="connsiteX4-51" fmla="*/ 34255 w 2520280"/>
                <a:gd name="connsiteY4-52" fmla="*/ 0 h 1872208"/>
                <a:gd name="connsiteX5-53" fmla="*/ 0 w 2520280"/>
                <a:gd name="connsiteY5-54" fmla="*/ 0 h 1872208"/>
                <a:gd name="connsiteX0-55" fmla="*/ 0 w 2520280"/>
                <a:gd name="connsiteY0-56" fmla="*/ 1872208 h 1872208"/>
                <a:gd name="connsiteX1-57" fmla="*/ 2520280 w 2520280"/>
                <a:gd name="connsiteY1-58" fmla="*/ 1872208 h 1872208"/>
                <a:gd name="connsiteX2-59" fmla="*/ 0 w 2520280"/>
                <a:gd name="connsiteY2-60" fmla="*/ 1872208 h 1872208"/>
                <a:gd name="connsiteX3-61" fmla="*/ 0 w 2520280"/>
                <a:gd name="connsiteY3-62" fmla="*/ 0 h 1872208"/>
                <a:gd name="connsiteX4-63" fmla="*/ 917 w 2520280"/>
                <a:gd name="connsiteY4-64" fmla="*/ 6036 h 1872208"/>
                <a:gd name="connsiteX5-65" fmla="*/ 0 w 2520280"/>
                <a:gd name="connsiteY5-66" fmla="*/ 0 h 1872208"/>
                <a:gd name="connsiteX0-67" fmla="*/ 0 w 2520280"/>
                <a:gd name="connsiteY0-68" fmla="*/ 1890314 h 1890314"/>
                <a:gd name="connsiteX1-69" fmla="*/ 2520280 w 2520280"/>
                <a:gd name="connsiteY1-70" fmla="*/ 1890314 h 1890314"/>
                <a:gd name="connsiteX2-71" fmla="*/ 0 w 2520280"/>
                <a:gd name="connsiteY2-72" fmla="*/ 1890314 h 1890314"/>
                <a:gd name="connsiteX3-73" fmla="*/ 0 w 2520280"/>
                <a:gd name="connsiteY3-74" fmla="*/ 18106 h 1890314"/>
                <a:gd name="connsiteX4-75" fmla="*/ 53304 w 2520280"/>
                <a:gd name="connsiteY4-76" fmla="*/ 0 h 1890314"/>
                <a:gd name="connsiteX5-77" fmla="*/ 0 w 2520280"/>
                <a:gd name="connsiteY5-78" fmla="*/ 18106 h 1890314"/>
                <a:gd name="connsiteX0-79" fmla="*/ 0 w 2520280"/>
                <a:gd name="connsiteY0-80" fmla="*/ 1872208 h 1872208"/>
                <a:gd name="connsiteX1-81" fmla="*/ 2520280 w 2520280"/>
                <a:gd name="connsiteY1-82" fmla="*/ 1872208 h 1872208"/>
                <a:gd name="connsiteX2-83" fmla="*/ 0 w 2520280"/>
                <a:gd name="connsiteY2-84" fmla="*/ 1872208 h 1872208"/>
                <a:gd name="connsiteX3-85" fmla="*/ 0 w 2520280"/>
                <a:gd name="connsiteY3-86" fmla="*/ 0 h 1872208"/>
                <a:gd name="connsiteX4-87" fmla="*/ 916 w 2520280"/>
                <a:gd name="connsiteY4-88" fmla="*/ 0 h 1872208"/>
                <a:gd name="connsiteX5-89" fmla="*/ 0 w 2520280"/>
                <a:gd name="connsiteY5-90" fmla="*/ 0 h 187220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916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noFill/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spAutoFit/>
            </a:bodyPr>
            <a:lstStyle/>
            <a:p>
              <a:pPr marL="342900" lvl="0" indent="-342900">
                <a:buFont typeface="Wingdings" panose="05000000000000000000" pitchFamily="2" charset="2"/>
                <a:buChar char="u"/>
              </a:pPr>
              <a:r>
                <a:rPr lang="zh-CN" altLang="en-US" sz="2275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sym typeface="Arial" panose="020B0604020202020204" pitchFamily="34" charset="0"/>
                </a:rPr>
                <a:t>其他快捷指令</a:t>
              </a:r>
              <a:endParaRPr lang="zh-CN" altLang="en-US" sz="2275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-59690" y="-8255"/>
            <a:ext cx="4386580" cy="6926580"/>
          </a:xfrm>
          <a:prstGeom prst="rect">
            <a:avLst/>
          </a:prstGeom>
          <a:solidFill>
            <a:srgbClr val="7030A0">
              <a:alpha val="2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1503680" y="1176655"/>
            <a:ext cx="3651250" cy="1991360"/>
          </a:xfrm>
          <a:prstGeom prst="rect">
            <a:avLst/>
          </a:prstGeom>
          <a:noFill/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9525" y="-10795"/>
            <a:ext cx="12238355" cy="6860540"/>
          </a:xfrm>
          <a:prstGeom prst="rect">
            <a:avLst/>
          </a:prstGeom>
          <a:gradFill>
            <a:gsLst>
              <a:gs pos="57000">
                <a:schemeClr val="accent6">
                  <a:lumMod val="40000"/>
                  <a:lumOff val="60000"/>
                </a:schemeClr>
              </a:gs>
              <a:gs pos="25000">
                <a:schemeClr val="accent3">
                  <a:lumMod val="40000"/>
                  <a:lumOff val="60000"/>
                </a:schemeClr>
              </a:gs>
              <a:gs pos="0">
                <a:srgbClr val="BD91B8"/>
              </a:gs>
              <a:gs pos="89000">
                <a:srgbClr val="FEE7DF">
                  <a:lumMod val="89000"/>
                  <a:lumOff val="11000"/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614035" y="-11430"/>
            <a:ext cx="6614795" cy="6861810"/>
          </a:xfrm>
          <a:prstGeom prst="rect">
            <a:avLst/>
          </a:prstGeom>
          <a:gradFill>
            <a:gsLst>
              <a:gs pos="57000">
                <a:schemeClr val="accent5">
                  <a:lumMod val="40000"/>
                  <a:lumOff val="60000"/>
                </a:schemeClr>
              </a:gs>
              <a:gs pos="25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89000">
                <a:srgbClr val="FEEAE3">
                  <a:lumMod val="89000"/>
                  <a:lumOff val="11000"/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0181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84885" y="1651000"/>
            <a:ext cx="10458450" cy="31883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984885" y="174625"/>
            <a:ext cx="8956040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 eaLnBrk="0" hangingPunct="0">
              <a:spcBef>
                <a:spcPct val="20000"/>
              </a:spcBef>
              <a:buChar char="•"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楷体_GB2312" pitchFamily="1" charset="-122"/>
              </a:rPr>
              <a:t>删除行李</a:t>
            </a:r>
            <a:endParaRPr lang="en-US" altLang="zh-CN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pPr marL="342900" indent="-342900"/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楷体_GB2312" pitchFamily="1" charset="-122"/>
              </a:rPr>
              <a:t>1.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楷体_GB2312" pitchFamily="1" charset="-122"/>
              </a:rPr>
              <a:t>  选中某一旅客，假设携带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楷体_GB2312" pitchFamily="1" charset="-122"/>
              </a:rPr>
              <a:t>2/20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楷体_GB2312" pitchFamily="1" charset="-122"/>
              </a:rPr>
              <a:t>公斤行李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pPr marL="342900" indent="-342900"/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楷体_GB2312" pitchFamily="1" charset="-122"/>
              </a:rPr>
              <a:t>2.  F5 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楷体_GB2312" pitchFamily="1" charset="-122"/>
              </a:rPr>
              <a:t>切换到行李页面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  <a:sym typeface="楷体_GB2312" pitchFamily="1" charset="-122"/>
            </a:endParaRPr>
          </a:p>
          <a:p>
            <a:pPr marL="342900" indent="-342900"/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3.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  希望减掉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1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件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5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公斤行李，在行李件数重量栏输入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-1/5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，行李序号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2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endParaRPr lang="zh-CN" altLang="en-US" sz="2000"/>
          </a:p>
        </p:txBody>
      </p:sp>
      <p:pic>
        <p:nvPicPr>
          <p:cNvPr id="50182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9280" y="5119370"/>
            <a:ext cx="3983990" cy="14109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1009015" y="5346700"/>
            <a:ext cx="506539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0" hangingPunct="0">
              <a:spcBef>
                <a:spcPct val="20000"/>
              </a:spcBef>
            </a:pP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4.  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回车确认，系统会确认删除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pPr eaLnBrk="0" hangingPunct="0">
              <a:spcBef>
                <a:spcPct val="20000"/>
              </a:spcBef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的件数重量与行李号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endParaRPr lang="zh-CN" altLang="en-US" sz="2000"/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9525" y="-10795"/>
            <a:ext cx="12238355" cy="6860540"/>
          </a:xfrm>
          <a:prstGeom prst="rect">
            <a:avLst/>
          </a:prstGeom>
          <a:gradFill>
            <a:gsLst>
              <a:gs pos="57000">
                <a:schemeClr val="accent6">
                  <a:lumMod val="40000"/>
                  <a:lumOff val="60000"/>
                </a:schemeClr>
              </a:gs>
              <a:gs pos="25000">
                <a:schemeClr val="accent3">
                  <a:lumMod val="40000"/>
                  <a:lumOff val="60000"/>
                </a:schemeClr>
              </a:gs>
              <a:gs pos="0">
                <a:srgbClr val="BD91B8"/>
              </a:gs>
              <a:gs pos="89000">
                <a:srgbClr val="FEE7DF">
                  <a:lumMod val="89000"/>
                  <a:lumOff val="11000"/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614035" y="-11430"/>
            <a:ext cx="6614795" cy="6861810"/>
          </a:xfrm>
          <a:prstGeom prst="rect">
            <a:avLst/>
          </a:prstGeom>
          <a:gradFill>
            <a:gsLst>
              <a:gs pos="57000">
                <a:schemeClr val="accent5">
                  <a:lumMod val="40000"/>
                  <a:lumOff val="60000"/>
                </a:schemeClr>
              </a:gs>
              <a:gs pos="25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89000">
                <a:srgbClr val="FEEAE3">
                  <a:lumMod val="89000"/>
                  <a:lumOff val="11000"/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1205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5845" y="1675130"/>
            <a:ext cx="9842500" cy="38804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078865" y="408940"/>
            <a:ext cx="76555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添加/删除速运行李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pPr>
              <a:buNone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1.  不用选中旅客，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楷体_GB2312" pitchFamily="1" charset="-122"/>
              </a:rPr>
              <a:t>F5 切换到行李页面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</a:rPr>
              <a:t>2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.  ALT+Q切换到速运行李界面，速运行李操作输入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1/10</a:t>
            </a:r>
            <a:endParaRPr lang="en-US" altLang="zh-CN" sz="2000"/>
          </a:p>
        </p:txBody>
      </p:sp>
      <p:sp>
        <p:nvSpPr>
          <p:cNvPr id="4" name="文本框 3"/>
          <p:cNvSpPr txBox="1"/>
          <p:nvPr/>
        </p:nvSpPr>
        <p:spPr>
          <a:xfrm>
            <a:off x="1089660" y="5780405"/>
            <a:ext cx="908304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eaLnBrk="0" hangingPunct="0">
              <a:spcBef>
                <a:spcPct val="20000"/>
              </a:spcBef>
            </a:pP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3.  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回车确认接收，已有的速运行李会在左下列表中显示行李号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4.  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删除速运行李方式与旅客行李相同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endParaRPr lang="zh-CN" altLang="en-US" sz="2000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9525" y="-10795"/>
            <a:ext cx="12238355" cy="6860540"/>
          </a:xfrm>
          <a:prstGeom prst="rect">
            <a:avLst/>
          </a:prstGeom>
          <a:gradFill>
            <a:gsLst>
              <a:gs pos="57000">
                <a:schemeClr val="accent6">
                  <a:lumMod val="40000"/>
                  <a:lumOff val="60000"/>
                </a:schemeClr>
              </a:gs>
              <a:gs pos="25000">
                <a:schemeClr val="accent3">
                  <a:lumMod val="40000"/>
                  <a:lumOff val="60000"/>
                </a:schemeClr>
              </a:gs>
              <a:gs pos="0">
                <a:srgbClr val="BD91B8"/>
              </a:gs>
              <a:gs pos="89000">
                <a:srgbClr val="FEE7DF">
                  <a:lumMod val="89000"/>
                  <a:lumOff val="11000"/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614035" y="-11430"/>
            <a:ext cx="6614795" cy="6861810"/>
          </a:xfrm>
          <a:prstGeom prst="rect">
            <a:avLst/>
          </a:prstGeom>
          <a:gradFill>
            <a:gsLst>
              <a:gs pos="57000">
                <a:schemeClr val="accent5">
                  <a:lumMod val="40000"/>
                  <a:lumOff val="60000"/>
                </a:schemeClr>
              </a:gs>
              <a:gs pos="25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89000">
                <a:srgbClr val="FEEAE3">
                  <a:lumMod val="89000"/>
                  <a:lumOff val="11000"/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前凸带形 39"/>
          <p:cNvSpPr/>
          <p:nvPr/>
        </p:nvSpPr>
        <p:spPr>
          <a:xfrm>
            <a:off x="4044315" y="511810"/>
            <a:ext cx="2986405" cy="859790"/>
          </a:xfrm>
          <a:prstGeom prst="ribbon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897755" y="680720"/>
            <a:ext cx="1279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n w="9525" cmpd="sng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华文细黑" panose="02010600040101010101" charset="-122"/>
                <a:ea typeface="华文细黑" panose="02010600040101010101" charset="-122"/>
              </a:rPr>
              <a:t>3.3</a:t>
            </a:r>
            <a:endParaRPr lang="en-US" altLang="zh-CN" sz="2800" b="1">
              <a:ln w="9525" cmpd="sng">
                <a:solidFill>
                  <a:schemeClr val="accent1"/>
                </a:solidFill>
                <a:prstDash val="solid"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73265" y="514350"/>
            <a:ext cx="48539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i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特服信息修改</a:t>
            </a:r>
            <a:endParaRPr lang="zh-CN" altLang="en-US" i="1" dirty="0">
              <a:solidFill>
                <a:schemeClr val="accent1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/>
          </a:p>
        </p:txBody>
      </p:sp>
      <p:pic>
        <p:nvPicPr>
          <p:cNvPr id="5325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0910" y="2847975"/>
            <a:ext cx="9460865" cy="39071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930910" y="1360805"/>
            <a:ext cx="935799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1.  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选中一名旅客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pPr marL="0" indent="0">
              <a:buNone/>
            </a:pP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2.  F4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切换到特服页面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pPr marL="0" indent="0">
              <a:buNone/>
            </a:pP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3.  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通过对应快捷键修改特服信息，修改后回车或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ALT+G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保存特服信息；例如添加婴儿，快捷键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ALT+E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，后面空格输入婴儿的姓名和电子客票信息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endParaRPr lang="zh-CN" altLang="en-US" sz="2000" b="1"/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9525" y="-10795"/>
            <a:ext cx="12238355" cy="6860540"/>
          </a:xfrm>
          <a:prstGeom prst="rect">
            <a:avLst/>
          </a:prstGeom>
          <a:gradFill>
            <a:gsLst>
              <a:gs pos="57000">
                <a:schemeClr val="accent6">
                  <a:lumMod val="40000"/>
                  <a:lumOff val="60000"/>
                </a:schemeClr>
              </a:gs>
              <a:gs pos="25000">
                <a:schemeClr val="accent3">
                  <a:lumMod val="40000"/>
                  <a:lumOff val="60000"/>
                </a:schemeClr>
              </a:gs>
              <a:gs pos="0">
                <a:srgbClr val="BD91B8"/>
              </a:gs>
              <a:gs pos="89000">
                <a:srgbClr val="FEE7DF">
                  <a:lumMod val="89000"/>
                  <a:lumOff val="11000"/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614035" y="-11430"/>
            <a:ext cx="6614795" cy="6861810"/>
          </a:xfrm>
          <a:prstGeom prst="rect">
            <a:avLst/>
          </a:prstGeom>
          <a:gradFill>
            <a:gsLst>
              <a:gs pos="57000">
                <a:schemeClr val="accent5">
                  <a:lumMod val="40000"/>
                  <a:lumOff val="60000"/>
                </a:schemeClr>
              </a:gs>
              <a:gs pos="25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89000">
                <a:srgbClr val="FEEAE3">
                  <a:lumMod val="89000"/>
                  <a:lumOff val="11000"/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前凸带形 39"/>
          <p:cNvSpPr/>
          <p:nvPr/>
        </p:nvSpPr>
        <p:spPr>
          <a:xfrm>
            <a:off x="4044315" y="511810"/>
            <a:ext cx="2986405" cy="859790"/>
          </a:xfrm>
          <a:prstGeom prst="ribbon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897755" y="680720"/>
            <a:ext cx="1279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n w="9525" cmpd="sng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华文细黑" panose="02010600040101010101" charset="-122"/>
                <a:ea typeface="华文细黑" panose="02010600040101010101" charset="-122"/>
              </a:rPr>
              <a:t>3.4</a:t>
            </a:r>
            <a:endParaRPr lang="en-US" altLang="zh-CN" sz="2800" b="1">
              <a:ln w="9525" cmpd="sng">
                <a:solidFill>
                  <a:schemeClr val="accent1"/>
                </a:solidFill>
                <a:prstDash val="solid"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73265" y="514350"/>
            <a:ext cx="485394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i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rPr>
              <a:t>旅客拉下</a:t>
            </a:r>
            <a:endParaRPr lang="zh-CN" altLang="en-US" sz="3200" b="1" i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0910" y="1360805"/>
            <a:ext cx="10393680" cy="53232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buNone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对于已值机的旅客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pPr>
              <a:buNone/>
            </a:pP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1.  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选中要拉下的旅客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pPr>
              <a:buNone/>
            </a:pP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2.  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使用全局快捷键</a:t>
            </a:r>
            <a:r>
              <a:rPr lang="en-US" altLang="zh-CN" sz="2000" b="1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CRTL+DEL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或在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F3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页面下按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ALT+W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拉下旅客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pPr>
              <a:buNone/>
            </a:pP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pPr>
              <a:buNone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如果不是当前工号接收的旅客，会给出工号提示，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楷体_GB2312" pitchFamily="1" charset="-122"/>
              </a:rPr>
              <a:t>之后确认旅客信息</a:t>
            </a:r>
            <a:endParaRPr lang="en-US" altLang="zh-CN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pPr marL="0" indent="0">
              <a:buNone/>
            </a:pPr>
            <a:endParaRPr lang="zh-CN" altLang="en-US" sz="2000" b="1" dirty="0"/>
          </a:p>
          <a:p>
            <a:pPr marL="0" indent="0">
              <a:buNone/>
            </a:pPr>
            <a:endParaRPr lang="zh-CN" altLang="en-US" sz="2000" b="1" dirty="0"/>
          </a:p>
          <a:p>
            <a:pPr marL="0" indent="0">
              <a:buNone/>
            </a:pPr>
            <a:endParaRPr lang="zh-CN" altLang="en-US" sz="2000" b="1" dirty="0"/>
          </a:p>
          <a:p>
            <a:pPr marL="0" indent="0">
              <a:buNone/>
            </a:pPr>
            <a:endParaRPr lang="zh-CN" altLang="en-US" sz="2000" b="1" dirty="0"/>
          </a:p>
          <a:p>
            <a:pPr marL="0" indent="0">
              <a:buNone/>
            </a:pPr>
            <a:endParaRPr lang="zh-CN" altLang="en-US" sz="2000" b="1" dirty="0"/>
          </a:p>
          <a:p>
            <a:pPr marL="0" indent="0">
              <a:buNone/>
            </a:pPr>
            <a:endParaRPr lang="zh-CN" altLang="en-US" sz="2000" b="1" dirty="0"/>
          </a:p>
          <a:p>
            <a:pPr marL="0" indent="0">
              <a:buNone/>
            </a:pPr>
            <a:endParaRPr lang="zh-CN" altLang="en-US" sz="2000" b="1" dirty="0"/>
          </a:p>
          <a:p>
            <a:pPr>
              <a:buNone/>
            </a:pP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pPr>
              <a:buNone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对于带行李的已接收团队，当单独删除团队带行李旅客时，会提示是否删除行李，选择否的话行李将转移到团队的别的旅客（多名旅客同时接收，即使不在同一团队，行李同样按以上方式转移）</a:t>
            </a:r>
            <a:endParaRPr lang="zh-CN" altLang="en-US" sz="2000" b="1" dirty="0"/>
          </a:p>
          <a:p>
            <a:pPr marL="0" indent="0">
              <a:buNone/>
            </a:pPr>
            <a:endParaRPr lang="zh-CN" altLang="en-US" sz="2000" b="1"/>
          </a:p>
        </p:txBody>
      </p:sp>
      <p:pic>
        <p:nvPicPr>
          <p:cNvPr id="4301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8108" y="3234055"/>
            <a:ext cx="3606800" cy="1609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01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953" y="3233738"/>
            <a:ext cx="3914775" cy="163830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9525" y="-10795"/>
            <a:ext cx="12238355" cy="6860540"/>
          </a:xfrm>
          <a:prstGeom prst="rect">
            <a:avLst/>
          </a:prstGeom>
          <a:gradFill>
            <a:gsLst>
              <a:gs pos="57000">
                <a:schemeClr val="accent6">
                  <a:lumMod val="40000"/>
                  <a:lumOff val="60000"/>
                </a:schemeClr>
              </a:gs>
              <a:gs pos="25000">
                <a:schemeClr val="accent3">
                  <a:lumMod val="40000"/>
                  <a:lumOff val="60000"/>
                </a:schemeClr>
              </a:gs>
              <a:gs pos="0">
                <a:srgbClr val="BD91B8"/>
              </a:gs>
              <a:gs pos="89000">
                <a:srgbClr val="FEE7DF">
                  <a:lumMod val="89000"/>
                  <a:lumOff val="11000"/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614035" y="-11430"/>
            <a:ext cx="6614795" cy="6861810"/>
          </a:xfrm>
          <a:prstGeom prst="rect">
            <a:avLst/>
          </a:prstGeom>
          <a:gradFill>
            <a:gsLst>
              <a:gs pos="57000">
                <a:schemeClr val="accent5">
                  <a:lumMod val="40000"/>
                  <a:lumOff val="60000"/>
                </a:schemeClr>
              </a:gs>
              <a:gs pos="25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89000">
                <a:srgbClr val="FEEAE3">
                  <a:lumMod val="89000"/>
                  <a:lumOff val="11000"/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0" name="前凸带形 39"/>
          <p:cNvSpPr/>
          <p:nvPr/>
        </p:nvSpPr>
        <p:spPr>
          <a:xfrm>
            <a:off x="4044315" y="511810"/>
            <a:ext cx="2986405" cy="859790"/>
          </a:xfrm>
          <a:prstGeom prst="ribbon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897755" y="680720"/>
            <a:ext cx="1279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800" b="1">
                <a:ln w="9525" cmpd="sng">
                  <a:solidFill>
                    <a:schemeClr val="accent1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华文细黑" panose="02010600040101010101" charset="-122"/>
                <a:ea typeface="华文细黑" panose="02010600040101010101" charset="-122"/>
              </a:rPr>
              <a:t>3.5</a:t>
            </a:r>
            <a:endParaRPr lang="en-US" altLang="zh-CN" sz="2800" b="1">
              <a:ln w="9525" cmpd="sng">
                <a:solidFill>
                  <a:schemeClr val="accent1"/>
                </a:solidFill>
                <a:prstDash val="solid"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073265" y="514350"/>
            <a:ext cx="485394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i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候补旅客接收</a:t>
            </a:r>
            <a:endParaRPr lang="zh-CN" altLang="en-US" sz="3200" b="1" i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charset="-122"/>
              <a:ea typeface="微软雅黑" panose="020B0503020204020204" charset="-122"/>
              <a:cs typeface="+mj-cs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30910" y="1360805"/>
            <a:ext cx="1039368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1.  Shift+F4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调出无订座旅客记录页面</a:t>
            </a:r>
            <a:endParaRPr lang="en-US" altLang="zh-CN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pPr marL="0" indent="0">
              <a:buNone/>
            </a:pP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2.  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输入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ET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票号，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ALT+R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检索。检索过程跟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ETKD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检索一致，在弹出的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EKTD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界面光标上下选择正确的行程后空格选中，旅客信息自动会填入页面中（非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ET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旅客直接手工输入姓名、舱位信息等）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pPr>
              <a:buNone/>
            </a:pPr>
            <a:endParaRPr lang="zh-CN" altLang="en-US" sz="2000" b="1" dirty="0"/>
          </a:p>
          <a:p>
            <a:pPr marL="0" indent="0">
              <a:buNone/>
            </a:pPr>
            <a:endParaRPr lang="zh-CN" altLang="en-US" sz="2000" b="1"/>
          </a:p>
        </p:txBody>
      </p:sp>
      <p:pic>
        <p:nvPicPr>
          <p:cNvPr id="40964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32455" y="2376170"/>
            <a:ext cx="6541770" cy="44202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23495" y="-1270"/>
            <a:ext cx="12238355" cy="6860540"/>
          </a:xfrm>
          <a:prstGeom prst="rect">
            <a:avLst/>
          </a:prstGeom>
          <a:gradFill>
            <a:gsLst>
              <a:gs pos="57000">
                <a:schemeClr val="accent6">
                  <a:lumMod val="40000"/>
                  <a:lumOff val="60000"/>
                </a:schemeClr>
              </a:gs>
              <a:gs pos="25000">
                <a:schemeClr val="accent3">
                  <a:lumMod val="40000"/>
                  <a:lumOff val="60000"/>
                </a:schemeClr>
              </a:gs>
              <a:gs pos="0">
                <a:srgbClr val="BD91B8"/>
              </a:gs>
              <a:gs pos="89000">
                <a:srgbClr val="FEE7DF">
                  <a:lumMod val="89000"/>
                  <a:lumOff val="11000"/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614035" y="-11430"/>
            <a:ext cx="6614795" cy="6861810"/>
          </a:xfrm>
          <a:prstGeom prst="rect">
            <a:avLst/>
          </a:prstGeom>
          <a:gradFill>
            <a:gsLst>
              <a:gs pos="57000">
                <a:schemeClr val="accent5">
                  <a:lumMod val="40000"/>
                  <a:lumOff val="60000"/>
                </a:schemeClr>
              </a:gs>
              <a:gs pos="25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89000">
                <a:srgbClr val="FEEAE3">
                  <a:lumMod val="89000"/>
                  <a:lumOff val="11000"/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30910" y="1360805"/>
            <a:ext cx="10393680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3. 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如果有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GS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限额，快捷键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ALT+A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可以直接接收为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URES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；如果没有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GS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限额，则会给出提示，继续接收旅客变为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SB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状态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pPr marL="0" indent="0">
              <a:buNone/>
            </a:pP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marL="0" indent="0"/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marL="0" indent="0"/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marL="0" indent="0"/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marL="0" indent="0">
              <a:buNone/>
            </a:pP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当有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GS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限额时，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SB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旅客可在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F3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页面候补接收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marL="0" indent="0"/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marL="0" indent="0"/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marL="0" indent="0">
              <a:buNone/>
            </a:pP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>
              <a:buNone/>
            </a:pP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pPr marL="0" indent="0">
              <a:buNone/>
            </a:pPr>
            <a:endParaRPr lang="zh-CN" altLang="en-US" sz="2000" b="1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pic>
        <p:nvPicPr>
          <p:cNvPr id="41987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430" y="2211070"/>
            <a:ext cx="3668713" cy="1166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8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720" y="2346960"/>
            <a:ext cx="4279900" cy="895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89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675" y="4104005"/>
            <a:ext cx="8830945" cy="260096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bg1">
                <a:lumMod val="62000"/>
                <a:alpha val="84000"/>
                <a:lumOff val="38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018116-205022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31750"/>
            <a:ext cx="12193270" cy="692213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820795" y="1140460"/>
            <a:ext cx="4704715" cy="4387215"/>
            <a:chOff x="2326" y="3165"/>
            <a:chExt cx="7409" cy="6909"/>
          </a:xfrm>
        </p:grpSpPr>
        <p:sp>
          <p:nvSpPr>
            <p:cNvPr id="7" name="折角形 6"/>
            <p:cNvSpPr/>
            <p:nvPr/>
          </p:nvSpPr>
          <p:spPr>
            <a:xfrm>
              <a:off x="2326" y="3165"/>
              <a:ext cx="7409" cy="6909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904" y="5408"/>
              <a:ext cx="6558" cy="248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5120" dirty="0" smtClean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04</a:t>
              </a:r>
              <a:endParaRPr lang="en-US" altLang="zh-CN" sz="512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  <a:p>
              <a:r>
                <a:rPr lang="zh-CN" altLang="en-US" sz="5120" dirty="0" smtClean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其他快捷指令</a:t>
              </a:r>
              <a:r>
                <a:rPr lang="zh-CN" altLang="en-US" sz="5120" dirty="0" smtClean="0">
                  <a:solidFill>
                    <a:srgbClr val="46626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 </a:t>
              </a:r>
              <a:endParaRPr lang="zh-CN" altLang="en-US" sz="5120" dirty="0">
                <a:solidFill>
                  <a:srgbClr val="46626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" name="十角星 1"/>
            <p:cNvSpPr/>
            <p:nvPr/>
          </p:nvSpPr>
          <p:spPr>
            <a:xfrm>
              <a:off x="5294" y="3598"/>
              <a:ext cx="1473" cy="1473"/>
            </a:xfrm>
            <a:prstGeom prst="star10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9525" y="-48895"/>
            <a:ext cx="12200890" cy="6917690"/>
          </a:xfrm>
          <a:prstGeom prst="rect">
            <a:avLst/>
          </a:prstGeom>
          <a:gradFill>
            <a:gsLst>
              <a:gs pos="57000">
                <a:schemeClr val="accent5">
                  <a:lumMod val="40000"/>
                  <a:lumOff val="60000"/>
                </a:schemeClr>
              </a:gs>
              <a:gs pos="25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89000">
                <a:srgbClr val="FEECE6">
                  <a:lumMod val="89000"/>
                  <a:lumOff val="11000"/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932295" y="-1984375"/>
            <a:ext cx="6889750" cy="6329045"/>
          </a:xfrm>
          <a:prstGeom prst="ellipse">
            <a:avLst/>
          </a:prstGeom>
          <a:gradFill>
            <a:gsLst>
              <a:gs pos="79000">
                <a:srgbClr val="BD91B8">
                  <a:alpha val="100000"/>
                </a:srgbClr>
              </a:gs>
              <a:gs pos="52000">
                <a:schemeClr val="accent3">
                  <a:lumMod val="40000"/>
                  <a:lumOff val="6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89000">
                <a:srgbClr val="FEEEE9">
                  <a:lumMod val="89000"/>
                  <a:lumOff val="11000"/>
                  <a:alpha val="9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reflection stA="4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5300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24660" y="1765300"/>
            <a:ext cx="7673340" cy="50114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724660" y="273050"/>
            <a:ext cx="763460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航班结载操作</a:t>
            </a:r>
            <a:endParaRPr lang="zh-CN" altLang="en-US" sz="2000" b="1" dirty="0">
              <a:solidFill>
                <a:schemeClr val="tx1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r>
              <a:rPr lang="en-US" altLang="zh-CN" sz="2000" b="1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SHIFT+F5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 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调出航班操作界面。页面中会显示当前航班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SY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信息，可以对航班做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CI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关闭和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CI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打开</a:t>
            </a:r>
            <a:endParaRPr lang="zh-CN" altLang="en-US" sz="2000" b="1"/>
          </a:p>
        </p:txBody>
      </p:sp>
    </p:spTree>
    <p:custDataLst>
      <p:tags r:id="rId2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9525" y="-48895"/>
            <a:ext cx="12200890" cy="6917690"/>
          </a:xfrm>
          <a:prstGeom prst="rect">
            <a:avLst/>
          </a:prstGeom>
          <a:gradFill>
            <a:gsLst>
              <a:gs pos="57000">
                <a:schemeClr val="accent5">
                  <a:lumMod val="40000"/>
                  <a:lumOff val="60000"/>
                </a:schemeClr>
              </a:gs>
              <a:gs pos="25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89000">
                <a:srgbClr val="FEECE6">
                  <a:lumMod val="89000"/>
                  <a:lumOff val="11000"/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932295" y="-1984375"/>
            <a:ext cx="6889750" cy="6329045"/>
          </a:xfrm>
          <a:prstGeom prst="ellipse">
            <a:avLst/>
          </a:prstGeom>
          <a:gradFill>
            <a:gsLst>
              <a:gs pos="79000">
                <a:srgbClr val="BD91B8">
                  <a:alpha val="100000"/>
                </a:srgbClr>
              </a:gs>
              <a:gs pos="52000">
                <a:schemeClr val="accent3">
                  <a:lumMod val="40000"/>
                  <a:lumOff val="6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89000">
                <a:srgbClr val="FEEEE9">
                  <a:lumMod val="89000"/>
                  <a:lumOff val="11000"/>
                  <a:alpha val="9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reflection stA="4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6324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48523" y="3805238"/>
            <a:ext cx="6010275" cy="1247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80820" y="966470"/>
            <a:ext cx="749681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自由指令：全局快捷键</a:t>
            </a:r>
            <a:r>
              <a:rPr lang="en-US" altLang="zh-CN" sz="2000" b="1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F10</a:t>
            </a:r>
            <a:endParaRPr lang="en-US" altLang="zh-CN" sz="2000" b="1" dirty="0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b="1" dirty="0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>
              <a:buNone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程序提供自由指令窗口，可在其中使用主机指令对航班、旅客进行操作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pPr>
              <a:buNone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级别允许的情况下也可以穿梭到订座系统查询航班；开启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F10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窗口时其他快捷键均失效，按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ESC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键可以关闭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endParaRPr lang="zh-CN" altLang="en-US" sz="2000" b="1"/>
          </a:p>
        </p:txBody>
      </p:sp>
    </p:spTree>
    <p:custDataLst>
      <p:tags r:id="rId2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9525" y="-48895"/>
            <a:ext cx="12200890" cy="6917690"/>
          </a:xfrm>
          <a:prstGeom prst="rect">
            <a:avLst/>
          </a:prstGeom>
          <a:gradFill>
            <a:gsLst>
              <a:gs pos="57000">
                <a:schemeClr val="accent5">
                  <a:lumMod val="40000"/>
                  <a:lumOff val="60000"/>
                </a:schemeClr>
              </a:gs>
              <a:gs pos="25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89000">
                <a:srgbClr val="FEECE6">
                  <a:lumMod val="89000"/>
                  <a:lumOff val="11000"/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932295" y="-1984375"/>
            <a:ext cx="6889750" cy="6329045"/>
          </a:xfrm>
          <a:prstGeom prst="ellipse">
            <a:avLst/>
          </a:prstGeom>
          <a:gradFill>
            <a:gsLst>
              <a:gs pos="79000">
                <a:srgbClr val="BD91B8">
                  <a:alpha val="100000"/>
                </a:srgbClr>
              </a:gs>
              <a:gs pos="52000">
                <a:schemeClr val="accent3">
                  <a:lumMod val="40000"/>
                  <a:lumOff val="6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89000">
                <a:srgbClr val="FEEEE9">
                  <a:lumMod val="89000"/>
                  <a:lumOff val="11000"/>
                  <a:alpha val="9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reflection stA="4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5734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6443" y="2011680"/>
            <a:ext cx="7920037" cy="4454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856615" y="617220"/>
            <a:ext cx="110077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调用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eTerm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界面：</a:t>
            </a:r>
            <a:r>
              <a:rPr lang="en-US" altLang="zh-CN" sz="2000" b="1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CRTL+SHIFT+F9</a:t>
            </a:r>
            <a:endParaRPr lang="en-US" altLang="zh-CN" sz="2000" b="1" dirty="0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000" b="1" dirty="0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</a:endParaRPr>
          </a:p>
          <a:p>
            <a:pPr marL="285750" indent="-285750">
              <a:buNone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程序提供调用显示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eTerm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界面，可以支持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tim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等全屏指令的输入，使用后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ALT+Tab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切换回即可。</a:t>
            </a:r>
            <a:endParaRPr lang="en-US" altLang="zh-CN" sz="2000" b="1" dirty="0"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bg1">
                <a:lumMod val="62000"/>
                <a:alpha val="84000"/>
                <a:lumOff val="38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018116-205022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31750"/>
            <a:ext cx="12193270" cy="692213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820795" y="1140460"/>
            <a:ext cx="4704715" cy="4387215"/>
            <a:chOff x="2326" y="3165"/>
            <a:chExt cx="7409" cy="6909"/>
          </a:xfrm>
        </p:grpSpPr>
        <p:sp>
          <p:nvSpPr>
            <p:cNvPr id="7" name="折角形 6"/>
            <p:cNvSpPr/>
            <p:nvPr/>
          </p:nvSpPr>
          <p:spPr>
            <a:xfrm>
              <a:off x="2326" y="3165"/>
              <a:ext cx="7409" cy="6909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904" y="5408"/>
              <a:ext cx="6558" cy="248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5120" dirty="0" smtClean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01</a:t>
              </a:r>
              <a:endParaRPr lang="en-US" altLang="zh-CN" sz="512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  <a:p>
              <a:r>
                <a:rPr lang="zh-CN" altLang="en-US" sz="5120" dirty="0" smtClean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登录系统</a:t>
              </a:r>
              <a:r>
                <a:rPr lang="zh-CN" altLang="en-US" sz="5120" dirty="0" smtClean="0">
                  <a:solidFill>
                    <a:srgbClr val="46626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 </a:t>
              </a:r>
              <a:endParaRPr lang="zh-CN" altLang="en-US" sz="5120" dirty="0">
                <a:solidFill>
                  <a:srgbClr val="46626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" name="十角星 1"/>
            <p:cNvSpPr/>
            <p:nvPr/>
          </p:nvSpPr>
          <p:spPr>
            <a:xfrm>
              <a:off x="5294" y="3598"/>
              <a:ext cx="1473" cy="1473"/>
            </a:xfrm>
            <a:prstGeom prst="star10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9525" y="-48895"/>
            <a:ext cx="12200890" cy="6917690"/>
          </a:xfrm>
          <a:prstGeom prst="rect">
            <a:avLst/>
          </a:prstGeom>
          <a:gradFill>
            <a:gsLst>
              <a:gs pos="57000">
                <a:schemeClr val="accent5">
                  <a:lumMod val="40000"/>
                  <a:lumOff val="60000"/>
                </a:schemeClr>
              </a:gs>
              <a:gs pos="25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89000">
                <a:srgbClr val="FEECE6">
                  <a:lumMod val="89000"/>
                  <a:lumOff val="11000"/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932295" y="-1984375"/>
            <a:ext cx="6889750" cy="6329045"/>
          </a:xfrm>
          <a:prstGeom prst="ellipse">
            <a:avLst/>
          </a:prstGeom>
          <a:gradFill>
            <a:gsLst>
              <a:gs pos="79000">
                <a:srgbClr val="BD91B8">
                  <a:alpha val="100000"/>
                </a:srgbClr>
              </a:gs>
              <a:gs pos="52000">
                <a:schemeClr val="accent3">
                  <a:lumMod val="40000"/>
                  <a:lumOff val="6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89000">
                <a:srgbClr val="FEEEE9">
                  <a:lumMod val="89000"/>
                  <a:lumOff val="11000"/>
                  <a:alpha val="9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reflection stA="4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144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0425" y="3491548"/>
            <a:ext cx="7920038" cy="2454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728470" y="981075"/>
            <a:ext cx="872426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重打登机牌：全局快捷键</a:t>
            </a:r>
            <a:r>
              <a:rPr lang="en-US" altLang="zh-CN" sz="2000" b="1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F8</a:t>
            </a:r>
            <a:endParaRPr lang="en-US" altLang="zh-CN" sz="2000" b="1" dirty="0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楷体_GB2312" pitchFamily="1" charset="-122"/>
            </a:endParaRPr>
          </a:p>
          <a:p>
            <a:pPr>
              <a:buNone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选中一名或多名已值机旅客，在任意位置按下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F8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，输入旅客序号后，重打旅客登机牌</a:t>
            </a:r>
            <a:endParaRPr lang="zh-CN" altLang="en-US" sz="2000" b="1"/>
          </a:p>
        </p:txBody>
      </p:sp>
    </p:spTree>
    <p:custDataLst>
      <p:tags r:id="rId2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9525" y="-48895"/>
            <a:ext cx="12200890" cy="6917690"/>
          </a:xfrm>
          <a:prstGeom prst="rect">
            <a:avLst/>
          </a:prstGeom>
          <a:gradFill>
            <a:gsLst>
              <a:gs pos="57000">
                <a:schemeClr val="accent5">
                  <a:lumMod val="40000"/>
                  <a:lumOff val="60000"/>
                </a:schemeClr>
              </a:gs>
              <a:gs pos="25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89000">
                <a:srgbClr val="FEECE6">
                  <a:lumMod val="89000"/>
                  <a:lumOff val="11000"/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932295" y="-1984375"/>
            <a:ext cx="6889750" cy="6329045"/>
          </a:xfrm>
          <a:prstGeom prst="ellipse">
            <a:avLst/>
          </a:prstGeom>
          <a:gradFill>
            <a:gsLst>
              <a:gs pos="79000">
                <a:srgbClr val="BD91B8">
                  <a:alpha val="100000"/>
                </a:srgbClr>
              </a:gs>
              <a:gs pos="52000">
                <a:schemeClr val="accent3">
                  <a:lumMod val="40000"/>
                  <a:lumOff val="6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89000">
                <a:srgbClr val="FEEEE9">
                  <a:lumMod val="89000"/>
                  <a:lumOff val="11000"/>
                  <a:alpha val="9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reflection stA="4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2468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0425" y="3263900"/>
            <a:ext cx="7920038" cy="2876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306195" y="857250"/>
            <a:ext cx="95802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重打行李牌：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楷体_GB2312" pitchFamily="1" charset="-122"/>
            </a:endParaRPr>
          </a:p>
          <a:p>
            <a:pPr>
              <a:buNone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选中一名或多名已值机带行李旅客，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F5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切换到行李页面，在行李序号框中输入需要重打的行李牌序号后（不输入默认重打所有行李牌），按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ALT+P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，回车重打旅客行李牌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endParaRPr lang="zh-CN" altLang="en-US" sz="2000" b="1"/>
          </a:p>
        </p:txBody>
      </p:sp>
    </p:spTree>
    <p:custDataLst>
      <p:tags r:id="rId2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9525" y="-48895"/>
            <a:ext cx="12200890" cy="6917690"/>
          </a:xfrm>
          <a:prstGeom prst="rect">
            <a:avLst/>
          </a:prstGeom>
          <a:gradFill>
            <a:gsLst>
              <a:gs pos="57000">
                <a:schemeClr val="accent5">
                  <a:lumMod val="40000"/>
                  <a:lumOff val="60000"/>
                </a:schemeClr>
              </a:gs>
              <a:gs pos="25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89000">
                <a:srgbClr val="FEECE6">
                  <a:lumMod val="89000"/>
                  <a:lumOff val="11000"/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932295" y="-1984375"/>
            <a:ext cx="6889750" cy="6329045"/>
          </a:xfrm>
          <a:prstGeom prst="ellipse">
            <a:avLst/>
          </a:prstGeom>
          <a:gradFill>
            <a:gsLst>
              <a:gs pos="79000">
                <a:srgbClr val="BD91B8">
                  <a:alpha val="100000"/>
                </a:srgbClr>
              </a:gs>
              <a:gs pos="52000">
                <a:schemeClr val="accent3">
                  <a:lumMod val="40000"/>
                  <a:lumOff val="6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89000">
                <a:srgbClr val="FEEEE9">
                  <a:lumMod val="89000"/>
                  <a:lumOff val="11000"/>
                  <a:alpha val="9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reflection stA="4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349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82178" y="2349500"/>
            <a:ext cx="6238875" cy="3676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829435" y="418465"/>
            <a:ext cx="763460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放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Q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：全局快捷键</a:t>
            </a:r>
            <a:r>
              <a:rPr lang="en-US" altLang="zh-CN" sz="2000" b="1" dirty="0">
                <a:solidFill>
                  <a:srgbClr val="FF0000"/>
                </a:solidFill>
                <a:latin typeface="华文细黑" panose="02010600040101010101" charset="-122"/>
                <a:ea typeface="华文细黑" panose="02010600040101010101" charset="-122"/>
                <a:sym typeface="+mn-ea"/>
              </a:rPr>
              <a:t>CRTL+Q</a:t>
            </a:r>
            <a:endParaRPr lang="en-US" altLang="zh-CN" sz="2000" b="1" dirty="0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b="1" dirty="0">
              <a:solidFill>
                <a:srgbClr val="FF0000"/>
              </a:solidFill>
              <a:latin typeface="华文细黑" panose="02010600040101010101" charset="-122"/>
              <a:ea typeface="华文细黑" panose="02010600040101010101" charset="-122"/>
              <a:sym typeface="楷体_GB2312" pitchFamily="1" charset="-122"/>
            </a:endParaRPr>
          </a:p>
          <a:p>
            <a:pPr>
              <a:buNone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楷体_GB2312" pitchFamily="1" charset="-122"/>
              </a:rPr>
              <a:t>程序自动对登机牌行李牌打印屏做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楷体_GB2312" pitchFamily="1" charset="-122"/>
              </a:rPr>
              <a:t>PDQ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楷体_GB2312" pitchFamily="1" charset="-122"/>
              </a:rPr>
              <a:t>指令放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楷体_GB2312" pitchFamily="1" charset="-122"/>
              </a:rPr>
              <a:t>Q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楷体_GB2312" pitchFamily="1" charset="-122"/>
              </a:rPr>
              <a:t>，一般用于旅客接收后不打牌等异常情况下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  <a:sym typeface="楷体_GB2312" pitchFamily="1" charset="-122"/>
            </a:endParaRPr>
          </a:p>
          <a:p>
            <a:endParaRPr lang="zh-CN" altLang="en-US" sz="2000" b="1"/>
          </a:p>
        </p:txBody>
      </p:sp>
    </p:spTree>
    <p:custDataLst>
      <p:tags r:id="rId2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9525" y="-48895"/>
            <a:ext cx="12200890" cy="6917690"/>
          </a:xfrm>
          <a:prstGeom prst="rect">
            <a:avLst/>
          </a:prstGeom>
          <a:gradFill>
            <a:gsLst>
              <a:gs pos="57000">
                <a:schemeClr val="accent5">
                  <a:lumMod val="40000"/>
                  <a:lumOff val="60000"/>
                </a:schemeClr>
              </a:gs>
              <a:gs pos="25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89000">
                <a:srgbClr val="FEECE6">
                  <a:lumMod val="89000"/>
                  <a:lumOff val="11000"/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932295" y="-1984375"/>
            <a:ext cx="6889750" cy="6329045"/>
          </a:xfrm>
          <a:prstGeom prst="ellipse">
            <a:avLst/>
          </a:prstGeom>
          <a:gradFill>
            <a:gsLst>
              <a:gs pos="79000">
                <a:srgbClr val="BD91B8">
                  <a:alpha val="100000"/>
                </a:srgbClr>
              </a:gs>
              <a:gs pos="52000">
                <a:schemeClr val="accent3">
                  <a:lumMod val="40000"/>
                  <a:lumOff val="6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89000">
                <a:srgbClr val="FEEEE9">
                  <a:lumMod val="89000"/>
                  <a:lumOff val="11000"/>
                  <a:alpha val="9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reflection stA="4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5541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9680" y="1947863"/>
            <a:ext cx="2028825" cy="45418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554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105" y="1747838"/>
            <a:ext cx="2143125" cy="4941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390650" y="448310"/>
            <a:ext cx="1015047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其他功能：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pPr marL="342900" indent="-342900" algn="l">
              <a:buNone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程序最左侧有快捷键提示窗口，快捷键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ALT+I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展示，里面有一些常用快捷键的说明，按下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ESC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键关闭窗口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pPr marL="0" indent="0"/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endParaRPr lang="zh-CN" altLang="en-US" sz="2000" b="1"/>
          </a:p>
        </p:txBody>
      </p:sp>
    </p:spTree>
    <p:custDataLst>
      <p:tags r:id="rId3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-9525" y="-48895"/>
            <a:ext cx="12200890" cy="6917690"/>
          </a:xfrm>
          <a:prstGeom prst="rect">
            <a:avLst/>
          </a:prstGeom>
          <a:gradFill>
            <a:gsLst>
              <a:gs pos="57000">
                <a:schemeClr val="accent5">
                  <a:lumMod val="40000"/>
                  <a:lumOff val="60000"/>
                </a:schemeClr>
              </a:gs>
              <a:gs pos="25000">
                <a:schemeClr val="accent3">
                  <a:lumMod val="40000"/>
                  <a:lumOff val="60000"/>
                </a:schemeClr>
              </a:gs>
              <a:gs pos="0">
                <a:schemeClr val="accent3">
                  <a:lumMod val="60000"/>
                  <a:lumOff val="40000"/>
                </a:schemeClr>
              </a:gs>
              <a:gs pos="89000">
                <a:srgbClr val="FEECE6">
                  <a:lumMod val="89000"/>
                  <a:lumOff val="11000"/>
                  <a:alpha val="9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932295" y="-1984375"/>
            <a:ext cx="6889750" cy="6329045"/>
          </a:xfrm>
          <a:prstGeom prst="ellipse">
            <a:avLst/>
          </a:prstGeom>
          <a:gradFill>
            <a:gsLst>
              <a:gs pos="79000">
                <a:srgbClr val="BD91B8">
                  <a:alpha val="100000"/>
                </a:srgbClr>
              </a:gs>
              <a:gs pos="52000">
                <a:schemeClr val="accent3">
                  <a:lumMod val="40000"/>
                  <a:lumOff val="60000"/>
                </a:schemeClr>
              </a:gs>
              <a:gs pos="0">
                <a:schemeClr val="accent6">
                  <a:lumMod val="60000"/>
                  <a:lumOff val="40000"/>
                </a:schemeClr>
              </a:gs>
              <a:gs pos="89000">
                <a:srgbClr val="FEEEE9">
                  <a:lumMod val="89000"/>
                  <a:lumOff val="11000"/>
                  <a:alpha val="9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  <a:effectLst>
            <a:reflection stA="450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66564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0820" y="2077085"/>
            <a:ext cx="3186430" cy="46043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591945" y="662305"/>
            <a:ext cx="900874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统计报表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  <a:sym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pPr>
              <a:buNone/>
            </a:pP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程序提供大量的统计报表功能，</a:t>
            </a:r>
            <a:r>
              <a:rPr lang="en-US" altLang="zh-CN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ALT+M</a:t>
            </a:r>
            <a:r>
              <a:rPr lang="zh-CN" altLang="en-US" sz="2000" b="1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切换到主菜单，然后按右方向键切换到统计查询标签，可以根据需要进行查询</a:t>
            </a:r>
            <a:endParaRPr lang="zh-CN" altLang="en-US" sz="2000" b="1" dirty="0">
              <a:latin typeface="华文细黑" panose="02010600040101010101" charset="-122"/>
              <a:ea typeface="华文细黑" panose="02010600040101010101" charset="-122"/>
            </a:endParaRPr>
          </a:p>
          <a:p>
            <a:endParaRPr lang="zh-CN" altLang="en-US" sz="2000" b="1"/>
          </a:p>
        </p:txBody>
      </p:sp>
    </p:spTree>
    <p:custDataLst>
      <p:tags r:id="rId2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-6985" y="-11430"/>
            <a:ext cx="12191365" cy="6861175"/>
          </a:xfrm>
          <a:prstGeom prst="rect">
            <a:avLst/>
          </a:prstGeom>
          <a:gradFill>
            <a:gsLst>
              <a:gs pos="100000">
                <a:srgbClr val="E8A172"/>
              </a:gs>
              <a:gs pos="68000">
                <a:schemeClr val="accent6">
                  <a:lumMod val="40000"/>
                  <a:lumOff val="60000"/>
                </a:schemeClr>
              </a:gs>
              <a:gs pos="36000">
                <a:schemeClr val="accent3">
                  <a:lumMod val="40000"/>
                  <a:lumOff val="60000"/>
                </a:schemeClr>
              </a:gs>
              <a:gs pos="0">
                <a:srgbClr val="6DC3B0"/>
              </a:gs>
              <a:gs pos="100000">
                <a:srgbClr val="FED7CA">
                  <a:lumMod val="68000"/>
                  <a:lumOff val="32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76225" y="187960"/>
            <a:ext cx="11637010" cy="6454775"/>
          </a:xfrm>
          <a:prstGeom prst="rect">
            <a:avLst/>
          </a:prstGeom>
          <a:noFill/>
          <a:ln w="1587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86715" y="279400"/>
            <a:ext cx="11423015" cy="6270625"/>
          </a:xfrm>
          <a:prstGeom prst="rect">
            <a:avLst/>
          </a:prstGeom>
          <a:noFill/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矩形 259"/>
          <p:cNvSpPr>
            <a:spLocks noChangeArrowheads="1"/>
          </p:cNvSpPr>
          <p:nvPr/>
        </p:nvSpPr>
        <p:spPr bwMode="auto">
          <a:xfrm>
            <a:off x="-6985" y="1940560"/>
            <a:ext cx="993711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10000"/>
              </a:lnSpc>
              <a:buNone/>
            </a:pPr>
            <a:r>
              <a:rPr lang="en-US" altLang="zh-CN" sz="5400" b="1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Arial" panose="020B0604020202020204" pitchFamily="34" charset="0"/>
              </a:rPr>
              <a:t>      </a:t>
            </a:r>
            <a:r>
              <a:rPr lang="en-US" altLang="zh-CN" sz="4800" spc="300" dirty="0">
                <a:solidFill>
                  <a:schemeClr val="bg1"/>
                </a:solidFill>
                <a:latin typeface="+mj-lt"/>
                <a:ea typeface="MS Gothic" panose="020B0609070205080204" pitchFamily="49" charset="-128"/>
                <a:cs typeface="+mj-lt"/>
                <a:sym typeface="+mn-ea"/>
              </a:rPr>
              <a:t>THANKS</a:t>
            </a:r>
            <a:endParaRPr lang="zh-CN" altLang="en-US" sz="4800" spc="300" dirty="0">
              <a:solidFill>
                <a:schemeClr val="bg1"/>
              </a:solidFill>
              <a:latin typeface="+mj-lt"/>
              <a:ea typeface="MS Gothic" panose="020B0609070205080204" pitchFamily="49" charset="-128"/>
              <a:cs typeface="+mj-lt"/>
            </a:endParaRPr>
          </a:p>
          <a:p>
            <a:pPr algn="ctr">
              <a:lnSpc>
                <a:spcPct val="110000"/>
              </a:lnSpc>
              <a:buNone/>
            </a:pPr>
            <a:endParaRPr lang="en-US" altLang="zh-CN" sz="4800" b="1" dirty="0" smtClean="0">
              <a:solidFill>
                <a:schemeClr val="bg1"/>
              </a:solidFill>
              <a:latin typeface="+mj-lt"/>
              <a:ea typeface="思源黑体 CN Bold" panose="020B0800000000000000" pitchFamily="34" charset="-122"/>
              <a:cs typeface="+mj-lt"/>
            </a:endParaRPr>
          </a:p>
        </p:txBody>
      </p:sp>
      <p:sp>
        <p:nvSpPr>
          <p:cNvPr id="16" name="十二角星 15"/>
          <p:cNvSpPr/>
          <p:nvPr/>
        </p:nvSpPr>
        <p:spPr>
          <a:xfrm>
            <a:off x="5685155" y="813435"/>
            <a:ext cx="817880" cy="781050"/>
          </a:xfrm>
          <a:prstGeom prst="star12">
            <a:avLst/>
          </a:prstGeom>
          <a:solidFill>
            <a:schemeClr val="bg1"/>
          </a:solidFill>
          <a:ln>
            <a:solidFill>
              <a:srgbClr val="FCA8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521625" y="1209219"/>
            <a:ext cx="10845206" cy="5863348"/>
            <a:chOff x="1604839" y="1275150"/>
            <a:chExt cx="11438303" cy="6184000"/>
          </a:xfrm>
        </p:grpSpPr>
        <p:grpSp>
          <p:nvGrpSpPr>
            <p:cNvPr id="3" name="22208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/>
            <p:cNvGrpSpPr>
              <a:grpSpLocks noChangeAspect="1"/>
            </p:cNvGrpSpPr>
            <p:nvPr>
              <p:custDataLst>
                <p:tags r:id="rId1"/>
              </p:custDataLst>
            </p:nvPr>
          </p:nvGrpSpPr>
          <p:grpSpPr>
            <a:xfrm>
              <a:off x="1604839" y="3184326"/>
              <a:ext cx="11438303" cy="4274824"/>
              <a:chOff x="673099" y="2052304"/>
              <a:chExt cx="10845800" cy="4053389"/>
            </a:xfrm>
          </p:grpSpPr>
          <p:cxnSp>
            <p:nvCxnSpPr>
              <p:cNvPr id="4" name="直接连接符 3"/>
              <p:cNvCxnSpPr/>
              <p:nvPr/>
            </p:nvCxnSpPr>
            <p:spPr>
              <a:xfrm>
                <a:off x="5183234" y="4781006"/>
                <a:ext cx="0" cy="1324687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" name="直接连接符 4"/>
              <p:cNvCxnSpPr/>
              <p:nvPr/>
            </p:nvCxnSpPr>
            <p:spPr>
              <a:xfrm>
                <a:off x="7185446" y="4781006"/>
                <a:ext cx="0" cy="1324687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直接连接符 5"/>
              <p:cNvCxnSpPr/>
              <p:nvPr/>
            </p:nvCxnSpPr>
            <p:spPr>
              <a:xfrm>
                <a:off x="9226770" y="4781006"/>
                <a:ext cx="0" cy="1324687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îšlïdé"/>
              <p:cNvSpPr/>
              <p:nvPr/>
            </p:nvSpPr>
            <p:spPr>
              <a:xfrm>
                <a:off x="673099" y="2969962"/>
                <a:ext cx="2178894" cy="1000432"/>
              </a:xfrm>
              <a:prstGeom prst="parallelogram">
                <a:avLst>
                  <a:gd name="adj" fmla="val 0"/>
                </a:avLst>
              </a:prstGeom>
              <a:solidFill>
                <a:srgbClr val="46626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86698" tIns="43349" rIns="86698" bIns="43349" rtlCol="0" anchor="ctr">
                <a:normAutofit/>
              </a:bodyPr>
              <a:lstStyle/>
              <a:p>
                <a:pPr algn="ctr"/>
                <a:r>
                  <a:rPr lang="en-US" altLang="zh-CN" sz="4170" b="1" i="1" dirty="0">
                    <a:solidFill>
                      <a:schemeClr val="bg1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201X</a:t>
                </a:r>
                <a:endParaRPr lang="zh-CN" altLang="en-US" sz="4170" b="1" i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  <p:cxnSp>
            <p:nvCxnSpPr>
              <p:cNvPr id="8" name="直接连接符 7"/>
              <p:cNvCxnSpPr>
                <a:stCxn id="7" idx="2"/>
              </p:cNvCxnSpPr>
              <p:nvPr/>
            </p:nvCxnSpPr>
            <p:spPr>
              <a:xfrm>
                <a:off x="2851993" y="3470178"/>
                <a:ext cx="8666906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ïšḻiḑe"/>
              <p:cNvGrpSpPr/>
              <p:nvPr/>
            </p:nvGrpSpPr>
            <p:grpSpPr>
              <a:xfrm>
                <a:off x="3499907" y="3417790"/>
                <a:ext cx="6660350" cy="503040"/>
                <a:chOff x="3499907" y="3543147"/>
                <a:chExt cx="6660350" cy="503040"/>
              </a:xfrm>
            </p:grpSpPr>
            <p:sp>
              <p:nvSpPr>
                <p:cNvPr id="23" name="íSlíḋé"/>
                <p:cNvSpPr/>
                <p:nvPr/>
              </p:nvSpPr>
              <p:spPr>
                <a:xfrm>
                  <a:off x="3499907" y="3543147"/>
                  <a:ext cx="104775" cy="10477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86698" tIns="43349" rIns="86698" bIns="43349" rtlCol="0" anchor="ctr">
                  <a:normAutofit fontScale="25000" lnSpcReduction="20000"/>
                </a:bodyPr>
                <a:lstStyle/>
                <a:p>
                  <a:pPr algn="ctr"/>
                  <a:endParaRPr lang="zh-CN" altLang="en-US" sz="1705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24" name="iśḷiḍè"/>
                <p:cNvSpPr/>
                <p:nvPr/>
              </p:nvSpPr>
              <p:spPr>
                <a:xfrm>
                  <a:off x="3499907" y="3742577"/>
                  <a:ext cx="633149" cy="303610"/>
                </a:xfrm>
                <a:prstGeom prst="roundRect">
                  <a:avLst/>
                </a:prstGeom>
                <a:noFill/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86698" tIns="43349" rIns="86698" bIns="43349" rtlCol="0" anchor="ctr">
                  <a:normAutofit fontScale="85000" lnSpcReduction="1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325" dirty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06/01</a:t>
                  </a:r>
                  <a:endParaRPr lang="zh-CN" altLang="en-US" sz="1325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25" name="i$ḷiḑe"/>
                <p:cNvSpPr/>
                <p:nvPr/>
              </p:nvSpPr>
              <p:spPr>
                <a:xfrm>
                  <a:off x="5508974" y="3543147"/>
                  <a:ext cx="104775" cy="10477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86698" tIns="43349" rIns="86698" bIns="43349" rtlCol="0" anchor="ctr">
                  <a:normAutofit fontScale="25000" lnSpcReduction="20000"/>
                </a:bodyPr>
                <a:lstStyle/>
                <a:p>
                  <a:pPr algn="ctr"/>
                  <a:endParaRPr lang="zh-CN" altLang="en-US" sz="1705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26" name="íṩḷïḑê"/>
                <p:cNvSpPr/>
                <p:nvPr/>
              </p:nvSpPr>
              <p:spPr>
                <a:xfrm>
                  <a:off x="5508974" y="3742577"/>
                  <a:ext cx="633149" cy="303610"/>
                </a:xfrm>
                <a:prstGeom prst="roundRect">
                  <a:avLst/>
                </a:prstGeom>
                <a:noFill/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86698" tIns="43349" rIns="86698" bIns="43349" rtlCol="0" anchor="ctr">
                  <a:normAutofit fontScale="85000" lnSpcReduction="1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325" dirty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07/22</a:t>
                  </a:r>
                  <a:endParaRPr lang="zh-CN" altLang="en-US" sz="1325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27" name="işḷíḓè"/>
                <p:cNvSpPr/>
                <p:nvPr/>
              </p:nvSpPr>
              <p:spPr>
                <a:xfrm>
                  <a:off x="7518041" y="3543147"/>
                  <a:ext cx="104775" cy="10477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86698" tIns="43349" rIns="86698" bIns="43349" rtlCol="0" anchor="ctr">
                  <a:normAutofit fontScale="25000" lnSpcReduction="20000"/>
                </a:bodyPr>
                <a:lstStyle/>
                <a:p>
                  <a:pPr algn="ctr"/>
                  <a:endParaRPr lang="zh-CN" altLang="en-US" sz="1705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28" name="îṣḻíḋê"/>
                <p:cNvSpPr/>
                <p:nvPr/>
              </p:nvSpPr>
              <p:spPr>
                <a:xfrm>
                  <a:off x="7518041" y="3742577"/>
                  <a:ext cx="633149" cy="303610"/>
                </a:xfrm>
                <a:prstGeom prst="roundRect">
                  <a:avLst/>
                </a:prstGeom>
                <a:noFill/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86698" tIns="43349" rIns="86698" bIns="43349" rtlCol="0" anchor="ctr">
                  <a:normAutofit fontScale="85000" lnSpcReduction="1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325" dirty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08/20</a:t>
                  </a:r>
                  <a:endParaRPr lang="zh-CN" altLang="en-US" sz="1325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29" name="íṡľîḍe"/>
                <p:cNvSpPr/>
                <p:nvPr/>
              </p:nvSpPr>
              <p:spPr>
                <a:xfrm>
                  <a:off x="9527108" y="3543147"/>
                  <a:ext cx="104775" cy="104775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86698" tIns="43349" rIns="86698" bIns="43349" rtlCol="0" anchor="ctr">
                  <a:normAutofit fontScale="25000" lnSpcReduction="20000"/>
                </a:bodyPr>
                <a:lstStyle/>
                <a:p>
                  <a:pPr algn="ctr"/>
                  <a:endParaRPr lang="zh-CN" altLang="en-US" sz="1705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30" name="iṧľídê"/>
                <p:cNvSpPr/>
                <p:nvPr/>
              </p:nvSpPr>
              <p:spPr>
                <a:xfrm>
                  <a:off x="9527108" y="3742577"/>
                  <a:ext cx="633149" cy="303610"/>
                </a:xfrm>
                <a:prstGeom prst="roundRect">
                  <a:avLst/>
                </a:prstGeom>
                <a:noFill/>
                <a:ln w="127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lIns="86698" tIns="43349" rIns="86698" bIns="43349" rtlCol="0" anchor="ctr">
                  <a:normAutofit fontScale="85000" lnSpcReduction="10000"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en-US" altLang="zh-CN" sz="1325" dirty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09/11</a:t>
                  </a:r>
                  <a:endParaRPr lang="zh-CN" altLang="en-US" sz="1325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  <p:grpSp>
            <p:nvGrpSpPr>
              <p:cNvPr id="10" name="îṡḻîḓé"/>
              <p:cNvGrpSpPr/>
              <p:nvPr/>
            </p:nvGrpSpPr>
            <p:grpSpPr>
              <a:xfrm>
                <a:off x="3499907" y="4235155"/>
                <a:ext cx="1990998" cy="1287417"/>
                <a:chOff x="777601" y="4791576"/>
                <a:chExt cx="2270398" cy="1287417"/>
              </a:xfrm>
            </p:grpSpPr>
            <p:sp>
              <p:nvSpPr>
                <p:cNvPr id="21" name="ïṣliḑé"/>
                <p:cNvSpPr txBox="1"/>
                <p:nvPr/>
              </p:nvSpPr>
              <p:spPr bwMode="auto">
                <a:xfrm>
                  <a:off x="777601" y="4791576"/>
                  <a:ext cx="2270398" cy="4116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86698" tIns="43349" rIns="86698" bIns="43349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1705" b="1" i="1" dirty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Text here</a:t>
                  </a:r>
                  <a:endParaRPr lang="en-US" altLang="zh-CN" sz="1705" b="1" i="1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22" name="ïṥľíḋe"/>
                <p:cNvSpPr/>
                <p:nvPr/>
              </p:nvSpPr>
              <p:spPr bwMode="auto">
                <a:xfrm>
                  <a:off x="777601" y="5203231"/>
                  <a:ext cx="2270398" cy="8757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86698" tIns="43349" rIns="86698" bIns="43349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zh-CN" altLang="en-US" sz="1140" dirty="0" smtClean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请输入你想要的文本内容</a:t>
                  </a:r>
                  <a:endParaRPr lang="en-US" altLang="zh-CN" sz="1140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40" dirty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……</a:t>
                  </a:r>
                  <a:endParaRPr lang="en-US" altLang="zh-CN" sz="1140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  <p:grpSp>
            <p:nvGrpSpPr>
              <p:cNvPr id="11" name="iš1ídè"/>
              <p:cNvGrpSpPr/>
              <p:nvPr/>
            </p:nvGrpSpPr>
            <p:grpSpPr>
              <a:xfrm>
                <a:off x="5508975" y="4235155"/>
                <a:ext cx="1990998" cy="1287417"/>
                <a:chOff x="777601" y="4791576"/>
                <a:chExt cx="2270398" cy="1287417"/>
              </a:xfrm>
            </p:grpSpPr>
            <p:sp>
              <p:nvSpPr>
                <p:cNvPr id="19" name="îŝļíḓê"/>
                <p:cNvSpPr txBox="1"/>
                <p:nvPr/>
              </p:nvSpPr>
              <p:spPr bwMode="auto">
                <a:xfrm>
                  <a:off x="777601" y="4791576"/>
                  <a:ext cx="2270398" cy="4116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86698" tIns="43349" rIns="86698" bIns="43349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1705" b="1" i="1" dirty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Text here</a:t>
                  </a:r>
                  <a:endParaRPr lang="en-US" altLang="zh-CN" sz="1705" b="1" i="1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20" name="íṧḻïḓe"/>
                <p:cNvSpPr/>
                <p:nvPr/>
              </p:nvSpPr>
              <p:spPr bwMode="auto">
                <a:xfrm>
                  <a:off x="777601" y="5203231"/>
                  <a:ext cx="2270398" cy="8757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86698" tIns="43349" rIns="86698" bIns="43349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zh-CN" altLang="en-US" sz="1140" dirty="0" smtClean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请输入你想要的文本内容</a:t>
                  </a:r>
                  <a:endParaRPr lang="en-US" altLang="zh-CN" sz="1140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40" dirty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……</a:t>
                  </a:r>
                  <a:endParaRPr lang="en-US" altLang="zh-CN" sz="1140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  <p:grpSp>
            <p:nvGrpSpPr>
              <p:cNvPr id="12" name="îSľíḍé"/>
              <p:cNvGrpSpPr/>
              <p:nvPr/>
            </p:nvGrpSpPr>
            <p:grpSpPr>
              <a:xfrm>
                <a:off x="7518043" y="4235155"/>
                <a:ext cx="1990998" cy="1287417"/>
                <a:chOff x="777601" y="4791576"/>
                <a:chExt cx="2270398" cy="1287417"/>
              </a:xfrm>
            </p:grpSpPr>
            <p:sp>
              <p:nvSpPr>
                <p:cNvPr id="17" name="îṥ1îḑê"/>
                <p:cNvSpPr txBox="1"/>
                <p:nvPr/>
              </p:nvSpPr>
              <p:spPr bwMode="auto">
                <a:xfrm>
                  <a:off x="777601" y="4791576"/>
                  <a:ext cx="2270398" cy="4116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86698" tIns="43349" rIns="86698" bIns="43349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1705" b="1" i="1" dirty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Text here</a:t>
                  </a:r>
                  <a:endParaRPr lang="en-US" altLang="zh-CN" sz="1705" b="1" i="1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8" name="îŝḻïḑe"/>
                <p:cNvSpPr/>
                <p:nvPr/>
              </p:nvSpPr>
              <p:spPr bwMode="auto">
                <a:xfrm>
                  <a:off x="777601" y="5203231"/>
                  <a:ext cx="2270398" cy="8757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86698" tIns="43349" rIns="86698" bIns="43349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zh-CN" altLang="en-US" sz="1140" dirty="0" smtClean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请输入你想要的文本内容</a:t>
                  </a:r>
                  <a:endParaRPr lang="en-US" altLang="zh-CN" sz="1140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40" dirty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……</a:t>
                  </a:r>
                  <a:endParaRPr lang="en-US" altLang="zh-CN" sz="1140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  <p:grpSp>
            <p:nvGrpSpPr>
              <p:cNvPr id="13" name="iṥļíḓé"/>
              <p:cNvGrpSpPr/>
              <p:nvPr/>
            </p:nvGrpSpPr>
            <p:grpSpPr>
              <a:xfrm>
                <a:off x="9527108" y="4235155"/>
                <a:ext cx="1990998" cy="1287417"/>
                <a:chOff x="777601" y="4791576"/>
                <a:chExt cx="2270398" cy="1287417"/>
              </a:xfrm>
            </p:grpSpPr>
            <p:sp>
              <p:nvSpPr>
                <p:cNvPr id="15" name="iś1íḍé"/>
                <p:cNvSpPr txBox="1"/>
                <p:nvPr/>
              </p:nvSpPr>
              <p:spPr bwMode="auto">
                <a:xfrm>
                  <a:off x="777601" y="4791576"/>
                  <a:ext cx="2270398" cy="4116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86698" tIns="43349" rIns="86698" bIns="43349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en-US" altLang="zh-CN" sz="1705" b="1" i="1" dirty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Text here</a:t>
                  </a:r>
                  <a:endParaRPr lang="en-US" altLang="zh-CN" sz="1705" b="1" i="1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  <p:sp>
              <p:nvSpPr>
                <p:cNvPr id="16" name="íS1iďé"/>
                <p:cNvSpPr/>
                <p:nvPr/>
              </p:nvSpPr>
              <p:spPr bwMode="auto">
                <a:xfrm>
                  <a:off x="777601" y="5203231"/>
                  <a:ext cx="2270398" cy="8757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86698" tIns="43349" rIns="86698" bIns="43349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>
                    <a:lnSpc>
                      <a:spcPct val="150000"/>
                    </a:lnSpc>
                  </a:pPr>
                  <a:r>
                    <a:rPr lang="zh-CN" altLang="en-US" sz="1140" dirty="0" smtClean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请输入你想要的文本内容</a:t>
                  </a:r>
                  <a:endParaRPr lang="en-US" altLang="zh-CN" sz="1140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  <a:p>
                  <a:pPr>
                    <a:lnSpc>
                      <a:spcPct val="150000"/>
                    </a:lnSpc>
                  </a:pPr>
                  <a:r>
                    <a:rPr lang="en-US" altLang="zh-CN" sz="1140" dirty="0">
                      <a:solidFill>
                        <a:srgbClr val="466263"/>
                      </a:solidFill>
                      <a:latin typeface="思源黑体 CN Bold" panose="020B0800000000000000" pitchFamily="34" charset="-122"/>
                      <a:ea typeface="思源黑体 CN Bold" panose="020B0800000000000000" pitchFamily="34" charset="-122"/>
                    </a:rPr>
                    <a:t>……</a:t>
                  </a:r>
                  <a:endParaRPr lang="en-US" altLang="zh-CN" sz="1140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endParaRPr>
                </a:p>
              </p:txBody>
            </p:sp>
          </p:grpSp>
          <p:sp>
            <p:nvSpPr>
              <p:cNvPr id="14" name="îš1îdè"/>
              <p:cNvSpPr txBox="1"/>
              <p:nvPr/>
            </p:nvSpPr>
            <p:spPr>
              <a:xfrm>
                <a:off x="673099" y="2052304"/>
                <a:ext cx="6512347" cy="5421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86698" tIns="43349" rIns="86698" bIns="43349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>
                  <a:buSzPct val="25000"/>
                </a:pPr>
                <a:r>
                  <a:rPr lang="en-US" sz="1895" b="1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Unified fonts </a:t>
                </a:r>
                <a:r>
                  <a:rPr lang="en-US" sz="1895" b="1" dirty="0" err="1" smtClean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makereading</a:t>
                </a:r>
                <a:r>
                  <a:rPr lang="en-US" sz="1895" b="1" dirty="0" smtClean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 </a:t>
                </a:r>
                <a:r>
                  <a:rPr lang="en-US" sz="1895" b="1" dirty="0">
                    <a:solidFill>
                      <a:srgbClr val="466263"/>
                    </a:solidFill>
                    <a:latin typeface="思源黑体 CN Bold" panose="020B0800000000000000" pitchFamily="34" charset="-122"/>
                    <a:ea typeface="思源黑体 CN Bold" panose="020B0800000000000000" pitchFamily="34" charset="-122"/>
                  </a:rPr>
                  <a:t>more fluent.</a:t>
                </a:r>
                <a:endParaRPr lang="en-US" sz="1895" b="1" dirty="0">
                  <a:solidFill>
                    <a:srgbClr val="46626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endParaRPr>
              </a:p>
            </p:txBody>
          </p:sp>
        </p:grpSp>
        <p:sp>
          <p:nvSpPr>
            <p:cNvPr id="32" name="íşļïḓé"/>
            <p:cNvSpPr txBox="1"/>
            <p:nvPr/>
          </p:nvSpPr>
          <p:spPr>
            <a:xfrm>
              <a:off x="3919136" y="1275150"/>
              <a:ext cx="8712968" cy="2288089"/>
            </a:xfrm>
            <a:prstGeom prst="rect">
              <a:avLst/>
            </a:prstGeom>
            <a:noFill/>
          </p:spPr>
          <p:txBody>
            <a:bodyPr wrap="square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515" dirty="0">
                  <a:solidFill>
                    <a:srgbClr val="46626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Unified fonts make reading more fluent.</a:t>
              </a:r>
              <a:endParaRPr lang="en-US" altLang="zh-CN" sz="1515" dirty="0">
                <a:solidFill>
                  <a:srgbClr val="46626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705" b="1" dirty="0">
                  <a:solidFill>
                    <a:srgbClr val="46626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Theme color makes PPT more convenient to change.</a:t>
              </a:r>
              <a:endParaRPr lang="en-US" altLang="zh-CN" sz="1705" b="1" dirty="0">
                <a:solidFill>
                  <a:srgbClr val="46626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en-US" altLang="zh-CN" sz="1515" dirty="0">
                  <a:solidFill>
                    <a:srgbClr val="46626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Adjust the spacing to adapt to Chinese typesetting, use the reference line </a:t>
              </a:r>
              <a:r>
                <a:rPr lang="en-US" altLang="zh-CN" sz="1515" dirty="0" smtClean="0">
                  <a:solidFill>
                    <a:srgbClr val="46626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in PPT</a:t>
              </a:r>
              <a:r>
                <a:rPr lang="en-US" altLang="zh-CN" sz="1515" dirty="0">
                  <a:solidFill>
                    <a:srgbClr val="46626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.</a:t>
              </a:r>
              <a:endParaRPr lang="en-US" altLang="zh-CN" sz="1705" b="1" dirty="0">
                <a:solidFill>
                  <a:srgbClr val="46626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705" b="1" dirty="0">
                <a:solidFill>
                  <a:srgbClr val="46626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6350" y="1905"/>
            <a:ext cx="12179935" cy="6854190"/>
          </a:xfrm>
          <a:prstGeom prst="rect">
            <a:avLst/>
          </a:prstGeom>
          <a:solidFill>
            <a:srgbClr val="6DC3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3" name="文本框 62"/>
          <p:cNvSpPr txBox="1"/>
          <p:nvPr/>
        </p:nvSpPr>
        <p:spPr>
          <a:xfrm>
            <a:off x="4487545" y="415290"/>
            <a:ext cx="4372610" cy="13220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lvl="0" algn="l">
              <a:buClrTx/>
              <a:buSzTx/>
              <a:buFontTx/>
            </a:pPr>
            <a:r>
              <a:rPr lang="en-US" altLang="zh-CN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+mj-lt"/>
                <a:sym typeface="+mn-ea"/>
              </a:rPr>
              <a:t>1.</a:t>
            </a:r>
            <a:r>
              <a:rPr lang="en-US" altLang="zh-CN" sz="4000" b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cs typeface="+mj-lt"/>
                <a:sym typeface="+mn-ea"/>
              </a:rPr>
              <a:t>登录系统</a:t>
            </a:r>
            <a:endParaRPr lang="en-US" altLang="zh-CN" sz="4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cs typeface="+mj-lt"/>
              <a:sym typeface="+mn-ea"/>
            </a:endParaRPr>
          </a:p>
          <a:p>
            <a:pPr lvl="0" algn="l">
              <a:buClrTx/>
              <a:buSzTx/>
              <a:buFontTx/>
            </a:pPr>
            <a:endParaRPr lang="en-US" altLang="zh-CN" sz="40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+mj-lt"/>
              <a:cs typeface="+mj-lt"/>
              <a:sym typeface="+mn-ea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3347720" y="790575"/>
            <a:ext cx="1139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接连接符 67"/>
          <p:cNvCxnSpPr/>
          <p:nvPr/>
        </p:nvCxnSpPr>
        <p:spPr>
          <a:xfrm>
            <a:off x="7348220" y="790575"/>
            <a:ext cx="113982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十角星 30"/>
          <p:cNvSpPr/>
          <p:nvPr/>
        </p:nvSpPr>
        <p:spPr>
          <a:xfrm>
            <a:off x="5557520" y="5292090"/>
            <a:ext cx="947420" cy="947420"/>
          </a:xfrm>
          <a:prstGeom prst="star10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9220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220" y="1450975"/>
            <a:ext cx="4183380" cy="34366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" name="文本框 60"/>
          <p:cNvSpPr txBox="1"/>
          <p:nvPr/>
        </p:nvSpPr>
        <p:spPr>
          <a:xfrm>
            <a:off x="734060" y="1557020"/>
            <a:ext cx="716216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457200" indent="-457200">
              <a:buFont typeface="Arial" panose="020B0604020202020204" pitchFamily="34" charset="0"/>
              <a:buChar char="•"/>
            </a:pPr>
            <a:r>
              <a:rPr lang="zh-CN" altLang="en-US" sz="32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启动系统</a:t>
            </a:r>
            <a:endParaRPr lang="zh-CN" altLang="en-US" sz="32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32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32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开始菜单选择</a:t>
            </a:r>
            <a:r>
              <a:rPr lang="en-US" altLang="zh-CN" sz="32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NEWAPP</a:t>
            </a:r>
            <a:r>
              <a:rPr lang="zh-CN" altLang="en-US" sz="32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文件夹</a:t>
            </a:r>
            <a:endParaRPr lang="zh-CN" altLang="en-US" sz="32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32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进入</a:t>
            </a:r>
            <a:r>
              <a:rPr lang="en-US" altLang="zh-CN" sz="32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ANGEL CKI</a:t>
            </a:r>
            <a:endParaRPr lang="en-US" altLang="zh-CN" sz="32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en-US" altLang="zh-CN" sz="32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32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用户名与密码均为</a:t>
            </a:r>
            <a:r>
              <a:rPr lang="en-US" altLang="zh-CN" sz="32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cki</a:t>
            </a:r>
            <a:endParaRPr lang="en-US" altLang="zh-CN" sz="32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9525" y="-13335"/>
            <a:ext cx="12191365" cy="6883400"/>
          </a:xfrm>
          <a:prstGeom prst="rect">
            <a:avLst/>
          </a:prstGeom>
          <a:solidFill>
            <a:srgbClr val="E5947B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19" name="îŝľîḍé"/>
          <p:cNvSpPr txBox="1"/>
          <p:nvPr/>
        </p:nvSpPr>
        <p:spPr bwMode="auto">
          <a:xfrm>
            <a:off x="2329815" y="3917950"/>
            <a:ext cx="3553460" cy="441960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698" tIns="43349" rIns="86698" bIns="43349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</a:pPr>
            <a:endParaRPr lang="en-US" altLang="zh-CN" sz="1895" b="1" dirty="0">
              <a:solidFill>
                <a:srgbClr val="466263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  <p:grpSp>
        <p:nvGrpSpPr>
          <p:cNvPr id="15" name="ï$líḋè"/>
          <p:cNvGrpSpPr/>
          <p:nvPr/>
        </p:nvGrpSpPr>
        <p:grpSpPr>
          <a:xfrm rot="0">
            <a:off x="2329815" y="2604770"/>
            <a:ext cx="3553460" cy="1767840"/>
            <a:chOff x="1540337" y="3051189"/>
            <a:chExt cx="3553381" cy="1767938"/>
          </a:xfrm>
        </p:grpSpPr>
        <p:sp>
          <p:nvSpPr>
            <p:cNvPr id="16" name="í$ḷîḑé"/>
            <p:cNvSpPr/>
            <p:nvPr/>
          </p:nvSpPr>
          <p:spPr>
            <a:xfrm>
              <a:off x="1540337" y="3652381"/>
              <a:ext cx="3553381" cy="1166746"/>
            </a:xfrm>
            <a:prstGeom prst="rect">
              <a:avLst/>
            </a:prstGeom>
            <a:noFill/>
            <a:ln w="9525">
              <a:noFill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86698" tIns="43349" rIns="86698" bIns="43349" anchor="t" anchorCtr="0">
              <a:no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4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Unified fonts make reading more fluent.</a:t>
              </a:r>
              <a:endParaRPr lang="en-US" altLang="zh-CN" sz="114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4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Theme color makes PPT more convenient to change.</a:t>
              </a:r>
              <a:endParaRPr lang="en-US" altLang="zh-CN" sz="114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4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Adjust the spacing to adapt to Chinese typesetting, use the reference line in PPT.</a:t>
              </a:r>
              <a:endParaRPr lang="en-US" altLang="zh-CN" sz="1140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7" name="iśḻîďê"/>
            <p:cNvSpPr txBox="1"/>
            <p:nvPr/>
          </p:nvSpPr>
          <p:spPr bwMode="auto">
            <a:xfrm>
              <a:off x="1540337" y="3051189"/>
              <a:ext cx="3553381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86698" tIns="43349" rIns="86698" bIns="43349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1895" b="1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Text here</a:t>
              </a:r>
              <a:endParaRPr lang="en-US" altLang="zh-CN" sz="1895" b="1" dirty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pic>
        <p:nvPicPr>
          <p:cNvPr id="3" name="图片 2" descr="a52e3ef2581ace274d11ab1f1db3896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8505" y="-27940"/>
            <a:ext cx="5093335" cy="6873240"/>
          </a:xfrm>
          <a:prstGeom prst="rect">
            <a:avLst/>
          </a:prstGeom>
        </p:spPr>
      </p:pic>
      <p:sp>
        <p:nvSpPr>
          <p:cNvPr id="4" name="十角星 3"/>
          <p:cNvSpPr/>
          <p:nvPr/>
        </p:nvSpPr>
        <p:spPr>
          <a:xfrm>
            <a:off x="11250930" y="3917950"/>
            <a:ext cx="497840" cy="553085"/>
          </a:xfrm>
          <a:prstGeom prst="star10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1024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330" y="1431925"/>
            <a:ext cx="9977755" cy="5413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734695" y="498475"/>
            <a:ext cx="1070229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 </a:t>
            </a:r>
            <a:r>
              <a:rPr lang="zh-CN" altLang="en-US" sz="3200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登录后进入产品导航界面，左侧显示</a:t>
            </a:r>
            <a:r>
              <a:rPr lang="en-US" altLang="zh-CN" sz="3200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CKI</a:t>
            </a:r>
            <a:r>
              <a:rPr lang="zh-CN" altLang="en-US" sz="3200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模块</a:t>
            </a:r>
            <a:endParaRPr lang="zh-CN" altLang="en-US" sz="3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18116-205022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" y="-29210"/>
            <a:ext cx="12222480" cy="691578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294765" y="1161415"/>
            <a:ext cx="58458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回车后，弹出</a:t>
            </a:r>
            <a:r>
              <a:rPr lang="en-US" altLang="zh-CN" sz="24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SI</a:t>
            </a:r>
            <a:r>
              <a:rPr lang="zh-CN" altLang="en-US" sz="2400" dirty="0">
                <a:solidFill>
                  <a:schemeClr val="tx1"/>
                </a:solidFill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主机对话框</a:t>
            </a:r>
            <a:endParaRPr lang="zh-CN" altLang="en-US" sz="2400" dirty="0">
              <a:solidFill>
                <a:schemeClr val="tx1"/>
              </a:solidFill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pic>
        <p:nvPicPr>
          <p:cNvPr id="1126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793" y="2121853"/>
            <a:ext cx="2657475" cy="30003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" name="文本框 16"/>
          <p:cNvSpPr txBox="1"/>
          <p:nvPr/>
        </p:nvSpPr>
        <p:spPr>
          <a:xfrm>
            <a:off x="1294765" y="5394325"/>
            <a:ext cx="89985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在对话框中输入正确的</a:t>
            </a:r>
            <a:r>
              <a:rPr lang="en-US" altLang="zh-CN" sz="2400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AGENT</a:t>
            </a:r>
            <a:r>
              <a:rPr lang="zh-CN" altLang="en-US" sz="2400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号和密码，进入系统</a:t>
            </a:r>
            <a:endParaRPr lang="zh-CN" altLang="en-US" sz="2400"/>
          </a:p>
        </p:txBody>
      </p:sp>
    </p:spTree>
  </p:cSld>
  <p:clrMapOvr>
    <a:masterClrMapping/>
  </p:clrMapOvr>
  <p:transition spd="med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9525" y="-11430"/>
            <a:ext cx="12210415" cy="6880225"/>
          </a:xfrm>
          <a:prstGeom prst="rect">
            <a:avLst/>
          </a:prstGeom>
          <a:solidFill>
            <a:srgbClr val="BBCA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sp>
        <p:nvSpPr>
          <p:cNvPr id="100" name="TextBox 99"/>
          <p:cNvSpPr txBox="1"/>
          <p:nvPr/>
        </p:nvSpPr>
        <p:spPr>
          <a:xfrm>
            <a:off x="1060450" y="478790"/>
            <a:ext cx="73444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3200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 CKI</a:t>
            </a:r>
            <a:r>
              <a:rPr lang="zh-CN" altLang="en-US" sz="3200" dirty="0">
                <a:latin typeface="华文细黑" panose="02010600040101010101" charset="-122"/>
                <a:ea typeface="华文细黑" panose="02010600040101010101" charset="-122"/>
                <a:sym typeface="+mn-ea"/>
              </a:rPr>
              <a:t>主界面</a:t>
            </a:r>
            <a:endParaRPr lang="zh-CN" altLang="en-US" sz="3200" b="1" dirty="0">
              <a:solidFill>
                <a:schemeClr val="bg1"/>
              </a:solidFill>
              <a:latin typeface="华文细黑" panose="02010600040101010101" charset="-122"/>
              <a:ea typeface="华文细黑" panose="02010600040101010101" charset="-122"/>
              <a:cs typeface="Lato Heavy" panose="020F0502020204030203" pitchFamily="34" charset="0"/>
              <a:sym typeface="+mn-ea"/>
            </a:endParaRPr>
          </a:p>
        </p:txBody>
      </p:sp>
      <p:pic>
        <p:nvPicPr>
          <p:cNvPr id="1229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0450" y="1203325"/>
            <a:ext cx="10071735" cy="56654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3335" y="-19685"/>
            <a:ext cx="12219305" cy="7011670"/>
          </a:xfrm>
          <a:prstGeom prst="rect">
            <a:avLst/>
          </a:prstGeom>
          <a:gradFill>
            <a:gsLst>
              <a:gs pos="0">
                <a:srgbClr val="6DC3B0"/>
              </a:gs>
              <a:gs pos="100000">
                <a:srgbClr val="FCA88C">
                  <a:lumMod val="68000"/>
                  <a:lumOff val="32000"/>
                  <a:alpha val="100000"/>
                </a:srgb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0952376" y="5942666"/>
            <a:ext cx="1237860" cy="9220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260E2A6B-A809-4840-BF14-8648BC0BDF87}" type="slidenum">
              <a:rPr lang="id-ID" sz="5400" b="1">
                <a:solidFill>
                  <a:schemeClr val="bg1">
                    <a:lumMod val="85000"/>
                    <a:alpha val="50000"/>
                  </a:schemeClr>
                </a:solidFill>
                <a:latin typeface="Montserrat" panose="00000500000000000000" pitchFamily="50" charset="0"/>
                <a:ea typeface="Liberation Sans" panose="020B0604020202020204" pitchFamily="34" charset="0"/>
                <a:cs typeface="Segoe UI" panose="020B0502040204020203" pitchFamily="34" charset="0"/>
              </a:rPr>
            </a:fld>
            <a:endParaRPr lang="id-ID" sz="16595" b="1" dirty="0">
              <a:solidFill>
                <a:schemeClr val="bg1">
                  <a:lumMod val="85000"/>
                  <a:alpha val="50000"/>
                </a:schemeClr>
              </a:solidFill>
              <a:latin typeface="Montserrat" panose="00000500000000000000" pitchFamily="50" charset="0"/>
              <a:ea typeface="Liberation Sans" panose="020B0604020202020204" pitchFamily="34" charset="0"/>
              <a:cs typeface="Segoe UI" panose="020B0502040204020203" pitchFamily="3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48080" y="1315085"/>
            <a:ext cx="95192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285750" indent="-285750" algn="l">
              <a:buClrTx/>
              <a:buSzTx/>
              <a:buFont typeface="Arial" panose="020B0604020202020204" pitchFamily="34" charset="0"/>
            </a:pPr>
            <a:r>
              <a:rPr lang="en-US" altLang="zh-CN" sz="3200" dirty="0">
                <a:latin typeface="华文细黑" panose="02010600040101010101" charset="-122"/>
                <a:ea typeface="华文细黑" panose="02010600040101010101" charset="-122"/>
              </a:rPr>
              <a:t>使用快捷键ALT+F输入航班号进入航班模式</a:t>
            </a:r>
            <a:endParaRPr lang="en-US" altLang="zh-CN" sz="3200" dirty="0">
              <a:latin typeface="华文细黑" panose="02010600040101010101" charset="-122"/>
              <a:ea typeface="华文细黑" panose="02010600040101010101" charset="-122"/>
            </a:endParaRPr>
          </a:p>
        </p:txBody>
      </p:sp>
      <p:sp>
        <p:nvSpPr>
          <p:cNvPr id="5" name="燕尾形 4"/>
          <p:cNvSpPr/>
          <p:nvPr/>
        </p:nvSpPr>
        <p:spPr>
          <a:xfrm>
            <a:off x="330835" y="4189095"/>
            <a:ext cx="2004060" cy="482600"/>
          </a:xfrm>
          <a:prstGeom prst="chevron">
            <a:avLst/>
          </a:prstGeom>
          <a:solidFill>
            <a:schemeClr val="accent6">
              <a:lumMod val="40000"/>
              <a:lumOff val="60000"/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83890" y="2725420"/>
            <a:ext cx="6219825" cy="3410585"/>
          </a:xfrm>
          <a:prstGeom prst="rect">
            <a:avLst/>
          </a:prstGeom>
        </p:spPr>
      </p:pic>
    </p:spTree>
  </p:cSld>
  <p:clrMapOvr>
    <a:masterClrMapping/>
  </p:clrMapOvr>
  <p:transition spd="slow" advClick="0" advTm="0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chemeClr val="bg1">
                <a:lumMod val="62000"/>
                <a:alpha val="84000"/>
                <a:lumOff val="38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2018116-205022 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-31750"/>
            <a:ext cx="12193270" cy="692213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820795" y="1140460"/>
            <a:ext cx="4704715" cy="4387215"/>
            <a:chOff x="2326" y="3165"/>
            <a:chExt cx="7409" cy="6909"/>
          </a:xfrm>
        </p:grpSpPr>
        <p:sp>
          <p:nvSpPr>
            <p:cNvPr id="7" name="折角形 6"/>
            <p:cNvSpPr/>
            <p:nvPr/>
          </p:nvSpPr>
          <p:spPr>
            <a:xfrm>
              <a:off x="2326" y="3165"/>
              <a:ext cx="7409" cy="6909"/>
            </a:xfrm>
            <a:prstGeom prst="foldedCorner">
              <a:avLst/>
            </a:prstGeom>
            <a:solidFill>
              <a:schemeClr val="accent5">
                <a:lumMod val="60000"/>
                <a:lumOff val="40000"/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2904" y="5408"/>
              <a:ext cx="6558" cy="2480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r>
                <a:rPr lang="en-US" altLang="zh-CN" sz="5120" dirty="0" smtClean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02</a:t>
              </a:r>
              <a:endParaRPr lang="en-US" altLang="zh-CN" sz="5120" dirty="0" smtClean="0">
                <a:solidFill>
                  <a:schemeClr val="bg1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  <a:p>
              <a:r>
                <a:rPr lang="zh-CN" altLang="en-US" sz="5120" dirty="0" smtClean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旅客快捷接收</a:t>
              </a:r>
              <a:r>
                <a:rPr lang="zh-CN" altLang="en-US" sz="5120" dirty="0" smtClean="0">
                  <a:solidFill>
                    <a:srgbClr val="466263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ea"/>
                  <a:sym typeface="+mn-lt"/>
                </a:rPr>
                <a:t> </a:t>
              </a:r>
              <a:endParaRPr lang="zh-CN" altLang="en-US" sz="5120" dirty="0">
                <a:solidFill>
                  <a:srgbClr val="466263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  <a:sym typeface="+mn-lt"/>
              </a:endParaRPr>
            </a:p>
          </p:txBody>
        </p:sp>
        <p:sp>
          <p:nvSpPr>
            <p:cNvPr id="2" name="十角星 1"/>
            <p:cNvSpPr/>
            <p:nvPr/>
          </p:nvSpPr>
          <p:spPr>
            <a:xfrm>
              <a:off x="5294" y="3598"/>
              <a:ext cx="1473" cy="1473"/>
            </a:xfrm>
            <a:prstGeom prst="star10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000">
        <p:random/>
      </p:transition>
    </mc:Choice>
    <mc:Fallback>
      <p:transition spd="slow" advClick="0" advTm="2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10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ags/tag11.xml><?xml version="1.0" encoding="utf-8"?>
<p:tagLst xmlns:p="http://schemas.openxmlformats.org/presentationml/2006/main">
  <p:tag name="ISLIDE.DIAGRAM" val="222081"/>
</p:tagLst>
</file>

<file path=ppt/tags/tag12.xml><?xml version="1.0" encoding="utf-8"?>
<p:tagLst xmlns:p="http://schemas.openxmlformats.org/presentationml/2006/main">
  <p:tag name="ISLIDE.DIAGRAM" val="222081"/>
</p:tagLst>
</file>

<file path=ppt/tags/tag13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14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15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16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17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18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19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7308"/>
</p:tagLst>
</file>

<file path=ppt/tags/tag20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21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22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23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24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25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26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27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28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29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0187308"/>
  <p:tag name="KSO_WM_TEMPLATE_THUMBS_INDEX" val="1、2、3、6、8、10、11、12、15"/>
</p:tagLst>
</file>

<file path=ppt/tags/tag30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31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32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33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</p:tagLst>
</file>

<file path=ppt/tags/tag4.xml><?xml version="1.0" encoding="utf-8"?>
<p:tagLst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  <p:tag name="KSO_WM_SLIDE_MODEL_TYPE" val="cover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7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2019空白演示文档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2996</Words>
  <Application>WPS 演示</Application>
  <PresentationFormat>宽屏</PresentationFormat>
  <Paragraphs>296</Paragraphs>
  <Slides>35</Slides>
  <Notes>15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59" baseType="lpstr">
      <vt:lpstr>Arial</vt:lpstr>
      <vt:lpstr>宋体</vt:lpstr>
      <vt:lpstr>Wingdings</vt:lpstr>
      <vt:lpstr>微软雅黑</vt:lpstr>
      <vt:lpstr>Calibri</vt:lpstr>
      <vt:lpstr>思源黑体 CN Bold</vt:lpstr>
      <vt:lpstr>黑体</vt:lpstr>
      <vt:lpstr>华文细黑</vt:lpstr>
      <vt:lpstr>Lato Heavy</vt:lpstr>
      <vt:lpstr>Montserrat</vt:lpstr>
      <vt:lpstr>Liberation Sans</vt:lpstr>
      <vt:lpstr>Segoe UI</vt:lpstr>
      <vt:lpstr>Gill Sans</vt:lpstr>
      <vt:lpstr>Segoe Print</vt:lpstr>
      <vt:lpstr>Calibri</vt:lpstr>
      <vt:lpstr>造字工房朗宋（非商用）常规体</vt:lpstr>
      <vt:lpstr>Lato</vt:lpstr>
      <vt:lpstr>MS Gothic</vt:lpstr>
      <vt:lpstr>Arial Unicode MS</vt:lpstr>
      <vt:lpstr>等线</vt:lpstr>
      <vt:lpstr>仿宋</vt:lpstr>
      <vt:lpstr>楷体_GB2312</vt:lpstr>
      <vt:lpstr>新宋体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kingsoft</dc:creator>
  <cp:lastModifiedBy>cia</cp:lastModifiedBy>
  <cp:revision>401</cp:revision>
  <dcterms:created xsi:type="dcterms:W3CDTF">2017-08-03T09:01:00Z</dcterms:created>
  <dcterms:modified xsi:type="dcterms:W3CDTF">2019-09-22T07:08:09Z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