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59" r:id="rId5"/>
    <p:sldId id="263" r:id="rId6"/>
    <p:sldId id="260" r:id="rId7"/>
    <p:sldId id="258" r:id="rId8"/>
    <p:sldId id="261" r:id="rId9"/>
    <p:sldId id="262" r:id="rId10"/>
    <p:sldId id="264" r:id="rId11"/>
    <p:sldId id="265" r:id="rId12"/>
    <p:sldId id="266" r:id="rId13"/>
    <p:sldId id="284" r:id="rId14"/>
    <p:sldId id="267" r:id="rId15"/>
    <p:sldId id="277" r:id="rId16"/>
    <p:sldId id="268" r:id="rId17"/>
    <p:sldId id="269" r:id="rId18"/>
    <p:sldId id="270" r:id="rId20"/>
    <p:sldId id="271" r:id="rId21"/>
    <p:sldId id="282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318385" y="1323023"/>
            <a:ext cx="5080000" cy="2891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sz="2000" b="0">
                <a:ea typeface="SimSun" panose="02010600030101010101" pitchFamily="2" charset="-122"/>
              </a:rPr>
              <a:t>航班号</a:t>
            </a:r>
            <a:r>
              <a:rPr lang="en-US" sz="2000" b="0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LQ908/LQ909,LQ985/986</a:t>
            </a:r>
            <a:endParaRPr lang="en-US" sz="2000" b="0"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ea typeface="SimSun" panose="02010600030101010101" pitchFamily="2" charset="-122"/>
              </a:rPr>
              <a:t>机型</a:t>
            </a:r>
            <a:r>
              <a:rPr lang="en-US" sz="2000" b="0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A319</a:t>
            </a:r>
            <a:endParaRPr lang="en-US" sz="2000" b="0"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ea typeface="SimSun" panose="02010600030101010101" pitchFamily="2" charset="-122"/>
              </a:rPr>
              <a:t>起飞时间</a:t>
            </a:r>
            <a:r>
              <a:rPr lang="en-US" altLang="zh-CN" sz="2000" b="0">
                <a:ea typeface="SimSun" panose="02010600030101010101" pitchFamily="2" charset="-122"/>
              </a:rPr>
              <a:t>04:00,17:30</a:t>
            </a:r>
            <a:endParaRPr lang="zh-CN" sz="2000" b="0">
              <a:ea typeface="SimSun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ea typeface="SimSun" panose="02010600030101010101" pitchFamily="2" charset="-122"/>
              </a:rPr>
              <a:t>航线 CAN-PNH-KOS（经停PNH-4小时飞KOS）</a:t>
            </a:r>
            <a:endParaRPr lang="zh-CN" sz="2000" b="0">
              <a:ea typeface="SimSun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ea typeface="SimSun" panose="02010600030101010101" pitchFamily="2" charset="-122"/>
              </a:rPr>
              <a:t>柜台：</a:t>
            </a:r>
            <a:r>
              <a:rPr lang="en-US" altLang="zh-CN" sz="2000" b="0">
                <a:ea typeface="SimSun" panose="02010600030101010101" pitchFamily="2" charset="-122"/>
              </a:rPr>
              <a:t>4</a:t>
            </a:r>
            <a:r>
              <a:rPr lang="zh-CN" altLang="en-US" sz="2000" b="0">
                <a:ea typeface="SimSun" panose="02010600030101010101" pitchFamily="2" charset="-122"/>
              </a:rPr>
              <a:t>个柜台</a:t>
            </a:r>
            <a:endParaRPr lang="zh-CN" sz="2000" b="0">
              <a:ea typeface="SimSun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ea typeface="SimSun" panose="02010600030101010101" pitchFamily="2" charset="-122"/>
              </a:rPr>
              <a:t>柜台时间：</a:t>
            </a:r>
            <a:r>
              <a:rPr lang="en-US" altLang="zh-CN" sz="2000" b="0">
                <a:ea typeface="SimSun" panose="02010600030101010101" pitchFamily="2" charset="-122"/>
              </a:rPr>
              <a:t>2</a:t>
            </a:r>
            <a:r>
              <a:rPr lang="zh-CN" altLang="en-US" sz="2000" b="0">
                <a:ea typeface="SimSun" panose="02010600030101010101" pitchFamily="2" charset="-122"/>
              </a:rPr>
              <a:t>小时</a:t>
            </a:r>
            <a:endParaRPr lang="zh-CN" altLang="en-US" sz="2000" b="0">
              <a:ea typeface="SimSun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8235" y="4245610"/>
            <a:ext cx="5655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物资：登机牌，行李条，易碎等物资使用机场物资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1209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航   班   信   息</a:t>
            </a:r>
            <a:endParaRPr lang="zh-CN" alt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0637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特   殊   旅   客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1384300" y="1198245"/>
            <a:ext cx="10196195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轮椅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不额外收费，代办同意后根据情况办理。自带轮椅，挂行李条走机口托运，签澜湄航空免责单拍照留底，文件全部上机。如需要机场服务，打电话通知服务室，需填写一份机场轮椅服务单。交给轮椅服务人员。</a:t>
            </a:r>
            <a:endParaRPr lang="zh-CN" altLang="en-US"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rgbClr val="C00000"/>
                </a:solidFill>
                <a:sym typeface="+mn-ea"/>
              </a:rPr>
              <a:t>32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到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36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周孕妇需要出示医院证明</a:t>
            </a:r>
            <a:r>
              <a:rPr lang="zh-CN" altLang="en-US"/>
              <a:t>，须航司同意方可接收。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孕妇都要签免责单，文件上机。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如航司要求旅客填免责单，使用用机场免责单。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>
                <a:solidFill>
                  <a:srgbClr val="C00000"/>
                </a:solidFill>
              </a:rPr>
              <a:t>未成年人接收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>
                <a:solidFill>
                  <a:srgbClr val="FF0000"/>
                </a:solidFill>
              </a:rPr>
              <a:t>未成年人不能单独走，跟父母走需要提供出生证或户口本。（与航司确认）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>
                <a:solidFill>
                  <a:srgbClr val="FF0000"/>
                </a:solidFill>
              </a:rPr>
              <a:t>没有出生证需要公证书或授权书，授权书与代办确认。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4155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签   证   要   求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480060" y="930910"/>
            <a:ext cx="11071860" cy="310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/>
              <a:t>1. 中国籍旅客：可以落地签，着重留意旅客</a:t>
            </a:r>
            <a:r>
              <a:rPr lang="zh-CN" altLang="en-US">
                <a:solidFill>
                  <a:srgbClr val="C00000"/>
                </a:solidFill>
              </a:rPr>
              <a:t>护照有效期是否够半年</a:t>
            </a:r>
            <a:r>
              <a:rPr lang="zh-CN" altLang="en-US"/>
              <a:t>，</a:t>
            </a:r>
            <a:r>
              <a:rPr lang="zh-CN" altLang="en-US">
                <a:solidFill>
                  <a:srgbClr val="C00000"/>
                </a:solidFill>
              </a:rPr>
              <a:t>必须有一页签证空白页。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C00000"/>
                </a:solidFill>
              </a:rPr>
              <a:t>   （落地签：提醒旅客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准备现金50美金或等额币种）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/>
              <a:t>2. </a:t>
            </a:r>
            <a:r>
              <a:rPr lang="zh-CN" altLang="en-US">
                <a:solidFill>
                  <a:srgbClr val="C00000"/>
                </a:solidFill>
              </a:rPr>
              <a:t>非洲旅客：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必须查验离开机票或回程机票及可再次入境的有效的中国签，酒店，通知代办拍照，查现金（代办同意才接收）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/>
              <a:t>3</a:t>
            </a:r>
            <a:r>
              <a:rPr lang="zh-CN" altLang="en-US"/>
              <a:t>. 第三方国籍：按TIM要求操作</a:t>
            </a:r>
            <a:endParaRPr lang="zh-CN" altLang="en-US"/>
          </a:p>
          <a:p>
            <a:pPr>
              <a:lnSpc>
                <a:spcPct val="140000"/>
              </a:lnSpc>
            </a:pPr>
            <a:endParaRPr lang="zh-CN" altLang="en-US"/>
          </a:p>
          <a:p>
            <a:pPr>
              <a:lnSpc>
                <a:spcPct val="14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4</a:t>
            </a:r>
            <a:r>
              <a:rPr lang="zh-CN" altLang="en-US" sz="3200">
                <a:solidFill>
                  <a:srgbClr val="FF0000"/>
                </a:solidFill>
              </a:rPr>
              <a:t>、此签证要求不适用于疫情期间！！！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4" name="图片 1"/>
          <p:cNvPicPr preferRelativeResize="0"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100" y="2259330"/>
            <a:ext cx="3860800" cy="4598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812665" y="5739130"/>
            <a:ext cx="3561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sym typeface="+mn-ea"/>
              </a:rPr>
              <a:t>不 可 落 地 签 国 家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4155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疫  情  期  间  签   证   要   求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487680" y="1566545"/>
            <a:ext cx="11216640" cy="465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/>
              <a:t>1. 中国籍旅客：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）不能落地签，着重留意旅客</a:t>
            </a:r>
            <a:r>
              <a:rPr lang="zh-CN" altLang="en-US">
                <a:solidFill>
                  <a:srgbClr val="C00000"/>
                </a:solidFill>
              </a:rPr>
              <a:t>护照有效期是否够半年</a:t>
            </a:r>
            <a:r>
              <a:rPr lang="zh-CN" altLang="en-US"/>
              <a:t>，</a:t>
            </a:r>
            <a:r>
              <a:rPr lang="zh-CN" altLang="en-US">
                <a:solidFill>
                  <a:srgbClr val="C00000"/>
                </a:solidFill>
              </a:rPr>
              <a:t>必须有一页签证空白页。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C00000"/>
                </a:solidFill>
              </a:rPr>
              <a:t>   （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）必须具备出发前</a:t>
            </a:r>
            <a:r>
              <a:rPr lang="en-US" altLang="zh-CN">
                <a:solidFill>
                  <a:srgbClr val="C00000"/>
                </a:solidFill>
              </a:rPr>
              <a:t>72</a:t>
            </a:r>
            <a:r>
              <a:rPr lang="zh-CN" altLang="en-US">
                <a:solidFill>
                  <a:srgbClr val="C00000"/>
                </a:solidFill>
              </a:rPr>
              <a:t>小时内的中英文核酸检测报告，必须为原件，要有医院的盖章。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C00000"/>
                </a:solidFill>
              </a:rPr>
              <a:t>   （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r>
              <a:rPr lang="zh-CN" altLang="en-US">
                <a:solidFill>
                  <a:srgbClr val="C00000"/>
                </a:solidFill>
              </a:rPr>
              <a:t>）必须具备</a:t>
            </a:r>
            <a:r>
              <a:rPr lang="en-US" altLang="zh-CN">
                <a:solidFill>
                  <a:srgbClr val="C00000"/>
                </a:solidFill>
              </a:rPr>
              <a:t>2000</a:t>
            </a:r>
            <a:r>
              <a:rPr lang="zh-CN" altLang="en-US">
                <a:solidFill>
                  <a:srgbClr val="C00000"/>
                </a:solidFill>
              </a:rPr>
              <a:t>美金，代办会检查，检查完让旅客在登单上签名确认。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C00000"/>
                </a:solidFill>
              </a:rPr>
              <a:t>   （</a:t>
            </a:r>
            <a:r>
              <a:rPr lang="en-US" altLang="zh-CN">
                <a:solidFill>
                  <a:srgbClr val="C00000"/>
                </a:solidFill>
              </a:rPr>
              <a:t>4</a:t>
            </a:r>
            <a:r>
              <a:rPr lang="zh-CN" altLang="en-US">
                <a:solidFill>
                  <a:srgbClr val="C00000"/>
                </a:solidFill>
              </a:rPr>
              <a:t>）必须具备指定保险公司购买的保险，必须原件，有保险公司的原章。注意检查保险的生效日期。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/>
              <a:t>2. </a:t>
            </a:r>
            <a:r>
              <a:rPr lang="zh-CN" altLang="en-US">
                <a:solidFill>
                  <a:srgbClr val="FF0000"/>
                </a:solidFill>
              </a:rPr>
              <a:t>柬埔寨籍旅客：留意护照有效期和中国签证。也需要具备核酸检测报告和保险，由于航空公司对于回国旅           客的核酸检测报告和保险要求比较宽松，如果旅客这两种文件有问题可询问航空公司，不能拒收旅客。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/>
              <a:t>3</a:t>
            </a:r>
            <a:r>
              <a:rPr lang="zh-CN" altLang="en-US"/>
              <a:t>. 第三方国籍：按TIM要求操作</a:t>
            </a:r>
            <a:endParaRPr lang="zh-CN" altLang="en-US"/>
          </a:p>
          <a:p>
            <a:pPr>
              <a:lnSpc>
                <a:spcPct val="140000"/>
              </a:lnSpc>
            </a:pPr>
            <a:endParaRPr lang="zh-CN" altLang="en-US"/>
          </a:p>
          <a:p>
            <a:pPr>
              <a:lnSpc>
                <a:spcPct val="140000"/>
              </a:lnSpc>
            </a:pP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415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注   意   事   项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3277870" y="2667000"/>
            <a:ext cx="2566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转机时间规定：</a:t>
            </a:r>
            <a:endParaRPr lang="zh-CN" altLang="en-US"/>
          </a:p>
          <a:p>
            <a:r>
              <a:rPr lang="zh-CN" altLang="en-US"/>
              <a:t>国际---国内    90分钟</a:t>
            </a:r>
            <a:endParaRPr lang="zh-CN" altLang="en-US"/>
          </a:p>
          <a:p>
            <a:r>
              <a:rPr lang="zh-CN" altLang="en-US"/>
              <a:t>国内----国内   60分钟</a:t>
            </a:r>
            <a:endParaRPr lang="zh-CN" altLang="en-US"/>
          </a:p>
          <a:p>
            <a:r>
              <a:rPr lang="zh-CN" altLang="en-US"/>
              <a:t>国际----国际   60分钟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6725" y="2667000"/>
            <a:ext cx="26015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升舱收费：</a:t>
            </a:r>
            <a:endParaRPr lang="zh-CN" altLang="en-US"/>
          </a:p>
          <a:p>
            <a:r>
              <a:rPr lang="zh-CN" altLang="en-US"/>
              <a:t>金边：420 RMB</a:t>
            </a:r>
            <a:endParaRPr lang="zh-CN" altLang="en-US"/>
          </a:p>
          <a:p>
            <a:r>
              <a:rPr lang="zh-CN" altLang="en-US"/>
              <a:t>西港：630 RMB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如有因超售升舱旅客，加MSG/OVER BOOK</a:t>
            </a:r>
            <a:endParaRPr lang="zh-CN" altLang="en-US"/>
          </a:p>
          <a:p>
            <a:r>
              <a:rPr lang="zh-CN" altLang="en-US"/>
              <a:t>升舱旅客无餐食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5" y="935990"/>
            <a:ext cx="12191365" cy="173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>
                <a:solidFill>
                  <a:srgbClr val="C00000"/>
                </a:solidFill>
              </a:rPr>
              <a:t>没 票 号 的 旅 客 不 能 接 收！！！</a:t>
            </a:r>
            <a:endParaRPr lang="zh-CN" altLang="en-US" sz="5400"/>
          </a:p>
          <a:p>
            <a:pPr algn="ctr">
              <a:lnSpc>
                <a:spcPct val="130000"/>
              </a:lnSpc>
            </a:pPr>
            <a:r>
              <a:rPr lang="zh-CN" altLang="en-US" sz="2800"/>
              <a:t>所有逾重单必须写旅客票号！！！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466725" y="5125085"/>
            <a:ext cx="188277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ym typeface="+mn-ea"/>
              </a:rPr>
              <a:t>锂电池放行:</a:t>
            </a:r>
            <a:endParaRPr lang="zh-CN" altLang="en-US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ym typeface="+mn-ea"/>
              </a:rPr>
              <a:t>航司不开单。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78500" y="2667000"/>
            <a:ext cx="520954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转机旅客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:</a:t>
            </a:r>
            <a:r>
              <a:rPr lang="zh-CN" altLang="en-US">
                <a:sym typeface="+mn-ea"/>
              </a:rPr>
              <a:t>飞机上所有旅客都要在金边清关，所以旅客都要办理落地签证。所以查验旅客是否符合条件，行李是否要自行提取</a:t>
            </a:r>
            <a:r>
              <a:rPr lang="en-US" altLang="zh-CN">
                <a:sym typeface="+mn-ea"/>
              </a:rPr>
              <a:t>(</a:t>
            </a:r>
            <a:r>
              <a:rPr lang="zh-CN" altLang="en-US">
                <a:sym typeface="+mn-ea"/>
              </a:rPr>
              <a:t>咨询代办操作</a:t>
            </a:r>
            <a:r>
              <a:rPr lang="en-US" altLang="zh-CN">
                <a:sym typeface="+mn-ea"/>
              </a:rPr>
              <a:t>)</a:t>
            </a:r>
            <a:r>
              <a:rPr lang="zh-CN" altLang="en-US">
                <a:sym typeface="+mn-ea"/>
              </a:rPr>
              <a:t>，代办如果要求行李直挂的，必须把系统行李拍照给代办通知对方站！告知旅客在哪个站提取行李！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217805"/>
            <a:ext cx="12193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转   机   泰   国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592455" y="1250950"/>
            <a:ext cx="7991475" cy="435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/>
              <a:t>最新泰国官方要求：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1、健康证明必须为英文或泰文，需有脱糖核酸检测盖章有效。为48小时内的检测结果。同时需要购买保险额为最低10万美金的重大医疗保险，保单需覆盖逗留期，留存发票保单备查。落地提交给泰防疫部门。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2、需在酒店隔离14天，防疫部门会抽查。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3、目前为泰国法律强制执行期，航司必须按泰国法律规定要求执行，不符合要求的旅客必须拒载。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4、需让旅客签免责声明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5、经广州未入境的中转可不提供，旅客可以飞往泰国。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2415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岗   位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113665" y="1036320"/>
            <a:ext cx="1200086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391：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1</a:t>
            </a:r>
            <a:r>
              <a:rPr lang="zh-CN" altLang="en-US"/>
              <a:t>、系统录入机组</a:t>
            </a:r>
            <a:r>
              <a:rPr lang="en-US" altLang="zh-CN"/>
              <a:t>API</a:t>
            </a:r>
            <a:r>
              <a:rPr lang="zh-CN" altLang="en-US"/>
              <a:t>信息，机组信息柜台开放前半小时，航司会发GBIACI邮箱。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>
                <a:sym typeface="+mn-ea"/>
              </a:rPr>
              <a:t>GD</a:t>
            </a:r>
            <a:r>
              <a:rPr lang="zh-CN" altLang="en-US">
                <a:sym typeface="+mn-ea"/>
              </a:rPr>
              <a:t>打印，3份四层纸共12张GD，交由航司核对后，与主班岗交接。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           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上机GD盖航司章！结关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GD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需代办签名！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           如果机长和副机长是台湾籍，需打印两套GD：给边防的GD使用台胞证号码；上机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GD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使用护照号码。至少有6张GD上机。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0" y="3020695"/>
            <a:ext cx="12191365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/>
              <a:t>系统录入机组</a:t>
            </a:r>
            <a:r>
              <a:rPr lang="en-US" altLang="zh-CN"/>
              <a:t>API</a:t>
            </a:r>
            <a:r>
              <a:rPr lang="zh-CN" altLang="en-US"/>
              <a:t>信息：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邮箱收到航司发送的</a:t>
            </a:r>
            <a:r>
              <a:rPr lang="en-US" altLang="zh-CN"/>
              <a:t>API</a:t>
            </a:r>
            <a:r>
              <a:rPr lang="zh-CN" altLang="en-US"/>
              <a:t>信息后，系统核对机组信息是否一致：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CWD:LQ908/日期/PNH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CWD:LQ908/日期/KOS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预录机组API指令：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录机组，CWI：序号/PAXLST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减机组信息，CWW：序号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查看录入机组信息：CWD：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（台湾籍机组录护照号码）</a:t>
            </a:r>
            <a:endParaRPr lang="zh-CN" altLang="en-US"/>
          </a:p>
        </p:txBody>
      </p:sp>
      <p:pic>
        <p:nvPicPr>
          <p:cNvPr id="15" name="图片 14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06375" y="2176780"/>
            <a:ext cx="54229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710" y="77470"/>
            <a:ext cx="197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主班岗：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5" y="445770"/>
            <a:ext cx="12191365" cy="504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/>
              <a:t>打航显。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、文件打印：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 打5份四层纸共20张旅客名单，JL:N/LQ909/./*/终端号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 中转旅客信息：PD*,O/航班号,ACC,PSPT                PD*,O/航班号，</a:t>
            </a:r>
            <a:r>
              <a:rPr lang="zh-CN" altLang="en-US" dirty="0" smtClean="0"/>
              <a:t>BAG/ALL,ACC     餐食：</a:t>
            </a:r>
            <a:r>
              <a:rPr lang="en-US" altLang="zh-CN" dirty="0" smtClean="0"/>
              <a:t>PD*,ACC,SPML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 特服（如无特服则不用打印）：SY→PT  1份      PD*,WCH→PT       PD*,CHD→PT       PD*,INF→PT     SE*→CTRL+P 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（海关三张申报单由航司提供）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上机文件：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1</a:t>
            </a:r>
            <a:r>
              <a:rPr lang="zh-CN" altLang="en-US" dirty="0"/>
              <a:t>.  SY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2</a:t>
            </a:r>
            <a:r>
              <a:rPr lang="zh-CN" altLang="en-US" dirty="0"/>
              <a:t>.  se*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3</a:t>
            </a:r>
            <a:r>
              <a:rPr lang="zh-CN" altLang="en-US" dirty="0"/>
              <a:t>. 旅客名单 5份四层纸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(需在名单上把高端经济旅客标出来与乘务长交接，所有柜台升舱旅客都不用标记)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4</a:t>
            </a:r>
            <a:r>
              <a:rPr lang="zh-CN" altLang="en-US" dirty="0"/>
              <a:t>. 特服单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5</a:t>
            </a:r>
            <a:r>
              <a:rPr lang="zh-CN" altLang="en-US" dirty="0"/>
              <a:t>. 中转旅客信息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6</a:t>
            </a:r>
            <a:r>
              <a:rPr lang="zh-CN" altLang="en-US" dirty="0"/>
              <a:t>.  GD 6张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7</a:t>
            </a:r>
            <a:r>
              <a:rPr lang="zh-CN" altLang="en-US" dirty="0"/>
              <a:t>. 检疫单不上机。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150" y="141605"/>
            <a:ext cx="1528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数据报载岗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509905"/>
            <a:ext cx="12190095" cy="507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1.航前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（1）准备航班必要文件（登单，轮椅单等各项单据）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（2）在调控拿航司章到柜台。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）系统查看有没联程旅客</a:t>
            </a:r>
            <a:r>
              <a:rPr lang="en-US" altLang="zh-CN"/>
              <a:t>PD*,O</a:t>
            </a:r>
            <a:r>
              <a:rPr lang="zh-CN" altLang="en-US"/>
              <a:t>，如有联程旅客，加MSG/O！！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2.</a:t>
            </a:r>
            <a:r>
              <a:rPr lang="zh-CN" altLang="en-US"/>
              <a:t>报载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配载：PNH：人头：X.X.X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行李：件数/重量</a:t>
            </a:r>
            <a:r>
              <a:rPr lang="zh-CN" altLang="en-US" kern="100">
                <a:effectLst/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（是否含机口行李，速运）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KOS：人头：X.X.X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行李：件数/重量</a:t>
            </a:r>
            <a:r>
              <a:rPr lang="zh-CN" altLang="en-US" kern="100">
                <a:effectLst/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（是否含机口行李，速运）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总人头：X.X.X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总行李：件数/重量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分区：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OA:X.X.X   </a:t>
            </a:r>
            <a:r>
              <a:rPr lang="zh-CN" altLang="en-US">
                <a:sym typeface="+mn-ea"/>
              </a:rPr>
              <a:t>OB:X.X.X   OC:X.X.X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机口报总人头行李与特殊旅客</a:t>
            </a:r>
            <a:r>
              <a:rPr lang="en-US" altLang="zh-CN"/>
              <a:t>/</a:t>
            </a:r>
            <a:r>
              <a:rPr lang="zh-CN" altLang="en-US"/>
              <a:t>情况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发电报：LR:LQ909/CAN/API/BJSCCXH/CANAP1E/PEKKN1E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665" y="111125"/>
            <a:ext cx="251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留底（由行李岗完成）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6060" y="626745"/>
            <a:ext cx="118967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调控留底：</a:t>
            </a:r>
            <a:endParaRPr lang="zh-CN" altLang="en-US"/>
          </a:p>
          <a:p>
            <a:r>
              <a:rPr lang="zh-CN" altLang="en-US"/>
              <a:t>NX名单1张 指令：JL:NX/LQ909/./*/终端号</a:t>
            </a:r>
            <a:endParaRPr lang="zh-CN" altLang="en-US"/>
          </a:p>
          <a:p>
            <a:r>
              <a:rPr lang="zh-CN" altLang="en-US"/>
              <a:t>边防GD1张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代办留底：</a:t>
            </a:r>
            <a:endParaRPr lang="zh-CN" altLang="en-US"/>
          </a:p>
          <a:p>
            <a:r>
              <a:rPr lang="zh-CN" altLang="en-US"/>
              <a:t>1.NX名单:JL:NX/LQ909/./*/</a:t>
            </a:r>
            <a:r>
              <a:rPr lang="zh-CN" altLang="en-US">
                <a:sym typeface="+mn-ea"/>
              </a:rPr>
              <a:t>终端号</a:t>
            </a:r>
            <a:r>
              <a:rPr lang="zh-CN" altLang="en-US"/>
              <a:t> （单层纸）</a:t>
            </a:r>
            <a:endParaRPr lang="zh-CN" altLang="en-US"/>
          </a:p>
          <a:p>
            <a:r>
              <a:rPr lang="zh-CN" altLang="en-US"/>
              <a:t>   EX名单:JL:EX/LQ909/./*/</a:t>
            </a:r>
            <a:r>
              <a:rPr lang="zh-CN" altLang="en-US">
                <a:sym typeface="+mn-ea"/>
              </a:rPr>
              <a:t>终端号</a:t>
            </a:r>
            <a:r>
              <a:rPr lang="zh-CN" altLang="en-US"/>
              <a:t>（单层纸）</a:t>
            </a:r>
            <a:endParaRPr lang="zh-CN" altLang="en-US"/>
          </a:p>
          <a:p>
            <a:r>
              <a:rPr lang="zh-CN" altLang="en-US"/>
              <a:t>2.SY</a:t>
            </a:r>
            <a:endParaRPr lang="zh-CN" altLang="en-US"/>
          </a:p>
          <a:p>
            <a:r>
              <a:rPr lang="zh-CN" altLang="en-US"/>
              <a:t>3.填数据单</a:t>
            </a:r>
            <a:endParaRPr lang="zh-CN" altLang="en-US"/>
          </a:p>
          <a:p>
            <a:r>
              <a:rPr lang="zh-CN" altLang="en-US"/>
              <a:t>4.填行李交接单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海关电子舱单录入由航司负责。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925" y="342900"/>
            <a:ext cx="1177544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边防岗：</a:t>
            </a:r>
            <a:endParaRPr lang="zh-CN" altLang="en-US"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、边防放飞。</a:t>
            </a:r>
            <a:endParaRPr lang="zh-CN" altLang="en-US"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、准备航班物资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行李岗：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、填写行李交接单：行李交接单需分航段写数据（速运，机口行李需注明是哪个目的地行李）</a:t>
            </a:r>
            <a:endParaRPr lang="zh-CN" altLang="en-US"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、准备航班物资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112000" y="5381625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altLang="en-US"/>
              <a:t>航显：输入LQ选择 , LQ_ Premium economy (G8） LQ_ economy（G9）</a:t>
            </a:r>
            <a:endParaRPr lang="zh-CN" altLang="en-US"/>
          </a:p>
          <a:p>
            <a:pPr indent="0"/>
            <a:r>
              <a:rPr lang="zh-CN" altLang="en-US"/>
              <a:t>空白（G10）</a:t>
            </a:r>
            <a:endParaRPr lang="zh-CN" altLang="en-US"/>
          </a:p>
          <a:p>
            <a:pPr indent="0"/>
            <a:r>
              <a:rPr lang="zh-CN" altLang="en-US"/>
              <a:t>via处点开输入pnh</a:t>
            </a:r>
            <a:endParaRPr lang="zh-CN" altLang="en-US"/>
          </a:p>
          <a:p>
            <a:pPr indent="0"/>
            <a:r>
              <a:rPr lang="zh-CN" altLang="en-US"/>
              <a:t>这样打出来才是两个目的地的滚动航显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210185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航   显   输   入</a:t>
            </a:r>
            <a:endParaRPr lang="zh-CN" altLang="en-US" sz="4000"/>
          </a:p>
        </p:txBody>
      </p:sp>
      <p:pic>
        <p:nvPicPr>
          <p:cNvPr id="2" name="图片 1" descr="C:\Users\Administrator\Desktop\1584165554(1).jpg1584165554(1)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918528"/>
            <a:ext cx="5134610" cy="4554220"/>
          </a:xfrm>
          <a:prstGeom prst="rect">
            <a:avLst/>
          </a:prstGeom>
        </p:spPr>
      </p:pic>
      <p:pic>
        <p:nvPicPr>
          <p:cNvPr id="3" name="图片 2" descr="C:\Users\Administrator\Desktop\1584165713(1).jpg1584165713(1)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79390" y="917575"/>
            <a:ext cx="5668645" cy="4251325"/>
          </a:xfrm>
          <a:prstGeom prst="rect">
            <a:avLst/>
          </a:prstGeom>
        </p:spPr>
      </p:pic>
      <p:pic>
        <p:nvPicPr>
          <p:cNvPr id="6" name="图片 5" descr="C:\Users\Administrator\Desktop\1584165619(1).jpg1584165619(1)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3523" y="3656965"/>
            <a:ext cx="4775835" cy="2259965"/>
          </a:xfrm>
          <a:prstGeom prst="rect">
            <a:avLst/>
          </a:prstGeom>
        </p:spPr>
      </p:pic>
      <p:pic>
        <p:nvPicPr>
          <p:cNvPr id="8" name="图片 7" descr="C:\Users\Administrator\Desktop\1584165645(1).jpg1584165645(1)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9395" y="4841558"/>
            <a:ext cx="4895215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209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柜   台   要   求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81305" y="934720"/>
            <a:ext cx="11910695" cy="291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/>
              <a:t>1</a:t>
            </a:r>
            <a:r>
              <a:rPr lang="zh-CN" altLang="en-US"/>
              <a:t>、如柜台有产生收费，必须在登单上详细记录。（逾重多少</a:t>
            </a:r>
            <a:r>
              <a:rPr lang="en-US" altLang="zh-CN"/>
              <a:t>KG</a:t>
            </a:r>
            <a:r>
              <a:rPr lang="zh-CN" altLang="en-US"/>
              <a:t>，挑选哪个座位等）</a:t>
            </a:r>
            <a:endParaRPr lang="zh-CN" altLang="en-US"/>
          </a:p>
          <a:p>
            <a:pPr>
              <a:lnSpc>
                <a:spcPct val="170000"/>
              </a:lnSpc>
            </a:pPr>
            <a:r>
              <a:rPr lang="en-US" altLang="zh-CN"/>
              <a:t>2</a:t>
            </a:r>
            <a:r>
              <a:rPr lang="zh-CN" altLang="en-US"/>
              <a:t>、检查自己工号接收的旅客，</a:t>
            </a:r>
            <a:r>
              <a:rPr lang="zh-CN" altLang="en-US">
                <a:solidFill>
                  <a:srgbClr val="FF0000"/>
                </a:solidFill>
              </a:rPr>
              <a:t>护照有效期</a:t>
            </a:r>
            <a:r>
              <a:rPr lang="zh-CN" altLang="en-US"/>
              <a:t>。指令：</a:t>
            </a:r>
            <a:r>
              <a:rPr lang="en-US" altLang="zh-CN"/>
              <a:t>PD*,PSPT,AGT/</a:t>
            </a:r>
            <a:r>
              <a:rPr lang="zh-CN" altLang="en-US"/>
              <a:t>工号，</a:t>
            </a:r>
            <a:r>
              <a:rPr lang="en-US" altLang="zh-CN"/>
              <a:t>ACC</a:t>
            </a:r>
            <a:endParaRPr lang="en-US" altLang="zh-CN"/>
          </a:p>
          <a:p>
            <a:pPr>
              <a:lnSpc>
                <a:spcPct val="170000"/>
              </a:lnSpc>
            </a:pPr>
            <a:r>
              <a:rPr lang="en-US" altLang="zh-CN"/>
              <a:t>3</a:t>
            </a:r>
            <a:r>
              <a:rPr lang="zh-CN" altLang="en-US"/>
              <a:t>、买座位旅客，逾重单上写座位</a:t>
            </a:r>
            <a:r>
              <a:rPr lang="en-US" altLang="zh-CN"/>
              <a:t>4/5</a:t>
            </a:r>
            <a:r>
              <a:rPr lang="zh-CN" altLang="en-US"/>
              <a:t>排或紧急出口位置即可。</a:t>
            </a:r>
            <a:endParaRPr lang="zh-CN" altLang="en-US"/>
          </a:p>
          <a:p>
            <a:pPr>
              <a:lnSpc>
                <a:spcPct val="170000"/>
              </a:lnSpc>
            </a:pPr>
            <a:r>
              <a:rPr lang="en-US" altLang="zh-CN"/>
              <a:t>4</a:t>
            </a:r>
            <a:r>
              <a:rPr lang="zh-CN" altLang="en-US"/>
              <a:t>、一定一定一定</a:t>
            </a:r>
            <a:r>
              <a:rPr lang="zh-CN" altLang="en-US">
                <a:solidFill>
                  <a:srgbClr val="FF0000"/>
                </a:solidFill>
              </a:rPr>
              <a:t>不能接收</a:t>
            </a:r>
            <a:r>
              <a:rPr lang="zh-CN" altLang="en-US"/>
              <a:t>没有票号的旅客。</a:t>
            </a:r>
            <a:endParaRPr lang="zh-CN" altLang="en-US"/>
          </a:p>
          <a:p>
            <a:pPr>
              <a:lnSpc>
                <a:spcPct val="170000"/>
              </a:lnSpc>
            </a:pPr>
            <a:r>
              <a:rPr lang="en-US" altLang="zh-CN"/>
              <a:t>5</a:t>
            </a:r>
            <a:r>
              <a:rPr lang="zh-CN" altLang="en-US"/>
              <a:t>、逾重单一定要写票号。</a:t>
            </a:r>
            <a:endParaRPr lang="zh-CN" altLang="en-US"/>
          </a:p>
          <a:p>
            <a:pPr>
              <a:lnSpc>
                <a:spcPct val="170000"/>
              </a:lnSpc>
            </a:pPr>
            <a:r>
              <a:rPr lang="en-US" altLang="zh-CN"/>
              <a:t>6</a:t>
            </a:r>
            <a:r>
              <a:rPr lang="zh-CN" altLang="en-US"/>
              <a:t>、查看手提交费旅客，托运行李有无超重。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822325"/>
            <a:ext cx="12192000" cy="430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60000"/>
              </a:lnSpc>
            </a:pPr>
            <a:r>
              <a:rPr lang="zh-CN" sz="2000" b="1">
                <a:latin typeface="Calibri" panose="020F0502020204030204" charset="0"/>
                <a:ea typeface="SimSun" panose="02010600030101010101" pitchFamily="2" charset="-122"/>
              </a:rPr>
              <a:t>经济舱旅客：</a:t>
            </a:r>
            <a:r>
              <a:rPr lang="zh-CN" sz="2000" b="0">
                <a:ea typeface="SimSun" panose="02010600030101010101" pitchFamily="2" charset="-122"/>
              </a:rPr>
              <a:t>免费托运行李</a:t>
            </a:r>
            <a:r>
              <a:rPr lang="en-US" sz="2000" b="1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15KG</a:t>
            </a:r>
            <a:r>
              <a:rPr lang="zh-CN" sz="2000" b="0">
                <a:ea typeface="SimSun" panose="02010600030101010101" pitchFamily="2" charset="-122"/>
              </a:rPr>
              <a:t>，一起办理的不同</a:t>
            </a:r>
            <a:r>
              <a:rPr lang="en-US" sz="2000" b="0">
                <a:latin typeface="Calibri" panose="020F0502020204030204" charset="0"/>
                <a:ea typeface="SimSun" panose="02010600030101010101" pitchFamily="2" charset="-122"/>
              </a:rPr>
              <a:t>PNR</a:t>
            </a:r>
            <a:r>
              <a:rPr lang="zh-CN" sz="2000" b="0">
                <a:ea typeface="SimSun" panose="02010600030101010101" pitchFamily="2" charset="-122"/>
              </a:rPr>
              <a:t>的旅客</a:t>
            </a: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不</a:t>
            </a:r>
            <a:r>
              <a:rPr lang="zh-CN" sz="2000" b="0">
                <a:ea typeface="SimSun" panose="02010600030101010101" pitchFamily="2" charset="-122"/>
              </a:rPr>
              <a:t>可共享行李。</a:t>
            </a:r>
            <a:endParaRPr lang="zh-CN" sz="2000" b="0">
              <a:ea typeface="SimSun" panose="02010600030101010101" pitchFamily="2" charset="-122"/>
            </a:endParaRPr>
          </a:p>
          <a:p>
            <a:pPr indent="0">
              <a:lnSpc>
                <a:spcPct val="160000"/>
              </a:lnSpc>
            </a:pPr>
            <a:r>
              <a:rPr lang="zh-CN" sz="2000" b="0">
                <a:ea typeface="SimSun" panose="02010600030101010101" pitchFamily="2" charset="-122"/>
              </a:rPr>
              <a:t>同一</a:t>
            </a:r>
            <a:r>
              <a:rPr lang="en-US" altLang="zh-CN" sz="2000" b="0">
                <a:ea typeface="SimSun" panose="02010600030101010101" pitchFamily="2" charset="-122"/>
              </a:rPr>
              <a:t>PNR</a:t>
            </a:r>
            <a:r>
              <a:rPr lang="zh-CN" sz="2000" b="0">
                <a:ea typeface="SimSun" panose="02010600030101010101" pitchFamily="2" charset="-122"/>
              </a:rPr>
              <a:t>尽量不共享行李，如果一定要共享，需要通知代办</a:t>
            </a:r>
            <a:r>
              <a:rPr lang="en-US" altLang="zh-CN" sz="2000" b="0">
                <a:ea typeface="SimSun" panose="02010600030101010101" pitchFamily="2" charset="-122"/>
              </a:rPr>
              <a:t>,</a:t>
            </a:r>
            <a:r>
              <a:rPr lang="zh-CN" altLang="en-US" sz="2000" b="0">
                <a:ea typeface="SimSun" panose="02010600030101010101" pitchFamily="2" charset="-122"/>
              </a:rPr>
              <a:t>看是否同意，</a:t>
            </a:r>
            <a:r>
              <a:rPr lang="zh-CN" sz="2000" b="0">
                <a:ea typeface="SimSun" panose="02010600030101010101" pitchFamily="2" charset="-122"/>
              </a:rPr>
              <a:t> 并且在系统加MSG</a:t>
            </a:r>
            <a:endParaRPr lang="zh-CN" sz="2000" b="0">
              <a:ea typeface="SimSun" panose="02010600030101010101" pitchFamily="2" charset="-122"/>
            </a:endParaRPr>
          </a:p>
          <a:p>
            <a:pPr indent="0">
              <a:lnSpc>
                <a:spcPct val="160000"/>
              </a:lnSpc>
            </a:pPr>
            <a:r>
              <a:rPr lang="zh-CN" sz="2000" b="1">
                <a:ea typeface="SimSun" panose="02010600030101010101" pitchFamily="2" charset="-122"/>
              </a:rPr>
              <a:t>商务经济舱旅客</a:t>
            </a:r>
            <a:r>
              <a:rPr lang="zh-CN" sz="2000" b="1">
                <a:latin typeface="Calibri" panose="020F0502020204030204" charset="0"/>
                <a:ea typeface="SimSun" panose="02010600030101010101" pitchFamily="2" charset="-122"/>
              </a:rPr>
              <a:t>：舱位：</a:t>
            </a:r>
            <a:r>
              <a:rPr lang="en-US" sz="2000" b="1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W/D/J,</a:t>
            </a: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正常系统</a:t>
            </a:r>
            <a:r>
              <a:rPr lang="zh-CN" sz="2000" b="0">
                <a:ea typeface="SimSun" panose="02010600030101010101" pitchFamily="2" charset="-122"/>
              </a:rPr>
              <a:t>有</a:t>
            </a:r>
            <a:r>
              <a:rPr lang="en-US" sz="2000" b="0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25KG</a:t>
            </a:r>
            <a:r>
              <a:rPr lang="zh-CN" sz="2000" b="0">
                <a:ea typeface="SimSun" panose="02010600030101010101" pitchFamily="2" charset="-122"/>
              </a:rPr>
              <a:t>免费托运行李额</a:t>
            </a: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，</a:t>
            </a:r>
            <a:r>
              <a:rPr lang="zh-CN" sz="2000" b="0">
                <a:ea typeface="SimSun" panose="02010600030101010101" pitchFamily="2" charset="-122"/>
              </a:rPr>
              <a:t>挂优先</a:t>
            </a: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牌。</a:t>
            </a:r>
            <a:endParaRPr lang="zh-CN" sz="2000" b="0">
              <a:latin typeface="Calibri" panose="020F0502020204030204" charset="0"/>
              <a:ea typeface="SimSun" panose="02010600030101010101" pitchFamily="2" charset="-122"/>
            </a:endParaRPr>
          </a:p>
          <a:p>
            <a:pPr indent="0">
              <a:lnSpc>
                <a:spcPct val="160000"/>
              </a:lnSpc>
            </a:pPr>
            <a:r>
              <a:rPr lang="zh-CN" sz="2000" b="1">
                <a:ea typeface="SimSun" panose="02010600030101010101" pitchFamily="2" charset="-122"/>
                <a:sym typeface="+mn-ea"/>
              </a:rPr>
              <a:t>婴儿无免费行李额</a:t>
            </a:r>
            <a:r>
              <a:rPr lang="zh-CN" sz="2000">
                <a:ea typeface="SimSun" panose="02010600030101010101" pitchFamily="2" charset="-122"/>
                <a:sym typeface="+mn-ea"/>
              </a:rPr>
              <a:t>。</a:t>
            </a:r>
            <a:endParaRPr lang="en-US" sz="2000" b="0"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</a:endParaRPr>
          </a:p>
          <a:p>
            <a:pPr indent="0">
              <a:lnSpc>
                <a:spcPct val="160000"/>
              </a:lnSpc>
            </a:pPr>
            <a:r>
              <a:rPr lang="zh-CN" sz="2000" b="0">
                <a:ea typeface="SimSun" panose="02010600030101010101" pitchFamily="2" charset="-122"/>
              </a:rPr>
              <a:t>婴儿车、轮椅免费（仅限婴儿、儿童、轮椅旅客，每人限一件）。</a:t>
            </a:r>
            <a:endParaRPr lang="en-US" sz="2000" b="0"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</a:endParaRPr>
          </a:p>
          <a:p>
            <a:pPr indent="0">
              <a:lnSpc>
                <a:spcPct val="160000"/>
              </a:lnSpc>
            </a:pP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旅客名下显示有</a:t>
            </a:r>
            <a:r>
              <a:rPr lang="en-US" sz="2000" b="0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xbg  XXkg</a:t>
            </a: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表示旅客额外买了行李重量！</a:t>
            </a:r>
            <a:r>
              <a:rPr lang="zh-CN" altLang="en-US" sz="2000">
                <a:sym typeface="+mn-ea"/>
              </a:rPr>
              <a:t>要代办确认后才能收！</a:t>
            </a:r>
            <a:endParaRPr lang="en-US" sz="2000" b="0"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</a:endParaRPr>
          </a:p>
          <a:p>
            <a:pPr indent="0">
              <a:lnSpc>
                <a:spcPct val="160000"/>
              </a:lnSpc>
            </a:pPr>
            <a:r>
              <a:rPr lang="zh-CN" altLang="en-US" sz="2000" b="0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舱位</a:t>
            </a:r>
            <a:r>
              <a:rPr lang="en-US" sz="2000" b="0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A</a:t>
            </a:r>
            <a:r>
              <a:rPr lang="zh-CN" altLang="en-US" sz="2000" b="0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，</a:t>
            </a: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是员工票，如果行李超重，</a:t>
            </a:r>
            <a:endParaRPr lang="zh-CN" sz="2000" b="0">
              <a:latin typeface="Calibri" panose="020F0502020204030204" charset="0"/>
              <a:ea typeface="SimSun" panose="02010600030101010101" pitchFamily="2" charset="-122"/>
            </a:endParaRPr>
          </a:p>
          <a:p>
            <a:pPr indent="0">
              <a:lnSpc>
                <a:spcPct val="160000"/>
              </a:lnSpc>
            </a:pPr>
            <a:r>
              <a:rPr lang="zh-CN" sz="2000" b="0">
                <a:latin typeface="Calibri" panose="020F0502020204030204" charset="0"/>
                <a:ea typeface="SimSun" panose="02010600030101010101" pitchFamily="2" charset="-122"/>
              </a:rPr>
              <a:t>问下代办要不要交逾重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2273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托   运   行   李   规   定</a:t>
            </a:r>
            <a:endParaRPr lang="zh-CN" altLang="en-US" sz="4000"/>
          </a:p>
        </p:txBody>
      </p:sp>
      <p:pic>
        <p:nvPicPr>
          <p:cNvPr id="5" name="内容占位符 4" descr="C:\Users\Administrator\Desktop\1584165757(1).jpg1584165757(1)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306060" y="3765868"/>
            <a:ext cx="6885940" cy="309562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9831070" y="4196715"/>
            <a:ext cx="941070" cy="26289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5" y="21844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逾   重   改   名   收   费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0" y="1073150"/>
            <a:ext cx="12191365" cy="457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80000"/>
              </a:lnSpc>
            </a:pPr>
            <a:r>
              <a:rPr lang="zh-CN">
                <a:ea typeface="SimSun" panose="02010600030101010101" pitchFamily="2" charset="-122"/>
                <a:sym typeface="+mn-ea"/>
              </a:rPr>
              <a:t>柜台开逾重单，去</a:t>
            </a:r>
            <a:r>
              <a:rPr lang="en-US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F19</a:t>
            </a:r>
            <a:r>
              <a:rPr lang="zh-CN">
                <a:ea typeface="SimSun" panose="02010600030101010101" pitchFamily="2" charset="-122"/>
                <a:sym typeface="+mn-ea"/>
              </a:rPr>
              <a:t>逾重柜台交费所有逾重单必须写旅客票号！！！</a:t>
            </a:r>
            <a:endParaRPr lang="zh-CN" b="0">
              <a:ea typeface="SimSun" panose="02010600030101010101" pitchFamily="2" charset="-122"/>
            </a:endParaRPr>
          </a:p>
          <a:p>
            <a:pPr indent="0">
              <a:lnSpc>
                <a:spcPct val="180000"/>
              </a:lnSpc>
            </a:pPr>
            <a:r>
              <a:rPr lang="zh-CN">
                <a:ea typeface="SimSun" panose="02010600030101010101" pitchFamily="2" charset="-122"/>
                <a:sym typeface="+mn-ea"/>
              </a:rPr>
              <a:t>超重单尽量不要写30公斤以上，如果有旅客超重行李超过30公斤，尽量要旅客找朋友分开两张单。</a:t>
            </a:r>
            <a:endParaRPr lang="zh-CN">
              <a:ea typeface="SimSun" panose="02010600030101010101" pitchFamily="2" charset="-122"/>
              <a:sym typeface="+mn-ea"/>
            </a:endParaRPr>
          </a:p>
          <a:p>
            <a:pPr indent="0">
              <a:lnSpc>
                <a:spcPct val="180000"/>
              </a:lnSpc>
            </a:pPr>
            <a:r>
              <a:rPr lang="zh-CN">
                <a:ea typeface="SimSun" panose="02010600030101010101" pitchFamily="2" charset="-122"/>
                <a:sym typeface="+mn-ea"/>
              </a:rPr>
              <a:t>如果没有朋友的，通知代办。</a:t>
            </a:r>
            <a:endParaRPr lang="zh-CN">
              <a:ea typeface="SimSun" panose="02010600030101010101" pitchFamily="2" charset="-122"/>
              <a:sym typeface="+mn-ea"/>
            </a:endParaRPr>
          </a:p>
          <a:p>
            <a:pPr indent="0">
              <a:lnSpc>
                <a:spcPct val="180000"/>
              </a:lnSpc>
            </a:pPr>
            <a:r>
              <a:rPr lang="zh-CN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sym typeface="+mn-ea"/>
              </a:rPr>
              <a:t>行李逾重费收取规则</a:t>
            </a:r>
            <a:r>
              <a:rPr lang="en-US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: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  <a:sym typeface="+mn-ea"/>
            </a:endParaRPr>
          </a:p>
          <a:p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1-30KG   60 RMB/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sym typeface="+mn-ea"/>
              </a:rPr>
              <a:t>kg</a:t>
            </a:r>
            <a:endParaRPr lang="zh-CN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sym typeface="+mn-ea"/>
            </a:endParaRPr>
          </a:p>
          <a:p>
            <a:r>
              <a:rPr lang="zh-CN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sym typeface="+mn-ea"/>
              </a:rPr>
              <a:t>超过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30kg</a:t>
            </a:r>
            <a:r>
              <a:rPr lang="zh-CN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sym typeface="+mn-ea"/>
              </a:rPr>
              <a:t>，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sym typeface="+mn-ea"/>
              </a:rPr>
              <a:t>110 RMB/kg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sym typeface="+mn-ea"/>
            </a:endParaRPr>
          </a:p>
          <a:p>
            <a:pPr indent="0">
              <a:lnSpc>
                <a:spcPct val="180000"/>
              </a:lnSpc>
            </a:pPr>
            <a:r>
              <a:rPr lang="zh-CN" altLang="en-US"/>
              <a:t>旅客名字订错改名流程：</a:t>
            </a:r>
            <a:endParaRPr lang="zh-CN" altLang="en-US"/>
          </a:p>
          <a:p>
            <a:pPr indent="0">
              <a:lnSpc>
                <a:spcPct val="180000"/>
              </a:lnSpc>
            </a:pP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</a:rPr>
              <a:t>F19逾重处交费：CNY 300元</a:t>
            </a:r>
            <a:endParaRPr lang="zh-CN" altLang="en-US"/>
          </a:p>
          <a:p>
            <a:pPr indent="0">
              <a:lnSpc>
                <a:spcPct val="180000"/>
              </a:lnSpc>
            </a:pPr>
            <a:r>
              <a:rPr lang="zh-CN" altLang="en-US"/>
              <a:t>旅客凭收据，柜台手改登机牌盖航空公司章后可放行。(改名改护照号的问代办，有时候代办会免的)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" y="21463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手   提   行   李   规   定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635" y="1156970"/>
            <a:ext cx="12192000" cy="405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>
                <a:ea typeface="SimSun" panose="02010600030101010101" pitchFamily="2" charset="-122"/>
                <a:sym typeface="+mn-ea"/>
              </a:rPr>
              <a:t>经济舱旅客：手提行李</a:t>
            </a:r>
            <a:r>
              <a:rPr lang="en-US" b="1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1PC/7KG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b="1">
                <a:ea typeface="SimSun" panose="02010600030101010101" pitchFamily="2" charset="-122"/>
                <a:sym typeface="+mn-ea"/>
              </a:rPr>
              <a:t>商务经济舱旅客</a:t>
            </a:r>
            <a:r>
              <a:rPr lang="zh-CN" b="1">
                <a:latin typeface="Calibri" panose="020F0502020204030204" charset="0"/>
                <a:ea typeface="SimSun" panose="02010600030101010101" pitchFamily="2" charset="-122"/>
                <a:sym typeface="+mn-ea"/>
              </a:rPr>
              <a:t>：</a:t>
            </a:r>
            <a:r>
              <a:rPr lang="zh-CN">
                <a:ea typeface="SimSun" panose="02010600030101010101" pitchFamily="2" charset="-122"/>
                <a:sym typeface="+mn-ea"/>
              </a:rPr>
              <a:t>手提行李</a:t>
            </a:r>
            <a:r>
              <a:rPr lang="en-US" b="1">
                <a:latin typeface="Calibri" panose="020F0502020204030204" charset="0"/>
                <a:ea typeface="SimSun" panose="02010600030101010101" pitchFamily="2" charset="-122"/>
                <a:cs typeface="Arial" panose="020B0604020202090204" pitchFamily="34" charset="0"/>
                <a:sym typeface="+mn-ea"/>
              </a:rPr>
              <a:t>1PC/10KG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Arial" panose="020B0604020202090204" pitchFamily="34" charset="0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sz="3600" b="1">
                <a:latin typeface="Calibri" panose="020F0502020204030204" charset="0"/>
                <a:ea typeface="SimSun" panose="02010600030101010101" pitchFamily="2" charset="-122"/>
                <a:sym typeface="+mn-ea"/>
              </a:rPr>
              <a:t>只  能  </a:t>
            </a:r>
            <a:r>
              <a:rPr lang="en-US" altLang="zh-CN" sz="3600" b="1">
                <a:latin typeface="Calibri" panose="020F0502020204030204" charset="0"/>
                <a:ea typeface="SimSun" panose="02010600030101010101" pitchFamily="2" charset="-122"/>
                <a:sym typeface="+mn-ea"/>
              </a:rPr>
              <a:t>20  </a:t>
            </a:r>
            <a:r>
              <a:rPr lang="zh-CN" altLang="en-US" sz="3600" b="1">
                <a:latin typeface="Calibri" panose="020F0502020204030204" charset="0"/>
                <a:ea typeface="SimSun" panose="02010600030101010101" pitchFamily="2" charset="-122"/>
                <a:sym typeface="+mn-ea"/>
              </a:rPr>
              <a:t>寸  以  内  </a:t>
            </a:r>
            <a:r>
              <a:rPr lang="zh-CN" sz="3600" b="1">
                <a:latin typeface="Calibri" panose="020F0502020204030204" charset="0"/>
                <a:ea typeface="SimSun" panose="02010600030101010101" pitchFamily="2" charset="-122"/>
                <a:sym typeface="+mn-ea"/>
              </a:rPr>
              <a:t>切  记  柜  台  称  重  挂  条  ！  ！  ！</a:t>
            </a:r>
            <a:endParaRPr lang="zh-CN" sz="3600">
              <a:latin typeface="Calibri" panose="020F0502020204030204" charset="0"/>
              <a:ea typeface="SimSun" panose="02010600030101010101" pitchFamily="2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28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sym typeface="+mn-ea"/>
              </a:rPr>
              <a:t>手提行李超重或超大收费：</a:t>
            </a:r>
            <a:endParaRPr lang="zh-CN" sz="28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28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sym typeface="+mn-ea"/>
              </a:rPr>
              <a:t>7-11KG，35RMB，行李可到23寸。</a:t>
            </a:r>
            <a:endParaRPr lang="zh-CN" sz="28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sym typeface="+mn-ea"/>
              </a:rPr>
              <a:t>（手提缴费前提：旅客的托运行李不能超出免费行李额，意思是不能同时出现手提和托运都超重的情况）</a:t>
            </a:r>
            <a:endParaRPr lang="zh-CN" altLang="en-US" sz="28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5" name="图片 4" descr="LQ手提条"/>
          <p:cNvPicPr>
            <a:picLocks noChangeAspect="1"/>
          </p:cNvPicPr>
          <p:nvPr/>
        </p:nvPicPr>
        <p:blipFill>
          <a:blip r:embed="rId1" cstate="print"/>
          <a:srcRect l="33854" t="4017" r="28123" b="-170"/>
          <a:stretch>
            <a:fillRect/>
          </a:stretch>
        </p:blipFill>
        <p:spPr>
          <a:xfrm rot="16200000">
            <a:off x="7329805" y="2226945"/>
            <a:ext cx="2060575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Q中转旅客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3845560" y="-486410"/>
            <a:ext cx="3432175" cy="4404360"/>
          </a:xfrm>
          <a:prstGeom prst="rect">
            <a:avLst/>
          </a:prstGeom>
        </p:spPr>
      </p:pic>
      <p:pic>
        <p:nvPicPr>
          <p:cNvPr id="5" name="图片 4" descr="LQ中转行李条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264525" y="-494665"/>
            <a:ext cx="3426460" cy="4427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04250" y="3900170"/>
            <a:ext cx="2747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中转行李标签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3634105" y="3900170"/>
            <a:ext cx="3569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中转旅客LOGO</a:t>
            </a:r>
            <a:endParaRPr lang="zh-CN" altLang="en-US"/>
          </a:p>
          <a:p>
            <a:r>
              <a:rPr lang="zh-CN" altLang="en-US"/>
              <a:t>给旅客贴在显眼处，胸前或手臂处</a:t>
            </a:r>
            <a:endParaRPr lang="zh-CN" altLang="en-US"/>
          </a:p>
          <a:p>
            <a:r>
              <a:rPr lang="zh-CN" altLang="en-US"/>
              <a:t>便于</a:t>
            </a:r>
            <a:r>
              <a:rPr lang="en-US" altLang="zh-CN"/>
              <a:t>PNH</a:t>
            </a:r>
            <a:r>
              <a:rPr lang="zh-CN" altLang="en-US"/>
              <a:t>员工识别旅客，提供指引</a:t>
            </a:r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>
            <a:off x="4925060" y="1870710"/>
            <a:ext cx="988060" cy="202946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9855" y="671830"/>
            <a:ext cx="2964815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FF0000"/>
                </a:solidFill>
              </a:rPr>
              <a:t>办理行李托运时，如果旅客是去</a:t>
            </a:r>
            <a:r>
              <a:rPr lang="en-US" altLang="zh-CN">
                <a:solidFill>
                  <a:srgbClr val="FF0000"/>
                </a:solidFill>
              </a:rPr>
              <a:t>KOS</a:t>
            </a:r>
            <a:r>
              <a:rPr lang="zh-CN" altLang="en-US">
                <a:solidFill>
                  <a:srgbClr val="FF0000"/>
                </a:solidFill>
              </a:rPr>
              <a:t>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一定要提醒旅客在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KOS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取行李。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FF0000"/>
                </a:solidFill>
              </a:rPr>
              <a:t>并提醒旅客在</a:t>
            </a:r>
            <a:r>
              <a:rPr lang="en-US" altLang="zh-CN">
                <a:solidFill>
                  <a:srgbClr val="FF0000"/>
                </a:solidFill>
              </a:rPr>
              <a:t>PNH</a:t>
            </a:r>
            <a:r>
              <a:rPr lang="zh-CN" altLang="en-US">
                <a:solidFill>
                  <a:srgbClr val="FF0000"/>
                </a:solidFill>
              </a:rPr>
              <a:t>带好随身物品下机清关，会有工作人员引导，不用提取托运行李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15" name="图片 14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46810" y="5532755"/>
            <a:ext cx="890905" cy="7924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105275" y="5680075"/>
            <a:ext cx="62579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中转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与中转行李标签只给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CAN-KOS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旅客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CAN-PNH-BKK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则不需要给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图片 18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83765" y="5532755"/>
            <a:ext cx="890905" cy="792480"/>
          </a:xfrm>
          <a:prstGeom prst="rect">
            <a:avLst/>
          </a:prstGeom>
        </p:spPr>
      </p:pic>
      <p:pic>
        <p:nvPicPr>
          <p:cNvPr id="20" name="图片 19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14370" y="5532755"/>
            <a:ext cx="890905" cy="792480"/>
          </a:xfrm>
          <a:prstGeom prst="rect">
            <a:avLst/>
          </a:prstGeom>
        </p:spPr>
      </p:pic>
      <p:sp>
        <p:nvSpPr>
          <p:cNvPr id="21" name="上箭头 20"/>
          <p:cNvSpPr/>
          <p:nvPr/>
        </p:nvSpPr>
        <p:spPr>
          <a:xfrm>
            <a:off x="9483725" y="1870710"/>
            <a:ext cx="988060" cy="202946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161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座   位   要   求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635" y="1096645"/>
            <a:ext cx="1219136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/>
              <a:t>使用顺序：先用</a:t>
            </a:r>
            <a:r>
              <a:rPr lang="en-US" altLang="zh-CN"/>
              <a:t>OB</a:t>
            </a:r>
            <a:r>
              <a:rPr lang="zh-CN" altLang="en-US"/>
              <a:t>区域，再用</a:t>
            </a:r>
            <a:r>
              <a:rPr lang="en-US" altLang="zh-CN"/>
              <a:t>OC</a:t>
            </a:r>
            <a:r>
              <a:rPr lang="zh-CN" altLang="en-US"/>
              <a:t>区域，最后用</a:t>
            </a:r>
            <a:r>
              <a:rPr lang="en-US" altLang="zh-CN"/>
              <a:t>OA</a:t>
            </a:r>
            <a:r>
              <a:rPr lang="zh-CN" altLang="en-US"/>
              <a:t>区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各区座位分布：OA区1-9排，</a:t>
            </a:r>
            <a:r>
              <a:rPr lang="zh-CN" altLang="en-US">
                <a:sym typeface="+mn-ea"/>
              </a:rPr>
              <a:t>OB区</a:t>
            </a:r>
            <a:r>
              <a:rPr lang="zh-CN" altLang="en-US"/>
              <a:t>10-25排，</a:t>
            </a:r>
            <a:r>
              <a:rPr lang="zh-CN" altLang="en-US">
                <a:sym typeface="+mn-ea"/>
              </a:rPr>
              <a:t>oc区</a:t>
            </a:r>
            <a:r>
              <a:rPr lang="zh-CN" altLang="en-US"/>
              <a:t>26-38排。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超售情况座位使用：在</a:t>
            </a:r>
            <a:r>
              <a:rPr lang="en-US" altLang="zh-CN"/>
              <a:t>OB</a:t>
            </a:r>
            <a:r>
              <a:rPr lang="zh-CN" altLang="en-US"/>
              <a:t>、</a:t>
            </a:r>
            <a:r>
              <a:rPr lang="en-US" altLang="zh-CN"/>
              <a:t>OC</a:t>
            </a:r>
            <a:r>
              <a:rPr lang="zh-CN" altLang="en-US"/>
              <a:t>区座位用完后，发放6-9排，再发紧急出口，最后才能发放4-5排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超售使用紧急出口位和</a:t>
            </a:r>
            <a:r>
              <a:rPr lang="en-US" altLang="zh-CN">
                <a:sym typeface="+mn-ea"/>
              </a:rPr>
              <a:t>4-5</a:t>
            </a:r>
            <a:r>
              <a:rPr lang="zh-CN" altLang="en-US">
                <a:sym typeface="+mn-ea"/>
              </a:rPr>
              <a:t>排位置时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加MSG/OVER BOOK。</a:t>
            </a:r>
            <a:endParaRPr lang="zh-CN" altLang="en-US"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/>
              <a:t>A舱员工从第6排开始发放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9187" t="17882" r="17018" b="13602"/>
          <a:stretch>
            <a:fillRect/>
          </a:stretch>
        </p:blipFill>
        <p:spPr>
          <a:xfrm>
            <a:off x="635" y="3638550"/>
            <a:ext cx="5041900" cy="2571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 l="8504" t="16005" r="20352" b="32281"/>
          <a:stretch>
            <a:fillRect/>
          </a:stretch>
        </p:blipFill>
        <p:spPr>
          <a:xfrm rot="21420000">
            <a:off x="5461000" y="3632835"/>
            <a:ext cx="4903470" cy="26733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700395" y="4196080"/>
            <a:ext cx="1078865" cy="20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821170" y="4196080"/>
            <a:ext cx="1055370" cy="20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18450" y="4196080"/>
            <a:ext cx="941070" cy="20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02630" y="5772150"/>
            <a:ext cx="845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</a:rPr>
              <a:t>O    A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04050" y="577215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</a:rPr>
              <a:t>O   B</a:t>
            </a:r>
            <a:endParaRPr lang="en-US" altLang="zh-CN">
              <a:solidFill>
                <a:srgbClr val="00B0F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39100" y="5772150"/>
            <a:ext cx="610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</a:rPr>
              <a:t>O   C</a:t>
            </a:r>
            <a:endParaRPr lang="en-US" altLang="zh-CN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" y="20828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座   位   收   费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2261235" y="1042035"/>
            <a:ext cx="79343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无商务经济舱机型座位收费：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第一排座位＆紧急出口附近座位：105 RMB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飞机前部第2-5排座位：90RMB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除上述以外的任何座位：35 RMB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有商务经济舱机型收费：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紧急出口附近座位：105 RMB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飞机前部第4-5排座位：90 RMB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除上述以外的任何座位：35RMB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844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联   程   添   加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784860" y="1138555"/>
            <a:ext cx="11407140" cy="352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/>
              <a:t>联程只可以加</a:t>
            </a:r>
            <a:r>
              <a:rPr lang="zh-CN" altLang="en-US" b="1"/>
              <a:t>LQ</a:t>
            </a:r>
            <a:r>
              <a:rPr lang="zh-CN" altLang="en-US"/>
              <a:t>和</a:t>
            </a:r>
            <a:r>
              <a:rPr lang="zh-CN" altLang="en-US" b="1"/>
              <a:t>RW</a:t>
            </a:r>
            <a:r>
              <a:rPr lang="zh-CN" altLang="en-US"/>
              <a:t>两家航司</a:t>
            </a:r>
            <a:endParaRPr lang="zh-CN" altLang="en-US"/>
          </a:p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经  过  航  司  同  意  才  可  以  添  加  并  接  收</a:t>
            </a:r>
            <a:endParaRPr lang="zh-CN" altLang="en-US" sz="320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/>
              <a:t>例如联程下一段是去菲律宾，需要查菲律宾的</a:t>
            </a:r>
            <a:r>
              <a:rPr lang="zh-CN" altLang="en-US">
                <a:solidFill>
                  <a:srgbClr val="FF0000"/>
                </a:solidFill>
              </a:rPr>
              <a:t>签证、回程机票、酒店订单、现金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30000"/>
              </a:lnSpc>
            </a:pP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如旅客下一段是RW航空的票，又不是CHECK-IN状态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登机牌只打第一段，行李托运到目的地。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     </a:t>
            </a:r>
            <a:r>
              <a:rPr lang="zh-CN" altLang="en-US" sz="3200">
                <a:solidFill>
                  <a:srgbClr val="FF0000"/>
                </a:solidFill>
              </a:rPr>
              <a:t>接  中  转  旅  客  必  须  提  前  跟  代  办  确  认</a:t>
            </a:r>
            <a:endParaRPr lang="zh-CN" altLang="en-US" sz="3200">
              <a:solidFill>
                <a:srgbClr val="FF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指令：</a:t>
            </a:r>
            <a:r>
              <a:rPr lang="en-US" altLang="zh-CN">
                <a:solidFill>
                  <a:schemeClr val="tx1"/>
                </a:solidFill>
              </a:rPr>
              <a:t>PU1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O</a:t>
            </a:r>
            <a:r>
              <a:rPr lang="zh-CN" altLang="en-US">
                <a:solidFill>
                  <a:schemeClr val="tx1"/>
                </a:solidFill>
              </a:rPr>
              <a:t>航班号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日期舱位目的地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4281</Words>
  <Application>WPS Writer</Application>
  <PresentationFormat>自定义</PresentationFormat>
  <Paragraphs>251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SimSun</vt:lpstr>
      <vt:lpstr>汉仪书宋二KW</vt:lpstr>
      <vt:lpstr>Calibri</vt:lpstr>
      <vt:lpstr>Helvetica Neue</vt:lpstr>
      <vt:lpstr>微软雅黑</vt:lpstr>
      <vt:lpstr>汉仪旗黑</vt:lpstr>
      <vt:lpstr>微软雅黑</vt:lpstr>
      <vt:lpstr>Arial Unicode MS</vt:lpstr>
      <vt:lpstr>Apple Color Emoji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jack</cp:lastModifiedBy>
  <cp:revision>12</cp:revision>
  <dcterms:created xsi:type="dcterms:W3CDTF">2021-05-11T07:47:45Z</dcterms:created>
  <dcterms:modified xsi:type="dcterms:W3CDTF">2021-05-11T07:47:45Z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1033-3.3.1.5149</vt:lpwstr>
  </property>
</Properties>
</file>