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79" r:id="rId1"/>
  </p:sldMasterIdLst>
  <p:sldIdLst>
    <p:sldId id="331" r:id="rId2"/>
    <p:sldId id="332" r:id="rId3"/>
    <p:sldId id="328" r:id="rId4"/>
    <p:sldId id="346" r:id="rId5"/>
    <p:sldId id="344" r:id="rId6"/>
    <p:sldId id="333" r:id="rId7"/>
    <p:sldId id="336" r:id="rId8"/>
    <p:sldId id="337" r:id="rId9"/>
    <p:sldId id="347" r:id="rId10"/>
    <p:sldId id="338" r:id="rId11"/>
    <p:sldId id="334" r:id="rId12"/>
    <p:sldId id="339" r:id="rId13"/>
    <p:sldId id="340" r:id="rId14"/>
    <p:sldId id="341" r:id="rId15"/>
    <p:sldId id="343" r:id="rId16"/>
    <p:sldId id="348" r:id="rId17"/>
    <p:sldId id="349" r:id="rId18"/>
    <p:sldId id="324" r:id="rId19"/>
  </p:sldIdLst>
  <p:sldSz cx="5761038" cy="3240088"/>
  <p:notesSz cx="6858000" cy="9144000"/>
  <p:defaultTextStyle>
    <a:defPPr>
      <a:defRPr lang="zh-CN"/>
    </a:defPPr>
    <a:lvl1pPr marL="0" algn="l" defTabSz="4721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36059" algn="l" defTabSz="4721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472116" algn="l" defTabSz="4721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08175" algn="l" defTabSz="4721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944234" algn="l" defTabSz="4721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180292" algn="l" defTabSz="4721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416351" algn="l" defTabSz="4721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652410" algn="l" defTabSz="4721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1888467" algn="l" defTabSz="4721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">
          <p15:clr>
            <a:srgbClr val="A4A3A4"/>
          </p15:clr>
        </p15:guide>
        <p15:guide id="2" pos="181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482E"/>
    <a:srgbClr val="0E784D"/>
    <a:srgbClr val="0F3D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132" y="96"/>
      </p:cViewPr>
      <p:guideLst>
        <p:guide orient="horz" pos="1021"/>
        <p:guide pos="18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130" y="530264"/>
            <a:ext cx="4320779" cy="1128031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130" y="1701796"/>
            <a:ext cx="4320779" cy="782271"/>
          </a:xfrm>
        </p:spPr>
        <p:txBody>
          <a:bodyPr/>
          <a:lstStyle>
            <a:lvl1pPr marL="0" indent="0" algn="ctr">
              <a:buNone/>
              <a:defRPr sz="1100"/>
            </a:lvl1pPr>
            <a:lvl2pPr marL="216022" indent="0" algn="ctr">
              <a:buNone/>
              <a:defRPr sz="900"/>
            </a:lvl2pPr>
            <a:lvl3pPr marL="432043" indent="0" algn="ctr">
              <a:buNone/>
              <a:defRPr sz="900"/>
            </a:lvl3pPr>
            <a:lvl4pPr marL="648065" indent="0" algn="ctr">
              <a:buNone/>
              <a:defRPr sz="800"/>
            </a:lvl4pPr>
            <a:lvl5pPr marL="864086" indent="0" algn="ctr">
              <a:buNone/>
              <a:defRPr sz="800"/>
            </a:lvl5pPr>
            <a:lvl6pPr marL="1080108" indent="0" algn="ctr">
              <a:buNone/>
              <a:defRPr sz="800"/>
            </a:lvl6pPr>
            <a:lvl7pPr marL="1296129" indent="0" algn="ctr">
              <a:buNone/>
              <a:defRPr sz="800"/>
            </a:lvl7pPr>
            <a:lvl8pPr marL="1512151" indent="0" algn="ctr">
              <a:buNone/>
              <a:defRPr sz="800"/>
            </a:lvl8pPr>
            <a:lvl9pPr marL="1728173" indent="0" algn="ctr">
              <a:buNone/>
              <a:defRPr sz="8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22743" y="172506"/>
            <a:ext cx="1242224" cy="27458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072" y="172506"/>
            <a:ext cx="3654658" cy="27458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61038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071" y="807774"/>
            <a:ext cx="4968895" cy="1347786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071" y="2168310"/>
            <a:ext cx="4968895" cy="708769"/>
          </a:xfrm>
        </p:spPr>
        <p:txBody>
          <a:bodyPr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1602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3204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4806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86408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08010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2961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51215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72817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071" y="862523"/>
            <a:ext cx="2448441" cy="20558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16526" y="862523"/>
            <a:ext cx="2448441" cy="20558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22" y="172505"/>
            <a:ext cx="4968895" cy="62626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22" y="794272"/>
            <a:ext cx="2437189" cy="389260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6022" indent="0">
              <a:buNone/>
              <a:defRPr sz="900" b="1"/>
            </a:lvl2pPr>
            <a:lvl3pPr marL="432043" indent="0">
              <a:buNone/>
              <a:defRPr sz="900" b="1"/>
            </a:lvl3pPr>
            <a:lvl4pPr marL="648065" indent="0">
              <a:buNone/>
              <a:defRPr sz="800" b="1"/>
            </a:lvl4pPr>
            <a:lvl5pPr marL="864086" indent="0">
              <a:buNone/>
              <a:defRPr sz="800" b="1"/>
            </a:lvl5pPr>
            <a:lvl6pPr marL="1080108" indent="0">
              <a:buNone/>
              <a:defRPr sz="800" b="1"/>
            </a:lvl6pPr>
            <a:lvl7pPr marL="1296129" indent="0">
              <a:buNone/>
              <a:defRPr sz="800" b="1"/>
            </a:lvl7pPr>
            <a:lvl8pPr marL="1512151" indent="0">
              <a:buNone/>
              <a:defRPr sz="800" b="1"/>
            </a:lvl8pPr>
            <a:lvl9pPr marL="1728173" indent="0">
              <a:buNone/>
              <a:defRPr sz="8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822" y="1183532"/>
            <a:ext cx="2437189" cy="17407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6526" y="794272"/>
            <a:ext cx="2449192" cy="389260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6022" indent="0">
              <a:buNone/>
              <a:defRPr sz="900" b="1"/>
            </a:lvl2pPr>
            <a:lvl3pPr marL="432043" indent="0">
              <a:buNone/>
              <a:defRPr sz="900" b="1"/>
            </a:lvl3pPr>
            <a:lvl4pPr marL="648065" indent="0">
              <a:buNone/>
              <a:defRPr sz="800" b="1"/>
            </a:lvl4pPr>
            <a:lvl5pPr marL="864086" indent="0">
              <a:buNone/>
              <a:defRPr sz="800" b="1"/>
            </a:lvl5pPr>
            <a:lvl6pPr marL="1080108" indent="0">
              <a:buNone/>
              <a:defRPr sz="800" b="1"/>
            </a:lvl6pPr>
            <a:lvl7pPr marL="1296129" indent="0">
              <a:buNone/>
              <a:defRPr sz="800" b="1"/>
            </a:lvl7pPr>
            <a:lvl8pPr marL="1512151" indent="0">
              <a:buNone/>
              <a:defRPr sz="800" b="1"/>
            </a:lvl8pPr>
            <a:lvl9pPr marL="1728173" indent="0">
              <a:buNone/>
              <a:defRPr sz="8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16526" y="1183532"/>
            <a:ext cx="2449192" cy="17407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22" y="216006"/>
            <a:ext cx="1858085" cy="756021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9192" y="466513"/>
            <a:ext cx="2916525" cy="2302563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822" y="972027"/>
            <a:ext cx="1858085" cy="1800799"/>
          </a:xfrm>
        </p:spPr>
        <p:txBody>
          <a:bodyPr/>
          <a:lstStyle>
            <a:lvl1pPr marL="0" indent="0">
              <a:buNone/>
              <a:defRPr sz="800"/>
            </a:lvl1pPr>
            <a:lvl2pPr marL="216022" indent="0">
              <a:buNone/>
              <a:defRPr sz="700"/>
            </a:lvl2pPr>
            <a:lvl3pPr marL="432043" indent="0">
              <a:buNone/>
              <a:defRPr sz="600"/>
            </a:lvl3pPr>
            <a:lvl4pPr marL="648065" indent="0">
              <a:buNone/>
              <a:defRPr sz="500"/>
            </a:lvl4pPr>
            <a:lvl5pPr marL="864086" indent="0">
              <a:buNone/>
              <a:defRPr sz="500"/>
            </a:lvl5pPr>
            <a:lvl6pPr marL="1080108" indent="0">
              <a:buNone/>
              <a:defRPr sz="500"/>
            </a:lvl6pPr>
            <a:lvl7pPr marL="1296129" indent="0">
              <a:buNone/>
              <a:defRPr sz="500"/>
            </a:lvl7pPr>
            <a:lvl8pPr marL="1512151" indent="0">
              <a:buNone/>
              <a:defRPr sz="500"/>
            </a:lvl8pPr>
            <a:lvl9pPr marL="1728173" indent="0">
              <a:buNone/>
              <a:defRPr sz="5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22" y="216006"/>
            <a:ext cx="1858085" cy="756021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49192" y="466513"/>
            <a:ext cx="2916525" cy="2302563"/>
          </a:xfrm>
        </p:spPr>
        <p:txBody>
          <a:bodyPr rtlCol="0">
            <a:normAutofit/>
          </a:bodyPr>
          <a:lstStyle>
            <a:lvl1pPr marL="0" indent="0">
              <a:buNone/>
              <a:defRPr sz="1500"/>
            </a:lvl1pPr>
            <a:lvl2pPr marL="216022" indent="0">
              <a:buNone/>
              <a:defRPr sz="1300"/>
            </a:lvl2pPr>
            <a:lvl3pPr marL="432043" indent="0">
              <a:buNone/>
              <a:defRPr sz="1100"/>
            </a:lvl3pPr>
            <a:lvl4pPr marL="648065" indent="0">
              <a:buNone/>
              <a:defRPr sz="900"/>
            </a:lvl4pPr>
            <a:lvl5pPr marL="864086" indent="0">
              <a:buNone/>
              <a:defRPr sz="900"/>
            </a:lvl5pPr>
            <a:lvl6pPr marL="1080108" indent="0">
              <a:buNone/>
              <a:defRPr sz="900"/>
            </a:lvl6pPr>
            <a:lvl7pPr marL="1296129" indent="0">
              <a:buNone/>
              <a:defRPr sz="900"/>
            </a:lvl7pPr>
            <a:lvl8pPr marL="1512151" indent="0">
              <a:buNone/>
              <a:defRPr sz="900"/>
            </a:lvl8pPr>
            <a:lvl9pPr marL="1728173" indent="0">
              <a:buNone/>
              <a:defRPr sz="9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822" y="972027"/>
            <a:ext cx="1858085" cy="1800799"/>
          </a:xfrm>
        </p:spPr>
        <p:txBody>
          <a:bodyPr/>
          <a:lstStyle>
            <a:lvl1pPr marL="0" indent="0">
              <a:buNone/>
              <a:defRPr sz="800"/>
            </a:lvl1pPr>
            <a:lvl2pPr marL="216022" indent="0">
              <a:buNone/>
              <a:defRPr sz="700"/>
            </a:lvl2pPr>
            <a:lvl3pPr marL="432043" indent="0">
              <a:buNone/>
              <a:defRPr sz="600"/>
            </a:lvl3pPr>
            <a:lvl4pPr marL="648065" indent="0">
              <a:buNone/>
              <a:defRPr sz="500"/>
            </a:lvl4pPr>
            <a:lvl5pPr marL="864086" indent="0">
              <a:buNone/>
              <a:defRPr sz="500"/>
            </a:lvl5pPr>
            <a:lvl6pPr marL="1080108" indent="0">
              <a:buNone/>
              <a:defRPr sz="500"/>
            </a:lvl6pPr>
            <a:lvl7pPr marL="1296129" indent="0">
              <a:buNone/>
              <a:defRPr sz="500"/>
            </a:lvl7pPr>
            <a:lvl8pPr marL="1512151" indent="0">
              <a:buNone/>
              <a:defRPr sz="500"/>
            </a:lvl8pPr>
            <a:lvl9pPr marL="1728173" indent="0">
              <a:buNone/>
              <a:defRPr sz="5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396072" y="172505"/>
            <a:ext cx="4968895" cy="626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" tIns="21603" rIns="43205" bIns="216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zh-CN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072" y="862523"/>
            <a:ext cx="4968895" cy="2055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" tIns="21603" rIns="43205" bIns="216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altLang="zh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2235D-96E1-4302-82E3-DA50F2C8F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6071" y="3003082"/>
            <a:ext cx="1296234" cy="172505"/>
          </a:xfrm>
          <a:prstGeom prst="rect">
            <a:avLst/>
          </a:prstGeom>
        </p:spPr>
        <p:txBody>
          <a:bodyPr vert="horz" lIns="43205" tIns="21603" rIns="43205" bIns="21603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2019/8/24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DFE9-1B6F-4E18-ACDA-FA6499D51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08344" y="3003082"/>
            <a:ext cx="1944350" cy="172505"/>
          </a:xfrm>
          <a:prstGeom prst="rect">
            <a:avLst/>
          </a:prstGeom>
        </p:spPr>
        <p:txBody>
          <a:bodyPr vert="horz" lIns="43205" tIns="21603" rIns="43205" bIns="21603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D5213-0B5E-46D9-8DA9-10876B2645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68733" y="3003082"/>
            <a:ext cx="1296234" cy="172505"/>
          </a:xfrm>
          <a:prstGeom prst="rect">
            <a:avLst/>
          </a:prstGeom>
        </p:spPr>
        <p:txBody>
          <a:bodyPr vert="horz" wrap="square" lIns="43205" tIns="21603" rIns="43205" bIns="21603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600">
                <a:solidFill>
                  <a:srgbClr val="898989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</p:sldLayoutIdLst>
  <p:txStyles>
    <p:titleStyle>
      <a:lvl1pPr algn="l" defTabSz="431304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31304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defTabSz="431304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defTabSz="431304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defTabSz="431304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216027" algn="l" defTabSz="431304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432054" algn="l" defTabSz="431304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648081" algn="l" defTabSz="431304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864108" algn="l" defTabSz="431304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07264" indent="-107264" algn="l" defTabSz="431304" rtl="0" eaLnBrk="1" fontAlgn="base" hangingPunct="1">
        <a:lnSpc>
          <a:spcPct val="90000"/>
        </a:lnSpc>
        <a:spcBef>
          <a:spcPts val="472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3291" indent="-107264" algn="l" defTabSz="431304" rtl="0" eaLnBrk="1" fontAlgn="base" hangingPunct="1">
        <a:lnSpc>
          <a:spcPct val="90000"/>
        </a:lnSpc>
        <a:spcBef>
          <a:spcPts val="236"/>
        </a:spcBef>
        <a:spcAft>
          <a:spcPct val="0"/>
        </a:spcAft>
        <a:buFont typeface="Arial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39318" indent="-107264" algn="l" defTabSz="431304" rtl="0" eaLnBrk="1" fontAlgn="base" hangingPunct="1">
        <a:lnSpc>
          <a:spcPct val="90000"/>
        </a:lnSpc>
        <a:spcBef>
          <a:spcPts val="236"/>
        </a:spcBef>
        <a:spcAft>
          <a:spcPct val="0"/>
        </a:spcAft>
        <a:buFont typeface="Arial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55345" indent="-107264" algn="l" defTabSz="431304" rtl="0" eaLnBrk="1" fontAlgn="base" hangingPunct="1">
        <a:lnSpc>
          <a:spcPct val="90000"/>
        </a:lnSpc>
        <a:spcBef>
          <a:spcPts val="236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71372" indent="-107264" algn="l" defTabSz="431304" rtl="0" eaLnBrk="1" fontAlgn="base" hangingPunct="1">
        <a:lnSpc>
          <a:spcPct val="90000"/>
        </a:lnSpc>
        <a:spcBef>
          <a:spcPts val="236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88119" indent="-108011" algn="l" defTabSz="43204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41" indent="-108011" algn="l" defTabSz="43204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162" indent="-108011" algn="l" defTabSz="43204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184" indent="-108011" algn="l" defTabSz="43204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04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2" algn="l" defTabSz="43204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43" algn="l" defTabSz="43204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65" algn="l" defTabSz="43204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86" algn="l" defTabSz="43204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08" algn="l" defTabSz="43204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29" algn="l" defTabSz="43204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51" algn="l" defTabSz="43204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173" algn="l" defTabSz="432043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流程图: 库存数据 22"/>
          <p:cNvSpPr/>
          <p:nvPr/>
        </p:nvSpPr>
        <p:spPr>
          <a:xfrm rot="15657817">
            <a:off x="2358960" y="159837"/>
            <a:ext cx="1260908" cy="6140071"/>
          </a:xfrm>
          <a:prstGeom prst="flowChartOnlineStorag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endParaRPr lang="zh-CN" altLang="en-US"/>
          </a:p>
        </p:txBody>
      </p:sp>
      <p:sp>
        <p:nvSpPr>
          <p:cNvPr id="12" name="五边形 11"/>
          <p:cNvSpPr/>
          <p:nvPr/>
        </p:nvSpPr>
        <p:spPr>
          <a:xfrm>
            <a:off x="0" y="292620"/>
            <a:ext cx="1911214" cy="255854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endParaRPr lang="zh-CN" altLang="en-US" sz="12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1830439" y="292620"/>
            <a:ext cx="282714" cy="255854"/>
          </a:xfrm>
          <a:prstGeom prst="chevron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991990" y="292620"/>
            <a:ext cx="282714" cy="255854"/>
          </a:xfrm>
          <a:prstGeom prst="chevron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燕尾形 14"/>
          <p:cNvSpPr/>
          <p:nvPr/>
        </p:nvSpPr>
        <p:spPr>
          <a:xfrm>
            <a:off x="2153540" y="292620"/>
            <a:ext cx="282714" cy="255854"/>
          </a:xfrm>
          <a:prstGeom prst="chevron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0" name="TextBox 39"/>
          <p:cNvSpPr txBox="1">
            <a:spLocks noChangeArrowheads="1"/>
          </p:cNvSpPr>
          <p:nvPr/>
        </p:nvSpPr>
        <p:spPr bwMode="auto">
          <a:xfrm>
            <a:off x="3380585" y="2812465"/>
            <a:ext cx="235745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1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航空运输服务分公司</a:t>
            </a:r>
          </a:p>
        </p:txBody>
      </p:sp>
      <p:pic>
        <p:nvPicPr>
          <p:cNvPr id="24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237841" y="119846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942923" y="122981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/>
              <a:t>TIM</a:t>
            </a:r>
            <a:r>
              <a:rPr lang="zh-CN" altLang="en-US" sz="3600" b="1" dirty="0"/>
              <a:t>培训</a:t>
            </a:r>
            <a:endParaRPr lang="en-US" altLang="zh-CN" sz="3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Box 64"/>
          <p:cNvSpPr txBox="1"/>
          <p:nvPr/>
        </p:nvSpPr>
        <p:spPr>
          <a:xfrm>
            <a:off x="617154" y="656440"/>
            <a:ext cx="45365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、旅客中转地和目的地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的基本内容</a:t>
            </a:r>
          </a:p>
        </p:txBody>
      </p:sp>
      <p:sp>
        <p:nvSpPr>
          <p:cNvPr id="6" name="矩形 5"/>
          <p:cNvSpPr/>
          <p:nvPr/>
        </p:nvSpPr>
        <p:spPr>
          <a:xfrm>
            <a:off x="652960" y="1136832"/>
            <a:ext cx="8604448" cy="1917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                                 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 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                               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endParaRPr lang="zh-CN" altLang="zh-CN" sz="4000" dirty="0"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76262" y="1043981"/>
            <a:ext cx="6192689" cy="264687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案例一：</a:t>
            </a:r>
            <a:endParaRPr lang="en-US" altLang="zh-CN" sz="9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zh-CN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NATIONAL PAKISTAN (PK)          </a:t>
            </a:r>
            <a:r>
              <a:rPr lang="zh-CN" altLang="zh-CN" sz="900" b="1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/</a:t>
            </a:r>
            <a:r>
              <a:rPr lang="zh-CN" altLang="zh-CN" sz="9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DESTINATION MALAYSIA (MY)   </a:t>
            </a:r>
            <a:r>
              <a:rPr lang="zh-CN" altLang="zh-CN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</a:t>
            </a:r>
            <a:r>
              <a:rPr lang="zh-CN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 ;</a:t>
            </a:r>
            <a:br>
              <a:rPr lang="zh-CN" altLang="zh-CN" sz="9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                                  ;</a:t>
            </a:r>
            <a:br>
              <a:rPr lang="zh-CN" altLang="zh-CN" sz="9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VISA DESTINATION MALAYSIA (MY)   </a:t>
            </a:r>
            <a:endParaRPr lang="en-US" altLang="zh-CN" sz="9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zh-CN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</a:t>
            </a:r>
            <a:endParaRPr lang="en-US" altLang="zh-CN" sz="9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zh-CN" sz="9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案例二：</a:t>
            </a:r>
            <a:endParaRPr lang="en-US" altLang="zh-CN" sz="9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NATIONAL PAKISTAN (PK)          /</a:t>
            </a:r>
            <a:r>
              <a:rPr lang="en-US" altLang="zh-CN" sz="900" b="1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TRANSIT MALAYSIA (MY)</a:t>
            </a:r>
            <a:r>
              <a:rPr lang="en-US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 ;</a:t>
            </a:r>
            <a:br>
              <a:rPr lang="en-US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</a:br>
            <a:r>
              <a:rPr lang="en-US" altLang="zh-CN" sz="9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DESTINATION PAKISTAN (PK)</a:t>
            </a:r>
            <a:r>
              <a:rPr lang="en-US" altLang="zh-CN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      </a:t>
            </a:r>
            <a:br>
              <a:rPr lang="en-US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</a:br>
            <a:r>
              <a:rPr lang="en-US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ALSO CHECK DESTINATION INFORMATION BELOW 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zh-CN" sz="9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VISA TRANSIT MALAYSIA   </a:t>
            </a:r>
            <a:r>
              <a:rPr lang="zh-CN" altLang="zh-CN" sz="9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endParaRPr lang="zh-CN" altLang="zh-CN" sz="4000" dirty="0"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9" name="线形标注 1 8"/>
          <p:cNvSpPr/>
          <p:nvPr/>
        </p:nvSpPr>
        <p:spPr>
          <a:xfrm>
            <a:off x="3744616" y="971972"/>
            <a:ext cx="1368151" cy="216024"/>
          </a:xfrm>
          <a:prstGeom prst="borderCallout1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100" dirty="0">
                <a:latin typeface="楷体" pitchFamily="49" charset="-122"/>
                <a:ea typeface="楷体" pitchFamily="49" charset="-122"/>
              </a:rPr>
              <a:t>目的地：马来西亚</a:t>
            </a:r>
          </a:p>
        </p:txBody>
      </p:sp>
      <p:sp>
        <p:nvSpPr>
          <p:cNvPr id="10" name="线形标注 1 9"/>
          <p:cNvSpPr/>
          <p:nvPr/>
        </p:nvSpPr>
        <p:spPr>
          <a:xfrm>
            <a:off x="3828024" y="1759024"/>
            <a:ext cx="1224136" cy="216024"/>
          </a:xfrm>
          <a:prstGeom prst="borderCallout1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中转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地：马来西亚</a:t>
            </a:r>
          </a:p>
        </p:txBody>
      </p:sp>
      <p:sp>
        <p:nvSpPr>
          <p:cNvPr id="11" name="线形标注 1 10"/>
          <p:cNvSpPr/>
          <p:nvPr/>
        </p:nvSpPr>
        <p:spPr>
          <a:xfrm>
            <a:off x="2808511" y="2189315"/>
            <a:ext cx="1224136" cy="216024"/>
          </a:xfrm>
          <a:prstGeom prst="borderCallout1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楷体" pitchFamily="49" charset="-122"/>
                <a:ea typeface="楷体" pitchFamily="49" charset="-122"/>
              </a:rPr>
              <a:t>目的地：马来西亚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注意事项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0279" y="755948"/>
            <a:ext cx="453650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、证件有效期要求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ts val="3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、中转时间限制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ts val="3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、入境地签证要求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ts val="3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、现金以及离开机票要求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注意事项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9654" y="639073"/>
            <a:ext cx="4536504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、证件有效期要求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65279" y="1208262"/>
            <a:ext cx="4680520" cy="1331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PASSPORTS AND OTHER DOCUMENTS ACCEPTED FOR ENTRY MUST BE VALID </a:t>
            </a:r>
            <a:r>
              <a:rPr lang="en-US" altLang="zh-CN" sz="1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 A MINIMUM OF 6 MONTHS FROM THE ARRIVAL DATE.</a:t>
            </a:r>
          </a:p>
          <a:p>
            <a:pPr algn="just">
              <a:lnSpc>
                <a:spcPct val="150000"/>
              </a:lnSpc>
            </a:pPr>
            <a:r>
              <a:rPr lang="zh-CN" altLang="en-US" sz="1100" b="1" dirty="0">
                <a:latin typeface="Times New Roman" pitchFamily="18" charset="0"/>
                <a:cs typeface="Times New Roman" pitchFamily="18" charset="0"/>
              </a:rPr>
              <a:t>（到达之日护照有效期必须大于六个月）</a:t>
            </a:r>
            <a:r>
              <a:rPr lang="en-US" altLang="zh-CN" sz="11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altLang="zh-CN" sz="1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altLang="zh-CN" sz="1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                  </a:t>
            </a:r>
            <a:br>
              <a:rPr lang="en-US" altLang="zh-CN" sz="1100" dirty="0">
                <a:latin typeface="Times New Roman" pitchFamily="18" charset="0"/>
                <a:cs typeface="Times New Roman" pitchFamily="18" charset="0"/>
              </a:rPr>
            </a:br>
            <a:endParaRPr lang="zh-CN" alt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注意事项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5771" y="632557"/>
            <a:ext cx="4536504" cy="1172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、中转时间限制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279" y="1332012"/>
            <a:ext cx="4680520" cy="569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                    </a:t>
            </a:r>
            <a:br>
              <a:rPr lang="en-US" altLang="zh-CN" sz="1100" dirty="0">
                <a:latin typeface="Times New Roman" pitchFamily="18" charset="0"/>
                <a:cs typeface="Times New Roman" pitchFamily="18" charset="0"/>
              </a:rPr>
            </a:br>
            <a:endParaRPr lang="zh-CN" alt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2664" y="1069419"/>
            <a:ext cx="5288135" cy="1033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>
                <a:latin typeface="Times New Roman" pitchFamily="18" charset="0"/>
                <a:cs typeface="Times New Roman" pitchFamily="18" charset="0"/>
              </a:rPr>
              <a:t>案例一：</a:t>
            </a:r>
            <a:endParaRPr lang="en-US" altLang="zh-CN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NATIONALS OF NEPAL TRANSITING THROUGH KUL WITH A CONFIRMED  ONWARD TICKET FOR A FLIGHT TO A THIRD COUNTRY </a:t>
            </a:r>
            <a:r>
              <a:rPr lang="en-US" altLang="zh-CN" sz="1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WITHIN 120 HOURS</a:t>
            </a:r>
          </a:p>
          <a:p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尼泊尔国籍旅客经吉隆坡转机，需有</a:t>
            </a: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120</a:t>
            </a:r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小时之内的已订好的机票前往第三方国。</a:t>
            </a: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)</a:t>
            </a:r>
            <a:endParaRPr lang="zh-CN" alt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2664" y="2097815"/>
            <a:ext cx="51441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>
                <a:latin typeface="Times New Roman" pitchFamily="18" charset="0"/>
                <a:cs typeface="Times New Roman" pitchFamily="18" charset="0"/>
              </a:rPr>
              <a:t>案例二：</a:t>
            </a:r>
            <a:endParaRPr lang="en-US" altLang="zh-CN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NATIONALS OF INDIA TRANSITING THROUGH KUL WITH A CONFIRMED ONWARD TICKET FOR A FLIGHT TO A THIRD COUNTRY </a:t>
            </a:r>
            <a:r>
              <a:rPr lang="en-US" altLang="zh-CN" sz="1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WITHIN 24 HOURS</a:t>
            </a: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（印度国籍旅客经吉隆坡转机，需有</a:t>
            </a: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小时之内的已订好的机票前往第三方国。）</a:t>
            </a:r>
            <a:endParaRPr lang="zh-CN" alt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注意事项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8445" y="491523"/>
            <a:ext cx="4536504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、入境地签证要求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279" y="1332012"/>
            <a:ext cx="4680520" cy="31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zh-CN" alt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88445" y="945050"/>
            <a:ext cx="45365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latin typeface="Times New Roman" pitchFamily="18" charset="0"/>
                <a:cs typeface="Times New Roman" pitchFamily="18" charset="0"/>
              </a:rPr>
              <a:t>案例一：</a:t>
            </a:r>
            <a:endParaRPr lang="en-US" altLang="zh-CN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VISA REQUIRED, EXCEPT FOR PASSENGERS WITH NORMAL PASSPORT FOR A MAXIMUM STAY OF 30 DAYS</a:t>
            </a:r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r>
              <a:rPr lang="en-US" altLang="zh-CN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zh-CN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免签</a:t>
            </a:r>
            <a:r>
              <a:rPr lang="en-US" altLang="zh-CN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zh-CN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天）</a:t>
            </a:r>
            <a:endParaRPr lang="en-US" altLang="zh-CN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646353" y="1605316"/>
            <a:ext cx="36502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/>
              <a:t>案例二：</a:t>
            </a:r>
            <a:endParaRPr lang="en-US" altLang="zh-CN" b="1" dirty="0"/>
          </a:p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VISA NOT REQUIRED</a:t>
            </a:r>
          </a:p>
          <a:p>
            <a:r>
              <a:rPr lang="en-US" altLang="zh-CN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zh-CN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不需要签证）</a:t>
            </a:r>
          </a:p>
        </p:txBody>
      </p:sp>
      <p:sp>
        <p:nvSpPr>
          <p:cNvPr id="9" name="矩形 8"/>
          <p:cNvSpPr/>
          <p:nvPr/>
        </p:nvSpPr>
        <p:spPr>
          <a:xfrm>
            <a:off x="636089" y="2145703"/>
            <a:ext cx="366046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/>
              <a:t>案例三：</a:t>
            </a:r>
            <a:endParaRPr lang="en-US" altLang="zh-CN" b="1" dirty="0"/>
          </a:p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VISA REQUIRED,</a:t>
            </a:r>
            <a:r>
              <a:rPr lang="zh-CN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……(</a:t>
            </a:r>
            <a:r>
              <a:rPr lang="zh-CN" altLang="en-US" b="1" dirty="0">
                <a:latin typeface="Times New Roman" pitchFamily="18" charset="0"/>
                <a:cs typeface="Times New Roman" pitchFamily="18" charset="0"/>
              </a:rPr>
              <a:t>注意后面的内容！！！</a:t>
            </a:r>
            <a:r>
              <a:rPr lang="zh-CN" altLang="en-US" dirty="0">
                <a:latin typeface="Times New Roman" pitchFamily="18" charset="0"/>
                <a:cs typeface="Times New Roman" pitchFamily="18" charset="0"/>
              </a:rPr>
              <a:t>）</a:t>
            </a:r>
            <a:endParaRPr lang="en-US" altLang="zh-CN" dirty="0">
              <a:latin typeface="Times New Roman" pitchFamily="18" charset="0"/>
              <a:cs typeface="Times New Roman" pitchFamily="18" charset="0"/>
            </a:endParaRPr>
          </a:p>
          <a:p>
            <a:r>
              <a:rPr lang="zh-CN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（需要签证）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79A6C08-8BE5-4986-BA18-480D45316BEA}"/>
              </a:ext>
            </a:extLst>
          </p:cNvPr>
          <p:cNvSpPr/>
          <p:nvPr/>
        </p:nvSpPr>
        <p:spPr>
          <a:xfrm>
            <a:off x="646353" y="2650120"/>
            <a:ext cx="366046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/>
              <a:t>案例四：</a:t>
            </a:r>
            <a:endParaRPr lang="en-US" altLang="zh-CN" b="1" dirty="0"/>
          </a:p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VISA REQUIRED, ……OBTAIN A VISA ON ARRIVAL……</a:t>
            </a:r>
          </a:p>
          <a:p>
            <a:r>
              <a:rPr lang="zh-CN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（可办理落地签）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注意事项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6263" y="611932"/>
            <a:ext cx="4536504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、现金和离开机票要求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279" y="1332012"/>
            <a:ext cx="4680520" cy="31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zh-CN" alt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6001" y="1960236"/>
            <a:ext cx="43389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回程机票</a:t>
            </a:r>
            <a:endParaRPr lang="en-US" altLang="zh-CN" sz="11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VISITOR MUST HOLD RETURN/ONWORD TICKETS.</a:t>
            </a:r>
          </a:p>
          <a:p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（旅客必须持有回程</a:t>
            </a: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续程机票。）</a:t>
            </a:r>
            <a:endParaRPr lang="en-US" altLang="zh-CN" sz="1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VISITORS NOT HOLDING RETURN/ONWARD TICKETS COULD BE REFUSED ENTRY.</a:t>
            </a:r>
          </a:p>
          <a:p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（旅客不持有回程</a:t>
            </a: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续程机票可能被拒绝入境。）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6001" y="1126855"/>
            <a:ext cx="44047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现金</a:t>
            </a:r>
            <a:endParaRPr lang="en-US" altLang="zh-CN" sz="11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VISITORS ARE REQUIRED TO HOLD PROOF OF SUFFICIENT FUNDS OF AT LEAST USD 100.</a:t>
            </a:r>
          </a:p>
          <a:p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（旅客要求持有</a:t>
            </a: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zh-CN" altLang="en-US" sz="1100" dirty="0">
                <a:latin typeface="Times New Roman" pitchFamily="18" charset="0"/>
                <a:cs typeface="Times New Roman" pitchFamily="18" charset="0"/>
              </a:rPr>
              <a:t>美金足够资金的证明。）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-1" y="119846"/>
            <a:ext cx="3240559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案例</a:t>
            </a:r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孟加拉国籍入境泰国</a:t>
            </a:r>
          </a:p>
        </p:txBody>
      </p:sp>
      <p:sp>
        <p:nvSpPr>
          <p:cNvPr id="6" name="矩形 5"/>
          <p:cNvSpPr/>
          <p:nvPr/>
        </p:nvSpPr>
        <p:spPr>
          <a:xfrm>
            <a:off x="720279" y="1332012"/>
            <a:ext cx="4680520" cy="31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zh-CN" alt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A716F213-9DC5-4D79-9FAF-2D30AD7C59F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3" t="5551" r="1662" b="74447"/>
          <a:stretch/>
        </p:blipFill>
        <p:spPr>
          <a:xfrm>
            <a:off x="475775" y="557651"/>
            <a:ext cx="3960440" cy="648072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F7538059-CB6D-4C93-879E-D9A50F71F9D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2" t="11260" r="29326" b="24298"/>
          <a:stretch/>
        </p:blipFill>
        <p:spPr>
          <a:xfrm>
            <a:off x="367041" y="1198576"/>
            <a:ext cx="2376264" cy="1912488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18C0F994-33EC-4861-9B11-7E808449A29C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4" t="12638" r="38337" b="26179"/>
          <a:stretch/>
        </p:blipFill>
        <p:spPr>
          <a:xfrm>
            <a:off x="2873715" y="1177308"/>
            <a:ext cx="2520282" cy="1982375"/>
          </a:xfrm>
          <a:prstGeom prst="rect">
            <a:avLst/>
          </a:prstGeom>
        </p:spPr>
      </p:pic>
      <p:sp>
        <p:nvSpPr>
          <p:cNvPr id="20" name="TextBox 12">
            <a:extLst>
              <a:ext uri="{FF2B5EF4-FFF2-40B4-BE49-F238E27FC236}">
                <a16:creationId xmlns:a16="http://schemas.microsoft.com/office/drawing/2014/main" id="{F7D1266F-3A0B-4813-94DB-465FC3E06780}"/>
              </a:ext>
            </a:extLst>
          </p:cNvPr>
          <p:cNvSpPr txBox="1"/>
          <p:nvPr/>
        </p:nvSpPr>
        <p:spPr>
          <a:xfrm>
            <a:off x="1713666" y="578337"/>
            <a:ext cx="3327093" cy="1541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zh-CN" altLang="en-US" sz="1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注意查验国籍两字代码的正确性</a:t>
            </a:r>
            <a:endParaRPr lang="en-US" altLang="zh-CN" sz="16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A8E78724-AAA6-4E09-AE33-AFBE44825476}"/>
              </a:ext>
            </a:extLst>
          </p:cNvPr>
          <p:cNvSpPr/>
          <p:nvPr/>
        </p:nvSpPr>
        <p:spPr>
          <a:xfrm>
            <a:off x="353261" y="2645835"/>
            <a:ext cx="2390044" cy="42862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A094214C-C146-461C-8721-BCA59250E0F4}"/>
              </a:ext>
            </a:extLst>
          </p:cNvPr>
          <p:cNvSpPr/>
          <p:nvPr/>
        </p:nvSpPr>
        <p:spPr>
          <a:xfrm>
            <a:off x="2867703" y="1997693"/>
            <a:ext cx="2403824" cy="40608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2850BCB6-95D3-4A1F-BD91-194222929FB5}"/>
              </a:ext>
            </a:extLst>
          </p:cNvPr>
          <p:cNvSpPr/>
          <p:nvPr/>
        </p:nvSpPr>
        <p:spPr>
          <a:xfrm>
            <a:off x="372901" y="866477"/>
            <a:ext cx="987527" cy="3108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1760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-1" y="119846"/>
            <a:ext cx="3456583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案例</a:t>
            </a:r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哈萨克斯坦国籍入境越南</a:t>
            </a:r>
          </a:p>
        </p:txBody>
      </p:sp>
      <p:sp>
        <p:nvSpPr>
          <p:cNvPr id="6" name="矩形 5"/>
          <p:cNvSpPr/>
          <p:nvPr/>
        </p:nvSpPr>
        <p:spPr>
          <a:xfrm>
            <a:off x="720279" y="1332012"/>
            <a:ext cx="4680520" cy="31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zh-CN" alt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4742093-1B28-419E-804F-BFC5414888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2" t="1928" r="30564" b="25553"/>
          <a:stretch/>
        </p:blipFill>
        <p:spPr>
          <a:xfrm>
            <a:off x="123969" y="709227"/>
            <a:ext cx="2721810" cy="2349645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BE21494-D39F-483D-90AD-B6C30FFDF9B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47" t="10314" r="22497" b="7774"/>
          <a:stretch/>
        </p:blipFill>
        <p:spPr>
          <a:xfrm>
            <a:off x="2845778" y="922511"/>
            <a:ext cx="2840174" cy="2136361"/>
          </a:xfrm>
          <a:prstGeom prst="rect">
            <a:avLst/>
          </a:prstGeom>
        </p:spPr>
      </p:pic>
      <p:sp>
        <p:nvSpPr>
          <p:cNvPr id="16" name="TextBox 12">
            <a:extLst>
              <a:ext uri="{FF2B5EF4-FFF2-40B4-BE49-F238E27FC236}">
                <a16:creationId xmlns:a16="http://schemas.microsoft.com/office/drawing/2014/main" id="{99BB7938-B5C2-4125-A48D-1B3AB16CA1DA}"/>
              </a:ext>
            </a:extLst>
          </p:cNvPr>
          <p:cNvSpPr txBox="1"/>
          <p:nvPr/>
        </p:nvSpPr>
        <p:spPr>
          <a:xfrm>
            <a:off x="15346" y="502619"/>
            <a:ext cx="5745692" cy="1541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zh-CN" altLang="en-US" sz="1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注意免签的正确表达，留意</a:t>
            </a:r>
            <a:r>
              <a:rPr lang="en-US" altLang="zh-CN" sz="1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VISA REQUIRED,….</a:t>
            </a:r>
            <a:r>
              <a:rPr lang="zh-CN" altLang="en-US" sz="16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后面的内容！</a:t>
            </a:r>
            <a:endParaRPr lang="en-US" altLang="zh-CN" sz="16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B54436F-29A5-46BC-830C-673D9B0E908C}"/>
              </a:ext>
            </a:extLst>
          </p:cNvPr>
          <p:cNvSpPr/>
          <p:nvPr/>
        </p:nvSpPr>
        <p:spPr>
          <a:xfrm>
            <a:off x="2922405" y="2131890"/>
            <a:ext cx="2654590" cy="20823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8BD98E9-2152-4E98-891D-864642C40014}"/>
              </a:ext>
            </a:extLst>
          </p:cNvPr>
          <p:cNvSpPr/>
          <p:nvPr/>
        </p:nvSpPr>
        <p:spPr>
          <a:xfrm>
            <a:off x="260671" y="2260898"/>
            <a:ext cx="2403824" cy="40608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0641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流程图: 库存数据 8"/>
          <p:cNvSpPr/>
          <p:nvPr/>
        </p:nvSpPr>
        <p:spPr>
          <a:xfrm rot="15657817">
            <a:off x="2262077" y="247065"/>
            <a:ext cx="1282046" cy="5971256"/>
          </a:xfrm>
          <a:prstGeom prst="flowChartOnlineStorag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22685" y="985101"/>
            <a:ext cx="3836830" cy="817119"/>
          </a:xfrm>
          <a:prstGeom prst="rect">
            <a:avLst/>
          </a:prstGeom>
          <a:noFill/>
        </p:spPr>
        <p:txBody>
          <a:bodyPr wrap="square" lIns="47216" tIns="23608" rIns="47216" bIns="23608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2500" b="1" dirty="0">
                <a:latin typeface="微软雅黑" pitchFamily="34" charset="-122"/>
                <a:ea typeface="微软雅黑" pitchFamily="34" charset="-122"/>
              </a:rPr>
              <a:t>谢 谢 聆 听！</a:t>
            </a:r>
            <a:endParaRPr lang="en-US" altLang="zh-CN" sz="2500" b="1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6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3901019" y="0"/>
            <a:ext cx="1860019" cy="61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3651794" y="2691614"/>
            <a:ext cx="18004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航空运输服务分公司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直接连接符 21"/>
          <p:cNvCxnSpPr/>
          <p:nvPr/>
        </p:nvCxnSpPr>
        <p:spPr>
          <a:xfrm>
            <a:off x="1880387" y="334160"/>
            <a:ext cx="2808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144215" y="652456"/>
            <a:ext cx="5544616" cy="2202113"/>
          </a:xfrm>
          <a:prstGeom prst="rect">
            <a:avLst/>
          </a:prstGeom>
        </p:spPr>
        <p:txBody>
          <a:bodyPr wrap="square" lIns="47216" tIns="23608" rIns="47216" bIns="23608">
            <a:spAutoFit/>
          </a:bodyPr>
          <a:lstStyle/>
          <a:p>
            <a:r>
              <a:rPr lang="en-US" altLang="zh-CN" sz="1400" dirty="0"/>
              <a:t>1. national </a:t>
            </a:r>
            <a:r>
              <a:rPr lang="zh-CN" altLang="zh-CN" sz="1400" dirty="0"/>
              <a:t>公民</a:t>
            </a:r>
            <a:r>
              <a:rPr lang="en-US" altLang="zh-CN" sz="1400" dirty="0"/>
              <a:t>              2. nationality </a:t>
            </a:r>
            <a:r>
              <a:rPr lang="zh-CN" altLang="zh-CN" sz="1400" dirty="0"/>
              <a:t>国籍</a:t>
            </a:r>
            <a:r>
              <a:rPr lang="en-US" altLang="zh-CN" sz="1400" dirty="0"/>
              <a:t>           3. resident </a:t>
            </a:r>
            <a:r>
              <a:rPr lang="zh-CN" altLang="zh-CN" sz="1400" dirty="0"/>
              <a:t>居民</a:t>
            </a:r>
          </a:p>
          <a:p>
            <a:r>
              <a:rPr lang="en-US" altLang="zh-CN" sz="1400" dirty="0"/>
              <a:t>4. transit </a:t>
            </a:r>
            <a:r>
              <a:rPr lang="zh-CN" altLang="zh-CN" sz="1400" dirty="0"/>
              <a:t>过境</a:t>
            </a:r>
            <a:r>
              <a:rPr lang="en-US" altLang="zh-CN" sz="1400" dirty="0"/>
              <a:t>                 5. maximum </a:t>
            </a:r>
            <a:r>
              <a:rPr lang="zh-CN" altLang="zh-CN" sz="1400" dirty="0"/>
              <a:t>最大值</a:t>
            </a:r>
            <a:r>
              <a:rPr lang="en-US" altLang="zh-CN" sz="1400" dirty="0"/>
              <a:t>        6. minimum </a:t>
            </a:r>
            <a:r>
              <a:rPr lang="zh-CN" altLang="zh-CN" sz="1400" dirty="0"/>
              <a:t>最小值</a:t>
            </a:r>
          </a:p>
          <a:p>
            <a:r>
              <a:rPr lang="en-US" altLang="zh-CN" sz="1400" dirty="0"/>
              <a:t>7. except for </a:t>
            </a:r>
            <a:r>
              <a:rPr lang="zh-CN" altLang="zh-CN" sz="1400" dirty="0"/>
              <a:t>除了</a:t>
            </a:r>
            <a:r>
              <a:rPr lang="en-US" altLang="zh-CN" sz="1400" dirty="0"/>
              <a:t>           8. permit </a:t>
            </a:r>
            <a:r>
              <a:rPr lang="zh-CN" altLang="zh-CN" sz="1400" dirty="0"/>
              <a:t>许可</a:t>
            </a:r>
            <a:r>
              <a:rPr lang="en-US" altLang="zh-CN" sz="1400" dirty="0"/>
              <a:t>                  9. exemption </a:t>
            </a:r>
            <a:r>
              <a:rPr lang="zh-CN" altLang="zh-CN" sz="1400" dirty="0"/>
              <a:t>豁免</a:t>
            </a:r>
          </a:p>
          <a:p>
            <a:r>
              <a:rPr lang="en-US" altLang="zh-CN" sz="1400" dirty="0"/>
              <a:t>10. APEC card                  11. public passport </a:t>
            </a:r>
            <a:r>
              <a:rPr lang="zh-CN" altLang="zh-CN" sz="1400" dirty="0"/>
              <a:t>公务护照</a:t>
            </a:r>
            <a:r>
              <a:rPr lang="en-US" altLang="zh-CN" sz="1400" dirty="0"/>
              <a:t>    </a:t>
            </a:r>
          </a:p>
          <a:p>
            <a:r>
              <a:rPr lang="en-US" altLang="zh-CN" sz="1400" dirty="0"/>
              <a:t>12. diplomatic passport </a:t>
            </a:r>
            <a:r>
              <a:rPr lang="zh-CN" altLang="zh-CN" sz="1400" dirty="0"/>
              <a:t>外交护照</a:t>
            </a:r>
          </a:p>
          <a:p>
            <a:r>
              <a:rPr lang="en-US" altLang="zh-CN" sz="1400" dirty="0"/>
              <a:t>13. a visa on arrival </a:t>
            </a:r>
            <a:r>
              <a:rPr lang="zh-CN" altLang="zh-CN" sz="1400" dirty="0"/>
              <a:t>落地签</a:t>
            </a:r>
            <a:r>
              <a:rPr lang="en-US" altLang="zh-CN" sz="1400" dirty="0"/>
              <a:t>      </a:t>
            </a:r>
          </a:p>
          <a:p>
            <a:r>
              <a:rPr lang="en-US" altLang="zh-CN" sz="1400" dirty="0"/>
              <a:t>14. minor </a:t>
            </a:r>
            <a:r>
              <a:rPr lang="zh-CN" altLang="zh-CN" sz="1400" dirty="0"/>
              <a:t>小孩</a:t>
            </a:r>
            <a:r>
              <a:rPr lang="en-US" altLang="zh-CN" sz="1400" dirty="0"/>
              <a:t>                 15. additional </a:t>
            </a:r>
            <a:r>
              <a:rPr lang="zh-CN" altLang="zh-CN" sz="1400" dirty="0"/>
              <a:t>额外的</a:t>
            </a:r>
            <a:r>
              <a:rPr lang="en-US" altLang="zh-CN" sz="1400" dirty="0"/>
              <a:t>      </a:t>
            </a:r>
            <a:endParaRPr lang="zh-CN" altLang="zh-CN" sz="1400" dirty="0"/>
          </a:p>
          <a:p>
            <a:r>
              <a:rPr lang="en-US" altLang="zh-CN" sz="1400" dirty="0"/>
              <a:t>16. warning </a:t>
            </a:r>
            <a:r>
              <a:rPr lang="zh-CN" altLang="zh-CN" sz="1400" dirty="0"/>
              <a:t>警告</a:t>
            </a:r>
            <a:r>
              <a:rPr lang="en-US" altLang="zh-CN" sz="1400" dirty="0"/>
              <a:t>             17. return/onward ticket </a:t>
            </a:r>
            <a:r>
              <a:rPr lang="zh-CN" altLang="zh-CN" sz="1400" dirty="0"/>
              <a:t>回程</a:t>
            </a:r>
            <a:r>
              <a:rPr lang="en-US" altLang="zh-CN" sz="1400" dirty="0"/>
              <a:t>/</a:t>
            </a:r>
            <a:r>
              <a:rPr lang="zh-CN" altLang="zh-CN" sz="1400" dirty="0"/>
              <a:t>续程机票</a:t>
            </a:r>
            <a:r>
              <a:rPr lang="en-US" altLang="zh-CN" sz="1400" dirty="0"/>
              <a:t>   </a:t>
            </a:r>
            <a:endParaRPr lang="zh-CN" altLang="zh-CN" sz="1400" dirty="0"/>
          </a:p>
          <a:p>
            <a:r>
              <a:rPr lang="en-US" altLang="zh-CN" sz="1400" dirty="0"/>
              <a:t>18. transit visa </a:t>
            </a:r>
            <a:r>
              <a:rPr lang="zh-CN" altLang="zh-CN" sz="1400" dirty="0"/>
              <a:t>转机签</a:t>
            </a:r>
            <a:r>
              <a:rPr lang="en-US" altLang="zh-CN" sz="1400" dirty="0"/>
              <a:t>    19. sufficient funds </a:t>
            </a:r>
            <a:r>
              <a:rPr lang="zh-CN" altLang="zh-CN" sz="1400" dirty="0"/>
              <a:t>足够资金</a:t>
            </a:r>
            <a:r>
              <a:rPr lang="en-US" altLang="zh-CN" sz="1400" dirty="0"/>
              <a:t>   </a:t>
            </a:r>
          </a:p>
          <a:p>
            <a:r>
              <a:rPr lang="en-US" altLang="zh-CN" sz="1400" dirty="0"/>
              <a:t>20. international transit area </a:t>
            </a:r>
            <a:r>
              <a:rPr lang="zh-CN" altLang="zh-CN" sz="1400" dirty="0"/>
              <a:t>国际过境区</a:t>
            </a:r>
            <a:endParaRPr lang="zh-CN" altLang="en-US" sz="1400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6" name="五边形 25"/>
          <p:cNvSpPr/>
          <p:nvPr/>
        </p:nvSpPr>
        <p:spPr>
          <a:xfrm>
            <a:off x="-54548" y="118373"/>
            <a:ext cx="1911214" cy="431574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常用词汇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Box 64"/>
          <p:cNvSpPr txBox="1"/>
          <p:nvPr/>
        </p:nvSpPr>
        <p:spPr>
          <a:xfrm>
            <a:off x="360239" y="611932"/>
            <a:ext cx="4536504" cy="3926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的含义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 lvl="0">
              <a:lnSpc>
                <a:spcPct val="150000"/>
              </a:lnSpc>
            </a:pPr>
            <a:r>
              <a:rPr lang="en-US" altLang="zh-CN" sz="1400" b="1" kern="0" dirty="0">
                <a:solidFill>
                  <a:srgbClr val="0E784D"/>
                </a:solidFill>
                <a:ea typeface="微软雅黑" pitchFamily="34" charset="-122"/>
                <a:cs typeface="Arial" pitchFamily="34" charset="0"/>
              </a:rPr>
              <a:t>TIM</a:t>
            </a:r>
            <a:r>
              <a:rPr lang="zh-CN" altLang="en-US" sz="1400" b="1" kern="0" dirty="0">
                <a:solidFill>
                  <a:srgbClr val="0E784D"/>
                </a:solidFill>
                <a:ea typeface="微软雅黑" pitchFamily="34" charset="-122"/>
                <a:cs typeface="Arial" pitchFamily="34" charset="0"/>
              </a:rPr>
              <a:t>的全称是</a:t>
            </a:r>
            <a:r>
              <a:rPr lang="en-US" altLang="zh-CN" sz="1400" b="1" kern="0" dirty="0">
                <a:solidFill>
                  <a:srgbClr val="0E784D"/>
                </a:solidFill>
                <a:ea typeface="微软雅黑" pitchFamily="34" charset="-122"/>
                <a:cs typeface="Arial" pitchFamily="34" charset="0"/>
              </a:rPr>
              <a:t>Travel Information Manual</a:t>
            </a:r>
            <a:r>
              <a:rPr lang="zh-CN" altLang="en-US" sz="1400" b="1" kern="0" dirty="0">
                <a:solidFill>
                  <a:srgbClr val="0E784D"/>
                </a:solidFill>
                <a:ea typeface="微软雅黑" pitchFamily="34" charset="-122"/>
                <a:cs typeface="Arial" pitchFamily="34" charset="0"/>
              </a:rPr>
              <a:t>，</a:t>
            </a:r>
            <a:endParaRPr lang="en-US" altLang="zh-CN" sz="1400" b="1" kern="0" dirty="0">
              <a:solidFill>
                <a:srgbClr val="0E784D"/>
              </a:solidFill>
              <a:ea typeface="微软雅黑" pitchFamily="34" charset="-122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zh-CN" altLang="en-US" sz="1400" b="1" kern="0" dirty="0">
                <a:solidFill>
                  <a:srgbClr val="0E784D"/>
                </a:solidFill>
                <a:ea typeface="微软雅黑" pitchFamily="34" charset="-122"/>
                <a:cs typeface="Arial" pitchFamily="34" charset="0"/>
              </a:rPr>
              <a:t>是世界主要国家的护照和签证信息的依据。</a:t>
            </a:r>
            <a:endParaRPr lang="en-US" altLang="zh-CN" sz="1400" b="1" dirty="0">
              <a:solidFill>
                <a:srgbClr val="0E784D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的目的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b="1" kern="0" dirty="0">
                <a:solidFill>
                  <a:srgbClr val="0E784D"/>
                </a:solidFill>
                <a:ea typeface="微软雅黑" pitchFamily="34" charset="-122"/>
                <a:cs typeface="Arial" pitchFamily="34" charset="0"/>
              </a:rPr>
              <a:t>识别判断旅客证件以及签证是否符合入境地的要求</a:t>
            </a:r>
            <a:endParaRPr lang="en-US" altLang="zh-CN" sz="1400" b="1" kern="0" dirty="0">
              <a:solidFill>
                <a:srgbClr val="0E784D"/>
              </a:solidFill>
              <a:ea typeface="微软雅黑" pitchFamily="34" charset="-122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的内容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b="1" kern="0" dirty="0">
                <a:solidFill>
                  <a:srgbClr val="0E784D"/>
                </a:solidFill>
                <a:ea typeface="微软雅黑" pitchFamily="34" charset="-122"/>
                <a:cs typeface="Arial" pitchFamily="34" charset="0"/>
              </a:rPr>
              <a:t>主要涉及证件和签证要求同时也有细则补充</a:t>
            </a: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关于</a:t>
            </a:r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TIM</a:t>
            </a:r>
            <a:endParaRPr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直接连接符 21"/>
          <p:cNvCxnSpPr/>
          <p:nvPr/>
        </p:nvCxnSpPr>
        <p:spPr>
          <a:xfrm>
            <a:off x="1880387" y="334160"/>
            <a:ext cx="2808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126178" y="895221"/>
            <a:ext cx="4644583" cy="373536"/>
          </a:xfrm>
          <a:prstGeom prst="rect">
            <a:avLst/>
          </a:prstGeom>
        </p:spPr>
        <p:txBody>
          <a:bodyPr wrap="square" lIns="47216" tIns="23608" rIns="47216" bIns="23608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AMDEUS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系统：</a:t>
            </a:r>
          </a:p>
        </p:txBody>
      </p:sp>
      <p:sp>
        <p:nvSpPr>
          <p:cNvPr id="26" name="五边形 25"/>
          <p:cNvSpPr/>
          <p:nvPr/>
        </p:nvSpPr>
        <p:spPr>
          <a:xfrm>
            <a:off x="-1" y="116900"/>
            <a:ext cx="2448471" cy="431574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直接使用</a:t>
            </a:r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的系统</a:t>
            </a:r>
          </a:p>
        </p:txBody>
      </p:sp>
      <p:sp>
        <p:nvSpPr>
          <p:cNvPr id="8" name="矩形 7"/>
          <p:cNvSpPr/>
          <p:nvPr/>
        </p:nvSpPr>
        <p:spPr>
          <a:xfrm>
            <a:off x="1948020" y="976819"/>
            <a:ext cx="37208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defTabSz="914400">
              <a:defRPr/>
            </a:pPr>
            <a:r>
              <a:rPr lang="zh-CN" altLang="en-US" sz="1400" b="1" kern="0" dirty="0">
                <a:solidFill>
                  <a:srgbClr val="0E784D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目前主要用的航司有</a:t>
            </a:r>
            <a:r>
              <a:rPr lang="en-US" altLang="zh-CN" sz="1400" b="1" kern="0" dirty="0">
                <a:solidFill>
                  <a:srgbClr val="0E784D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MH,AY,SV,KQ,OZ</a:t>
            </a:r>
            <a:r>
              <a:rPr lang="zh-CN" altLang="en-US" sz="1400" b="1" kern="0" dirty="0">
                <a:solidFill>
                  <a:srgbClr val="0E784D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等等</a:t>
            </a:r>
            <a:endParaRPr lang="en-US" altLang="zh-CN" sz="1400" b="1" kern="0" dirty="0">
              <a:solidFill>
                <a:srgbClr val="0E784D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1775" y="1588262"/>
            <a:ext cx="51845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SABER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系统：</a:t>
            </a:r>
            <a:r>
              <a:rPr lang="zh-CN" altLang="en-US" sz="1400" b="1" kern="0" dirty="0">
                <a:solidFill>
                  <a:srgbClr val="0E784D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目前主要使用的航司有</a:t>
            </a:r>
            <a:r>
              <a:rPr lang="en-US" altLang="zh-CN" sz="1400" b="1" kern="0" dirty="0">
                <a:solidFill>
                  <a:srgbClr val="0E784D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WY,ET,SL,PG</a:t>
            </a:r>
            <a:r>
              <a:rPr lang="zh-CN" altLang="en-US" sz="1400" b="1" kern="0" dirty="0">
                <a:solidFill>
                  <a:srgbClr val="0E784D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等等</a:t>
            </a:r>
            <a:endParaRPr lang="en-US" altLang="zh-CN" sz="1400" b="1" kern="0" dirty="0">
              <a:solidFill>
                <a:srgbClr val="0E784D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  <a:p>
            <a:endParaRPr lang="zh-CN" altLang="en-US" sz="1400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775" y="2196108"/>
            <a:ext cx="5115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、中航信系统：</a:t>
            </a:r>
            <a:r>
              <a:rPr lang="zh-CN" altLang="en-US" sz="1400" b="1" kern="0" dirty="0">
                <a:solidFill>
                  <a:srgbClr val="0E784D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大部分国内航班，例如深航东航       </a:t>
            </a:r>
          </a:p>
        </p:txBody>
      </p:sp>
    </p:spTree>
    <p:extLst>
      <p:ext uri="{BB962C8B-B14F-4D97-AF65-F5344CB8AC3E}">
        <p14:creationId xmlns:p14="http://schemas.microsoft.com/office/powerpoint/2010/main" val="1819621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-1" y="119846"/>
            <a:ext cx="2160439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航信系统</a:t>
            </a:r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指令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8F92C4AB-3C26-4BAA-8794-2DC93FFCB9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91" y="682498"/>
            <a:ext cx="5275256" cy="237849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Box 64"/>
          <p:cNvSpPr txBox="1"/>
          <p:nvPr/>
        </p:nvSpPr>
        <p:spPr>
          <a:xfrm>
            <a:off x="617154" y="656440"/>
            <a:ext cx="45365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、证件类型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、旅客国籍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、旅客中转地和目的地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的基本内容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Box 64"/>
          <p:cNvSpPr txBox="1"/>
          <p:nvPr/>
        </p:nvSpPr>
        <p:spPr>
          <a:xfrm>
            <a:off x="426567" y="611932"/>
            <a:ext cx="45365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、证件类型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的基本内容</a:t>
            </a:r>
          </a:p>
        </p:txBody>
      </p:sp>
      <p:sp>
        <p:nvSpPr>
          <p:cNvPr id="6" name="矩形 5"/>
          <p:cNvSpPr/>
          <p:nvPr/>
        </p:nvSpPr>
        <p:spPr>
          <a:xfrm>
            <a:off x="433067" y="762788"/>
            <a:ext cx="53285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                                   </a:t>
            </a:r>
            <a:br>
              <a:rPr lang="en-US" altLang="zh-CN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                      </a:t>
            </a:r>
            <a:br>
              <a:rPr lang="en-US" altLang="zh-CN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...... </a:t>
            </a:r>
            <a:r>
              <a:rPr lang="en-US" altLang="zh-CN" sz="1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NORMAL PASSPORTS ONLY </a:t>
            </a: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......                                            </a:t>
            </a:r>
            <a:br>
              <a:rPr lang="en-US" altLang="zh-CN" sz="11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PASSPORT REQUIRED.                                                             </a:t>
            </a:r>
            <a:br>
              <a:rPr lang="en-US" altLang="zh-CN" sz="11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- PASSPORTS AND OTHER DOCUMENTS ACCEPTED FOR ENTRY MUST BE</a:t>
            </a:r>
          </a:p>
          <a:p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 VALID FOR A MINIMUM OF 6 MONTHS FROM THE ARRIVAL DATE.</a:t>
            </a:r>
          </a:p>
          <a:p>
            <a:endParaRPr lang="en-US" altLang="zh-CN" sz="1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                       </a:t>
            </a:r>
            <a:br>
              <a:rPr lang="en-US" altLang="zh-CN" sz="11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1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PASSPORT EXEMPTIONS</a:t>
            </a:r>
            <a:r>
              <a:rPr lang="en-US" altLang="zh-CN" sz="11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  ;</a:t>
            </a:r>
            <a:br>
              <a:rPr lang="en-US" altLang="zh-CN" sz="11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- PASSENGERS WITH A CERTIFICATE OF IDENTITY ISSUED BY                          </a:t>
            </a:r>
            <a:br>
              <a:rPr lang="en-US" altLang="zh-CN" sz="11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  MALAYSIA.                                                                    ;</a:t>
            </a:r>
            <a:br>
              <a:rPr lang="en-US" altLang="zh-CN" sz="11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11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zh-CN" alt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线形标注 1 6"/>
          <p:cNvSpPr/>
          <p:nvPr/>
        </p:nvSpPr>
        <p:spPr>
          <a:xfrm>
            <a:off x="3096543" y="971972"/>
            <a:ext cx="1656184" cy="288032"/>
          </a:xfrm>
          <a:prstGeom prst="borderCallout1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68551" y="941214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latin typeface="楷体" pitchFamily="49" charset="-122"/>
                <a:ea typeface="楷体" pitchFamily="49" charset="-122"/>
              </a:rPr>
              <a:t>仅限普通护照</a:t>
            </a:r>
          </a:p>
        </p:txBody>
      </p:sp>
      <p:sp>
        <p:nvSpPr>
          <p:cNvPr id="9" name="线形标注 1 8"/>
          <p:cNvSpPr/>
          <p:nvPr/>
        </p:nvSpPr>
        <p:spPr>
          <a:xfrm>
            <a:off x="3096543" y="2052092"/>
            <a:ext cx="1728192" cy="288032"/>
          </a:xfrm>
          <a:prstGeom prst="borderCallout1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1600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护照豁免的情况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Box 64"/>
          <p:cNvSpPr txBox="1"/>
          <p:nvPr/>
        </p:nvSpPr>
        <p:spPr>
          <a:xfrm>
            <a:off x="617154" y="656440"/>
            <a:ext cx="45365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、旅客国籍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的基本内容</a:t>
            </a:r>
          </a:p>
        </p:txBody>
      </p:sp>
      <p:sp>
        <p:nvSpPr>
          <p:cNvPr id="6" name="矩形 5"/>
          <p:cNvSpPr/>
          <p:nvPr/>
        </p:nvSpPr>
        <p:spPr>
          <a:xfrm>
            <a:off x="652960" y="1136832"/>
            <a:ext cx="8604448" cy="2979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1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根据护照上的三字代码查看旅客国籍两字代码的方法：</a:t>
            </a:r>
            <a:endParaRPr lang="en-US" altLang="zh-CN" sz="11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1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AMDEUS</a:t>
            </a:r>
            <a:r>
              <a:rPr lang="zh-CN" altLang="en-US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系统：</a:t>
            </a:r>
            <a:r>
              <a:rPr lang="zh-CN" altLang="zh-CN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</a:t>
            </a:r>
            <a:r>
              <a:rPr lang="en-US" altLang="zh-CN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DC+</a:t>
            </a:r>
            <a:r>
              <a:rPr lang="zh-CN" altLang="en-US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国籍三字代码      </a:t>
            </a:r>
            <a:endParaRPr lang="en-US" altLang="zh-CN" sz="12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SABER</a:t>
            </a:r>
            <a:r>
              <a:rPr lang="zh-CN" altLang="en-US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系统  </a:t>
            </a:r>
            <a:r>
              <a:rPr lang="en-US" altLang="zh-CN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:  </a:t>
            </a:r>
            <a:r>
              <a:rPr lang="en-US" altLang="zh-CN" sz="1200" u="sng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E</a:t>
            </a:r>
            <a:r>
              <a:rPr lang="en-US" altLang="zh-CN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NCODE(ALT+E)             C</a:t>
            </a:r>
            <a:r>
              <a:rPr lang="en-US" altLang="zh-CN" sz="1200" u="sng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O</a:t>
            </a:r>
            <a:r>
              <a:rPr lang="en-US" altLang="zh-CN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UNTRY(ALL+O)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中航信：</a:t>
            </a:r>
            <a:r>
              <a:rPr lang="en-US" altLang="zh-CN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CNTZ:C/</a:t>
            </a:r>
            <a:r>
              <a:rPr lang="zh-CN" altLang="en-US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国籍三字代码</a:t>
            </a:r>
            <a:br>
              <a:rPr lang="zh-CN" altLang="zh-CN" sz="12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sz="12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                        </a:t>
            </a: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 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                               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endParaRPr lang="zh-CN" altLang="zh-CN" sz="4000" dirty="0"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7" name="右箭头 6"/>
          <p:cNvSpPr/>
          <p:nvPr/>
        </p:nvSpPr>
        <p:spPr>
          <a:xfrm>
            <a:off x="3024535" y="2052092"/>
            <a:ext cx="288032" cy="14401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Administrator\Desktop\1_0G410113644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 t="14851" b="15842"/>
          <a:stretch>
            <a:fillRect/>
          </a:stretch>
        </p:blipFill>
        <p:spPr bwMode="auto">
          <a:xfrm>
            <a:off x="4343283" y="0"/>
            <a:ext cx="1417755" cy="47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Box 64"/>
          <p:cNvSpPr txBox="1"/>
          <p:nvPr/>
        </p:nvSpPr>
        <p:spPr>
          <a:xfrm>
            <a:off x="537409" y="650548"/>
            <a:ext cx="45365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600" b="1" dirty="0">
                <a:solidFill>
                  <a:srgbClr val="0F3D14"/>
                </a:solidFill>
                <a:latin typeface="微软雅黑" pitchFamily="34" charset="-122"/>
                <a:ea typeface="微软雅黑" pitchFamily="34" charset="-122"/>
              </a:rPr>
              <a:t>、旅客国籍</a:t>
            </a: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1600" b="1" dirty="0">
              <a:solidFill>
                <a:srgbClr val="0F3D1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7" name="直接连接符 66"/>
          <p:cNvCxnSpPr/>
          <p:nvPr/>
        </p:nvCxnSpPr>
        <p:spPr>
          <a:xfrm flipV="1">
            <a:off x="1808949" y="334160"/>
            <a:ext cx="2880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五边形 2"/>
          <p:cNvSpPr/>
          <p:nvPr/>
        </p:nvSpPr>
        <p:spPr>
          <a:xfrm>
            <a:off x="0" y="119846"/>
            <a:ext cx="1911214" cy="428628"/>
          </a:xfrm>
          <a:prstGeom prst="homePlate">
            <a:avLst/>
          </a:prstGeom>
          <a:solidFill>
            <a:srgbClr val="084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16" tIns="23608" rIns="47216" bIns="23608" rtlCol="0" anchor="ctr"/>
          <a:lstStyle/>
          <a:p>
            <a:pPr algn="ctr"/>
            <a:r>
              <a:rPr lang="en-US" altLang="zh-CN" sz="1800" b="1" dirty="0">
                <a:latin typeface="微软雅黑" pitchFamily="34" charset="-122"/>
                <a:ea typeface="微软雅黑" pitchFamily="34" charset="-122"/>
              </a:rPr>
              <a:t>TIM</a:t>
            </a:r>
            <a:r>
              <a:rPr lang="zh-CN" altLang="en-US" sz="1800" b="1" dirty="0">
                <a:latin typeface="微软雅黑" pitchFamily="34" charset="-122"/>
                <a:ea typeface="微软雅黑" pitchFamily="34" charset="-122"/>
              </a:rPr>
              <a:t>的基本内容</a:t>
            </a:r>
          </a:p>
        </p:txBody>
      </p:sp>
      <p:sp>
        <p:nvSpPr>
          <p:cNvPr id="6" name="矩形 5"/>
          <p:cNvSpPr/>
          <p:nvPr/>
        </p:nvSpPr>
        <p:spPr>
          <a:xfrm>
            <a:off x="537409" y="1115988"/>
            <a:ext cx="8604448" cy="3333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1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中航信：</a:t>
            </a:r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CNTZ:C/</a:t>
            </a:r>
            <a:r>
              <a:rPr lang="zh-CN" altLang="en-US" sz="1100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三字代码</a:t>
            </a:r>
            <a:endParaRPr lang="en-US" altLang="zh-CN" sz="1100" dirty="0">
              <a:solidFill>
                <a:srgbClr val="000000"/>
              </a:solidFill>
              <a:latin typeface="Times New Roman" pitchFamily="18" charset="0"/>
              <a:ea typeface="lucida Grande"/>
              <a:cs typeface="Times New Roman" pitchFamily="18" charset="0"/>
            </a:endParaRPr>
          </a:p>
          <a:p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CNTZ:C/COG</a:t>
            </a:r>
            <a:endParaRPr lang="zh-CN" altLang="zh-CN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CG, COG, CONGO        </a:t>
            </a:r>
            <a:r>
              <a:rPr lang="zh-CN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刚果共和国 </a:t>
            </a:r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BZV, AFRICA</a:t>
            </a:r>
          </a:p>
          <a:p>
            <a:endParaRPr lang="zh-CN" altLang="zh-CN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CNTZ:C/JPN</a:t>
            </a:r>
            <a:endParaRPr lang="zh-CN" altLang="zh-CN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JP,JPN,JAPAN                </a:t>
            </a:r>
            <a:r>
              <a:rPr lang="zh-CN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日本</a:t>
            </a:r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TYO,ASIA</a:t>
            </a:r>
          </a:p>
          <a:p>
            <a:endParaRPr lang="zh-CN" altLang="zh-CN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CNTZ:C/ISR</a:t>
            </a:r>
            <a:endParaRPr lang="zh-CN" altLang="zh-CN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IL,ISR,ISRAEL                </a:t>
            </a:r>
            <a:r>
              <a:rPr lang="zh-CN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以色列</a:t>
            </a:r>
            <a:r>
              <a:rPr lang="en-US" altLang="zh-CN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JRS,ASIA </a:t>
            </a:r>
            <a:endParaRPr lang="zh-CN" altLang="zh-CN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    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 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  <a:ea typeface="lucida Grande"/>
                <a:cs typeface="Times New Roman" pitchFamily="18" charset="0"/>
              </a:rPr>
              <a:t>                                                                            </a:t>
            </a:r>
            <a:br>
              <a:rPr lang="zh-CN" altLang="zh-CN" sz="14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</a:br>
            <a:endParaRPr lang="zh-CN" altLang="zh-CN" sz="4000" dirty="0"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11891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培训PPT模板</Template>
  <TotalTime>1676</TotalTime>
  <Words>628</Words>
  <Application>Microsoft Office PowerPoint</Application>
  <PresentationFormat>自定义</PresentationFormat>
  <Paragraphs>143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楷体</vt:lpstr>
      <vt:lpstr>微软雅黑</vt:lpstr>
      <vt:lpstr>Arial</vt:lpstr>
      <vt:lpstr>Calibri</vt:lpstr>
      <vt:lpstr>Calibri Light</vt:lpstr>
      <vt:lpstr>Times New Roman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peng zou</cp:lastModifiedBy>
  <cp:revision>128</cp:revision>
  <dcterms:modified xsi:type="dcterms:W3CDTF">2019-08-24T06:19:30Z</dcterms:modified>
</cp:coreProperties>
</file>