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33" r:id="rId2"/>
  </p:sldMasterIdLst>
  <p:notesMasterIdLst>
    <p:notesMasterId r:id="rId40"/>
  </p:notesMasterIdLst>
  <p:handoutMasterIdLst>
    <p:handoutMasterId r:id="rId41"/>
  </p:handoutMasterIdLst>
  <p:sldIdLst>
    <p:sldId id="670" r:id="rId3"/>
    <p:sldId id="662" r:id="rId4"/>
    <p:sldId id="666" r:id="rId5"/>
    <p:sldId id="686" r:id="rId6"/>
    <p:sldId id="699" r:id="rId7"/>
    <p:sldId id="684" r:id="rId8"/>
    <p:sldId id="664" r:id="rId9"/>
    <p:sldId id="700" r:id="rId10"/>
    <p:sldId id="682" r:id="rId11"/>
    <p:sldId id="683" r:id="rId12"/>
    <p:sldId id="685" r:id="rId13"/>
    <p:sldId id="610" r:id="rId14"/>
    <p:sldId id="635" r:id="rId15"/>
    <p:sldId id="663" r:id="rId16"/>
    <p:sldId id="595" r:id="rId17"/>
    <p:sldId id="691" r:id="rId18"/>
    <p:sldId id="676" r:id="rId19"/>
    <p:sldId id="596" r:id="rId20"/>
    <p:sldId id="687" r:id="rId21"/>
    <p:sldId id="689" r:id="rId22"/>
    <p:sldId id="701" r:id="rId23"/>
    <p:sldId id="688" r:id="rId24"/>
    <p:sldId id="598" r:id="rId25"/>
    <p:sldId id="672" r:id="rId26"/>
    <p:sldId id="703" r:id="rId27"/>
    <p:sldId id="702" r:id="rId28"/>
    <p:sldId id="673" r:id="rId29"/>
    <p:sldId id="694" r:id="rId30"/>
    <p:sldId id="674" r:id="rId31"/>
    <p:sldId id="675" r:id="rId32"/>
    <p:sldId id="677" r:id="rId33"/>
    <p:sldId id="695" r:id="rId34"/>
    <p:sldId id="692" r:id="rId35"/>
    <p:sldId id="678" r:id="rId36"/>
    <p:sldId id="690" r:id="rId37"/>
    <p:sldId id="693" r:id="rId38"/>
    <p:sldId id="69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p15:clr>
            <a:srgbClr val="A4A3A4"/>
          </p15:clr>
        </p15:guide>
        <p15:guide id="2" pos="3840">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xinghuo@9air.com" initials="w" lastIdx="2" clrIdx="0">
    <p:extLst>
      <p:ext uri="{19B8F6BF-5375-455C-9EA6-DF929625EA0E}">
        <p15:presenceInfo xmlns:p15="http://schemas.microsoft.com/office/powerpoint/2012/main" userId="690fc10cf9d92e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F00"/>
    <a:srgbClr val="FF4400"/>
    <a:srgbClr val="1A2982"/>
    <a:srgbClr val="FC4C02"/>
    <a:srgbClr val="F15300"/>
    <a:srgbClr val="F65004"/>
    <a:srgbClr val="EB6C03"/>
    <a:srgbClr val="BA0E82"/>
    <a:srgbClr val="003F22"/>
    <a:srgbClr val="592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111" d="100"/>
          <a:sy n="111" d="100"/>
        </p:scale>
        <p:origin x="228" y="72"/>
      </p:cViewPr>
      <p:guideLst>
        <p:guide orient="horz" pos="2258"/>
        <p:guide pos="3840"/>
      </p:guideLst>
    </p:cSldViewPr>
  </p:slideViewPr>
  <p:notesTextViewPr>
    <p:cViewPr>
      <p:scale>
        <a:sx n="1" d="1"/>
        <a:sy n="1" d="1"/>
      </p:scale>
      <p:origin x="0" y="0"/>
    </p:cViewPr>
  </p:notesTextViewPr>
  <p:sorterViewPr>
    <p:cViewPr varScale="1">
      <p:scale>
        <a:sx n="1" d="1"/>
        <a:sy n="1" d="1"/>
      </p:scale>
      <p:origin x="0" y="-3840"/>
    </p:cViewPr>
  </p:sorterViewPr>
  <p:notesViewPr>
    <p:cSldViewPr snapToGrid="0">
      <p:cViewPr varScale="1">
        <p:scale>
          <a:sx n="87" d="100"/>
          <a:sy n="87"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zh-CN" dirty="0"/>
              <a:t>旅客投诉事件数据</a:t>
            </a:r>
          </a:p>
        </c:rich>
      </c:tx>
      <c:layout>
        <c:manualLayout>
          <c:xMode val="edge"/>
          <c:yMode val="edge"/>
          <c:x val="0.33334481627296586"/>
          <c:y val="3.110373872230797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zh-CN"/>
        </a:p>
      </c:txPr>
    </c:title>
    <c:autoTitleDeleted val="0"/>
    <c:plotArea>
      <c:layout>
        <c:manualLayout>
          <c:layoutTarget val="inner"/>
          <c:xMode val="edge"/>
          <c:yMode val="edge"/>
          <c:x val="5.4502829724409452E-2"/>
          <c:y val="0.23804817408481546"/>
          <c:w val="0.92049717027559064"/>
          <c:h val="0.56645610442568251"/>
        </c:manualLayout>
      </c:layout>
      <c:barChart>
        <c:barDir val="col"/>
        <c:grouping val="clustered"/>
        <c:varyColors val="0"/>
        <c:ser>
          <c:idx val="0"/>
          <c:order val="0"/>
          <c:tx>
            <c:strRef>
              <c:f>Sheet1!$B$1</c:f>
              <c:strCache>
                <c:ptCount val="1"/>
                <c:pt idx="0">
                  <c:v>行李问题</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c:f>
              <c:numCache>
                <c:formatCode>General</c:formatCode>
                <c:ptCount val="1"/>
              </c:numCache>
            </c:numRef>
          </c:cat>
          <c:val>
            <c:numRef>
              <c:f>Sheet1!$B$14</c:f>
              <c:numCache>
                <c:formatCode>General</c:formatCode>
                <c:ptCount val="1"/>
                <c:pt idx="0">
                  <c:v>418</c:v>
                </c:pt>
              </c:numCache>
            </c:numRef>
          </c:val>
          <c:extLst>
            <c:ext xmlns:c16="http://schemas.microsoft.com/office/drawing/2014/chart" uri="{C3380CC4-5D6E-409C-BE32-E72D297353CC}">
              <c16:uniqueId val="{00000000-E394-4D68-866F-CDDC2B38DF8F}"/>
            </c:ext>
          </c:extLst>
        </c:ser>
        <c:ser>
          <c:idx val="1"/>
          <c:order val="1"/>
          <c:tx>
            <c:strRef>
              <c:f>Sheet1!$C$1</c:f>
              <c:strCache>
                <c:ptCount val="1"/>
                <c:pt idx="0">
                  <c:v>不正常航班</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c:f>
              <c:numCache>
                <c:formatCode>General</c:formatCode>
                <c:ptCount val="1"/>
              </c:numCache>
            </c:numRef>
          </c:cat>
          <c:val>
            <c:numRef>
              <c:f>Sheet1!$C$14</c:f>
              <c:numCache>
                <c:formatCode>General</c:formatCode>
                <c:ptCount val="1"/>
                <c:pt idx="0">
                  <c:v>110</c:v>
                </c:pt>
              </c:numCache>
            </c:numRef>
          </c:val>
          <c:extLst>
            <c:ext xmlns:c16="http://schemas.microsoft.com/office/drawing/2014/chart" uri="{C3380CC4-5D6E-409C-BE32-E72D297353CC}">
              <c16:uniqueId val="{00000001-E394-4D68-866F-CDDC2B38DF8F}"/>
            </c:ext>
          </c:extLst>
        </c:ser>
        <c:ser>
          <c:idx val="2"/>
          <c:order val="2"/>
          <c:tx>
            <c:strRef>
              <c:f>Sheet1!$D$1</c:f>
              <c:strCache>
                <c:ptCount val="1"/>
                <c:pt idx="0">
                  <c:v>现场服务</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c:f>
              <c:numCache>
                <c:formatCode>General</c:formatCode>
                <c:ptCount val="1"/>
              </c:numCache>
            </c:numRef>
          </c:cat>
          <c:val>
            <c:numRef>
              <c:f>Sheet1!$D$14</c:f>
              <c:numCache>
                <c:formatCode>General</c:formatCode>
                <c:ptCount val="1"/>
                <c:pt idx="0">
                  <c:v>78</c:v>
                </c:pt>
              </c:numCache>
            </c:numRef>
          </c:val>
          <c:extLst>
            <c:ext xmlns:c16="http://schemas.microsoft.com/office/drawing/2014/chart" uri="{C3380CC4-5D6E-409C-BE32-E72D297353CC}">
              <c16:uniqueId val="{00000002-E394-4D68-866F-CDDC2B38DF8F}"/>
            </c:ext>
          </c:extLst>
        </c:ser>
        <c:ser>
          <c:idx val="3"/>
          <c:order val="3"/>
          <c:tx>
            <c:strRef>
              <c:f>Sheet1!$E$1</c:f>
              <c:strCache>
                <c:ptCount val="1"/>
                <c:pt idx="0">
                  <c:v>其他</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c:f>
              <c:numCache>
                <c:formatCode>General</c:formatCode>
                <c:ptCount val="1"/>
              </c:numCache>
            </c:numRef>
          </c:cat>
          <c:val>
            <c:numRef>
              <c:f>Sheet1!$E$14</c:f>
              <c:numCache>
                <c:formatCode>General</c:formatCode>
                <c:ptCount val="1"/>
                <c:pt idx="0">
                  <c:v>55</c:v>
                </c:pt>
              </c:numCache>
            </c:numRef>
          </c:val>
          <c:extLst>
            <c:ext xmlns:c16="http://schemas.microsoft.com/office/drawing/2014/chart" uri="{C3380CC4-5D6E-409C-BE32-E72D297353CC}">
              <c16:uniqueId val="{00000003-E394-4D68-866F-CDDC2B38DF8F}"/>
            </c:ext>
          </c:extLst>
        </c:ser>
        <c:ser>
          <c:idx val="4"/>
          <c:order val="4"/>
          <c:tx>
            <c:strRef>
              <c:f>Sheet1!$F$1</c:f>
              <c:strCache>
                <c:ptCount val="1"/>
                <c:pt idx="0">
                  <c:v>总</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Sheet1!$A$14</c:f>
              <c:numCache>
                <c:formatCode>General</c:formatCode>
                <c:ptCount val="1"/>
              </c:numCache>
            </c:numRef>
          </c:cat>
          <c:val>
            <c:numRef>
              <c:f>Sheet1!$F$14</c:f>
              <c:numCache>
                <c:formatCode>General</c:formatCode>
                <c:ptCount val="1"/>
                <c:pt idx="0">
                  <c:v>661</c:v>
                </c:pt>
              </c:numCache>
            </c:numRef>
          </c:val>
          <c:extLst>
            <c:ext xmlns:c16="http://schemas.microsoft.com/office/drawing/2014/chart" uri="{C3380CC4-5D6E-409C-BE32-E72D297353CC}">
              <c16:uniqueId val="{00000004-E394-4D68-866F-CDDC2B38DF8F}"/>
            </c:ext>
          </c:extLst>
        </c:ser>
        <c:dLbls>
          <c:dLblPos val="inEnd"/>
          <c:showLegendKey val="0"/>
          <c:showVal val="1"/>
          <c:showCatName val="0"/>
          <c:showSerName val="0"/>
          <c:showPercent val="0"/>
          <c:showBubbleSize val="0"/>
        </c:dLbls>
        <c:gapWidth val="100"/>
        <c:overlap val="-24"/>
        <c:axId val="1083417087"/>
        <c:axId val="1078850335"/>
      </c:barChart>
      <c:catAx>
        <c:axId val="108341708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crossAx val="1078850335"/>
        <c:crosses val="autoZero"/>
        <c:auto val="1"/>
        <c:lblAlgn val="ctr"/>
        <c:lblOffset val="100"/>
        <c:noMultiLvlLbl val="0"/>
      </c:catAx>
      <c:valAx>
        <c:axId val="1078850335"/>
        <c:scaling>
          <c:orientation val="minMax"/>
          <c:max val="7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crossAx val="1083417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25T16:02:10.675" idx="2">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10596-6194-4FA0-85E8-5E6913FF7839}" type="doc">
      <dgm:prSet loTypeId="urn:microsoft.com/office/officeart/2005/8/layout/process4" loCatId="process" qsTypeId="urn:microsoft.com/office/officeart/2005/8/quickstyle/simple5" qsCatId="simple" csTypeId="urn:microsoft.com/office/officeart/2005/8/colors/accent1_1" csCatId="accent1" phldr="1"/>
      <dgm:spPr/>
      <dgm:t>
        <a:bodyPr/>
        <a:lstStyle/>
        <a:p>
          <a:endParaRPr lang="zh-CN" altLang="en-US"/>
        </a:p>
      </dgm:t>
    </dgm:pt>
    <dgm:pt modelId="{DE0D9372-930C-4284-8F7C-CD31A31AD087}">
      <dgm:prSet custT="1"/>
      <dgm:spPr/>
      <dgm:t>
        <a:bodyPr/>
        <a:lstStyle/>
        <a:p>
          <a:r>
            <a:rPr lang="en-US" sz="1800" dirty="0">
              <a:latin typeface="+mn-ea"/>
              <a:ea typeface="+mn-ea"/>
            </a:rPr>
            <a:t>2018.10.03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曼德勒</a:t>
          </a:r>
          <a:r>
            <a:rPr lang="en-US" sz="1800" dirty="0">
              <a:latin typeface="+mn-ea"/>
              <a:ea typeface="+mn-ea"/>
            </a:rPr>
            <a:t>(MDL) </a:t>
          </a:r>
          <a:r>
            <a:rPr lang="zh-CN" sz="1800" dirty="0">
              <a:latin typeface="+mn-ea"/>
              <a:ea typeface="+mn-ea"/>
            </a:rPr>
            <a:t>缅甸</a:t>
          </a:r>
        </a:p>
      </dgm:t>
    </dgm:pt>
    <dgm:pt modelId="{8BB252F4-A0AB-46D9-AA77-9308D5D3C674}" type="parTrans" cxnId="{FD41D7BC-7299-410B-95C4-77C4BBA405EC}">
      <dgm:prSet/>
      <dgm:spPr/>
      <dgm:t>
        <a:bodyPr/>
        <a:lstStyle/>
        <a:p>
          <a:endParaRPr lang="zh-CN" altLang="en-US" sz="1800">
            <a:latin typeface="+mn-ea"/>
            <a:ea typeface="+mn-ea"/>
          </a:endParaRPr>
        </a:p>
      </dgm:t>
    </dgm:pt>
    <dgm:pt modelId="{3AE13263-A3D8-4B38-89B4-C953D5E1CABB}" type="sibTrans" cxnId="{FD41D7BC-7299-410B-95C4-77C4BBA405EC}">
      <dgm:prSet custT="1"/>
      <dgm:spPr/>
      <dgm:t>
        <a:bodyPr/>
        <a:lstStyle/>
        <a:p>
          <a:endParaRPr lang="zh-CN" altLang="en-US" sz="1800">
            <a:latin typeface="+mn-ea"/>
            <a:ea typeface="+mn-ea"/>
          </a:endParaRPr>
        </a:p>
      </dgm:t>
    </dgm:pt>
    <dgm:pt modelId="{8FE8AFAF-CF7E-49E6-A764-2D084EFB8763}">
      <dgm:prSet custT="1"/>
      <dgm:spPr/>
      <dgm:t>
        <a:bodyPr/>
        <a:lstStyle/>
        <a:p>
          <a:r>
            <a:rPr lang="en-US" sz="1800" dirty="0">
              <a:latin typeface="+mn-ea"/>
              <a:ea typeface="+mn-ea"/>
            </a:rPr>
            <a:t>2018.10.28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仰光（</a:t>
          </a:r>
          <a:r>
            <a:rPr lang="en-US" sz="1800" dirty="0">
              <a:latin typeface="+mn-ea"/>
              <a:ea typeface="+mn-ea"/>
            </a:rPr>
            <a:t>RGN</a:t>
          </a:r>
          <a:r>
            <a:rPr lang="zh-CN" sz="1800" dirty="0">
              <a:latin typeface="+mn-ea"/>
              <a:ea typeface="+mn-ea"/>
            </a:rPr>
            <a:t>） 缅甸</a:t>
          </a:r>
        </a:p>
      </dgm:t>
    </dgm:pt>
    <dgm:pt modelId="{420DC72C-76E2-4A0E-BBC8-6D73B49C7A28}" type="parTrans" cxnId="{2C9C5D6E-AFEA-4234-B242-EF75674E4B2B}">
      <dgm:prSet/>
      <dgm:spPr/>
      <dgm:t>
        <a:bodyPr/>
        <a:lstStyle/>
        <a:p>
          <a:endParaRPr lang="zh-CN" altLang="en-US" sz="1800">
            <a:latin typeface="+mn-ea"/>
            <a:ea typeface="+mn-ea"/>
          </a:endParaRPr>
        </a:p>
      </dgm:t>
    </dgm:pt>
    <dgm:pt modelId="{2CAE74CD-A54D-4FA7-AA06-6BB03728DAC1}" type="sibTrans" cxnId="{2C9C5D6E-AFEA-4234-B242-EF75674E4B2B}">
      <dgm:prSet custT="1"/>
      <dgm:spPr/>
      <dgm:t>
        <a:bodyPr/>
        <a:lstStyle/>
        <a:p>
          <a:endParaRPr lang="zh-CN" altLang="en-US" sz="1800">
            <a:latin typeface="+mn-ea"/>
            <a:ea typeface="+mn-ea"/>
          </a:endParaRPr>
        </a:p>
      </dgm:t>
    </dgm:pt>
    <dgm:pt modelId="{5BBE4D22-4B6A-40D6-A559-E46E5A9B1F7F}">
      <dgm:prSet custT="1"/>
      <dgm:spPr/>
      <dgm:t>
        <a:bodyPr/>
        <a:lstStyle/>
        <a:p>
          <a:r>
            <a:rPr lang="en-US" sz="1800" dirty="0">
              <a:latin typeface="+mn-ea"/>
              <a:ea typeface="+mn-ea"/>
            </a:rPr>
            <a:t>2019.01.12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普吉岛</a:t>
          </a:r>
          <a:r>
            <a:rPr lang="en-US" sz="1800" dirty="0">
              <a:latin typeface="+mn-ea"/>
              <a:ea typeface="+mn-ea"/>
            </a:rPr>
            <a:t>(HKT) </a:t>
          </a:r>
          <a:r>
            <a:rPr lang="zh-CN" sz="1800" dirty="0">
              <a:latin typeface="+mn-ea"/>
              <a:ea typeface="+mn-ea"/>
            </a:rPr>
            <a:t>泰国</a:t>
          </a:r>
        </a:p>
      </dgm:t>
    </dgm:pt>
    <dgm:pt modelId="{9D82B15D-79B5-4286-8D90-46C7E86B76CD}" type="parTrans" cxnId="{F483FE8F-24D9-4405-8772-59BFE8CEAD9F}">
      <dgm:prSet/>
      <dgm:spPr/>
      <dgm:t>
        <a:bodyPr/>
        <a:lstStyle/>
        <a:p>
          <a:endParaRPr lang="zh-CN" altLang="en-US" sz="1800">
            <a:latin typeface="+mn-ea"/>
            <a:ea typeface="+mn-ea"/>
          </a:endParaRPr>
        </a:p>
      </dgm:t>
    </dgm:pt>
    <dgm:pt modelId="{9AB52DE1-086F-4F61-B38A-699A5743CF3B}" type="sibTrans" cxnId="{F483FE8F-24D9-4405-8772-59BFE8CEAD9F}">
      <dgm:prSet custT="1"/>
      <dgm:spPr/>
      <dgm:t>
        <a:bodyPr/>
        <a:lstStyle/>
        <a:p>
          <a:endParaRPr lang="zh-CN" altLang="en-US" sz="1800">
            <a:latin typeface="+mn-ea"/>
            <a:ea typeface="+mn-ea"/>
          </a:endParaRPr>
        </a:p>
      </dgm:t>
    </dgm:pt>
    <dgm:pt modelId="{36DE73D3-6E57-4A35-9790-64C4E06531D2}">
      <dgm:prSet custT="1"/>
      <dgm:spPr/>
      <dgm:t>
        <a:bodyPr/>
        <a:lstStyle/>
        <a:p>
          <a:r>
            <a:rPr lang="en-US" sz="1800" dirty="0">
              <a:latin typeface="+mn-ea"/>
              <a:ea typeface="+mn-ea"/>
            </a:rPr>
            <a:t>2019.03.28 </a:t>
          </a:r>
          <a:r>
            <a:rPr lang="zh-CN" sz="1800" dirty="0">
              <a:latin typeface="+mn-ea"/>
              <a:ea typeface="+mn-ea"/>
            </a:rPr>
            <a:t>贵阳</a:t>
          </a:r>
          <a:r>
            <a:rPr lang="en-US" sz="1800" dirty="0">
              <a:latin typeface="+mn-ea"/>
              <a:ea typeface="+mn-ea"/>
            </a:rPr>
            <a:t>-</a:t>
          </a:r>
          <a:r>
            <a:rPr lang="zh-CN" sz="1800" dirty="0">
              <a:latin typeface="+mn-ea"/>
              <a:ea typeface="+mn-ea"/>
            </a:rPr>
            <a:t>曼德勒</a:t>
          </a:r>
          <a:r>
            <a:rPr lang="en-US" sz="1800" dirty="0">
              <a:latin typeface="+mn-ea"/>
              <a:ea typeface="+mn-ea"/>
            </a:rPr>
            <a:t>(MDL) </a:t>
          </a:r>
          <a:r>
            <a:rPr lang="zh-CN" sz="1800" dirty="0">
              <a:latin typeface="+mn-ea"/>
              <a:ea typeface="+mn-ea"/>
            </a:rPr>
            <a:t>缅甸</a:t>
          </a:r>
        </a:p>
      </dgm:t>
    </dgm:pt>
    <dgm:pt modelId="{8C3CD22B-DC2C-4206-8BC8-BAD91C88F06F}" type="parTrans" cxnId="{AEC8A475-E41C-49ED-AC53-6167FCA6E9B6}">
      <dgm:prSet/>
      <dgm:spPr/>
      <dgm:t>
        <a:bodyPr/>
        <a:lstStyle/>
        <a:p>
          <a:endParaRPr lang="zh-CN" altLang="en-US" sz="1800">
            <a:latin typeface="+mn-ea"/>
            <a:ea typeface="+mn-ea"/>
          </a:endParaRPr>
        </a:p>
      </dgm:t>
    </dgm:pt>
    <dgm:pt modelId="{B53AA18C-5783-401E-9BDD-BE8178A8D1A5}" type="sibTrans" cxnId="{AEC8A475-E41C-49ED-AC53-6167FCA6E9B6}">
      <dgm:prSet custT="1"/>
      <dgm:spPr/>
      <dgm:t>
        <a:bodyPr/>
        <a:lstStyle/>
        <a:p>
          <a:endParaRPr lang="zh-CN" altLang="en-US" sz="1800">
            <a:latin typeface="+mn-ea"/>
            <a:ea typeface="+mn-ea"/>
          </a:endParaRPr>
        </a:p>
      </dgm:t>
    </dgm:pt>
    <dgm:pt modelId="{E5672C8A-0C99-4306-972F-6F6928C31B5B}">
      <dgm:prSet custT="1"/>
      <dgm:spPr/>
      <dgm:t>
        <a:bodyPr/>
        <a:lstStyle/>
        <a:p>
          <a:r>
            <a:rPr lang="en-US" sz="1800" dirty="0">
              <a:latin typeface="+mn-ea"/>
              <a:ea typeface="+mn-ea"/>
            </a:rPr>
            <a:t>2019.03.28 </a:t>
          </a:r>
          <a:r>
            <a:rPr lang="zh-CN" sz="1800" dirty="0">
              <a:latin typeface="+mn-ea"/>
              <a:ea typeface="+mn-ea"/>
            </a:rPr>
            <a:t>长沙</a:t>
          </a:r>
          <a:r>
            <a:rPr lang="en-US" sz="1800" dirty="0">
              <a:latin typeface="+mn-ea"/>
              <a:ea typeface="+mn-ea"/>
            </a:rPr>
            <a:t>-</a:t>
          </a:r>
          <a:r>
            <a:rPr lang="zh-CN" sz="1800" dirty="0">
              <a:latin typeface="+mn-ea"/>
              <a:ea typeface="+mn-ea"/>
            </a:rPr>
            <a:t>曼德勒</a:t>
          </a:r>
          <a:r>
            <a:rPr lang="en-US" sz="1800" dirty="0">
              <a:latin typeface="+mn-ea"/>
              <a:ea typeface="+mn-ea"/>
            </a:rPr>
            <a:t>(MDL) </a:t>
          </a:r>
          <a:r>
            <a:rPr lang="zh-CN" sz="1800" dirty="0">
              <a:latin typeface="+mn-ea"/>
              <a:ea typeface="+mn-ea"/>
            </a:rPr>
            <a:t>缅甸</a:t>
          </a:r>
        </a:p>
      </dgm:t>
    </dgm:pt>
    <dgm:pt modelId="{F674AF91-60F6-43BD-9FB1-F5587CBEB60A}" type="parTrans" cxnId="{6B3C43BB-2ADE-47BA-9595-5F1733761508}">
      <dgm:prSet/>
      <dgm:spPr/>
      <dgm:t>
        <a:bodyPr/>
        <a:lstStyle/>
        <a:p>
          <a:endParaRPr lang="zh-CN" altLang="en-US" sz="1800">
            <a:latin typeface="+mn-ea"/>
            <a:ea typeface="+mn-ea"/>
          </a:endParaRPr>
        </a:p>
      </dgm:t>
    </dgm:pt>
    <dgm:pt modelId="{46E960A6-9C73-4430-9FB8-0F1896C3FDB1}" type="sibTrans" cxnId="{6B3C43BB-2ADE-47BA-9595-5F1733761508}">
      <dgm:prSet custT="1"/>
      <dgm:spPr/>
      <dgm:t>
        <a:bodyPr/>
        <a:lstStyle/>
        <a:p>
          <a:endParaRPr lang="zh-CN" altLang="en-US" sz="1800">
            <a:latin typeface="+mn-ea"/>
            <a:ea typeface="+mn-ea"/>
          </a:endParaRPr>
        </a:p>
      </dgm:t>
    </dgm:pt>
    <dgm:pt modelId="{2A2F5979-25AC-47DE-A308-1C000F1D11A5}">
      <dgm:prSet custT="1"/>
      <dgm:spPr/>
      <dgm:t>
        <a:bodyPr/>
        <a:lstStyle/>
        <a:p>
          <a:r>
            <a:rPr lang="en-US" sz="1800" dirty="0">
              <a:latin typeface="+mn-ea"/>
              <a:ea typeface="+mn-ea"/>
            </a:rPr>
            <a:t>2019.07.08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西哈努克</a:t>
          </a:r>
          <a:r>
            <a:rPr lang="en-US" sz="1800" dirty="0">
              <a:latin typeface="+mn-ea"/>
              <a:ea typeface="+mn-ea"/>
            </a:rPr>
            <a:t>(KOS) </a:t>
          </a:r>
          <a:r>
            <a:rPr lang="zh-CN" sz="1800" dirty="0">
              <a:latin typeface="+mn-ea"/>
              <a:ea typeface="+mn-ea"/>
            </a:rPr>
            <a:t>柬埔寨</a:t>
          </a:r>
        </a:p>
      </dgm:t>
    </dgm:pt>
    <dgm:pt modelId="{03A62B7F-7B0E-4DE8-A6F6-9E52CAF30F48}" type="parTrans" cxnId="{107097EE-655D-41D2-81AB-7C0DA46D423F}">
      <dgm:prSet/>
      <dgm:spPr/>
      <dgm:t>
        <a:bodyPr/>
        <a:lstStyle/>
        <a:p>
          <a:endParaRPr lang="zh-CN" altLang="en-US" sz="1800">
            <a:latin typeface="+mn-ea"/>
            <a:ea typeface="+mn-ea"/>
          </a:endParaRPr>
        </a:p>
      </dgm:t>
    </dgm:pt>
    <dgm:pt modelId="{67A8C2EC-7F40-4FF0-8474-DA60108025A9}" type="sibTrans" cxnId="{107097EE-655D-41D2-81AB-7C0DA46D423F}">
      <dgm:prSet custT="1"/>
      <dgm:spPr/>
      <dgm:t>
        <a:bodyPr/>
        <a:lstStyle/>
        <a:p>
          <a:endParaRPr lang="zh-CN" altLang="en-US" sz="1800">
            <a:latin typeface="+mn-ea"/>
            <a:ea typeface="+mn-ea"/>
          </a:endParaRPr>
        </a:p>
      </dgm:t>
    </dgm:pt>
    <dgm:pt modelId="{A3EEC268-EC02-4610-92BD-CB8CCCE602AE}">
      <dgm:prSet custT="1"/>
      <dgm:spPr/>
      <dgm:t>
        <a:bodyPr/>
        <a:lstStyle/>
        <a:p>
          <a:r>
            <a:rPr lang="en-US" sz="1800" dirty="0">
              <a:latin typeface="+mn-ea"/>
              <a:ea typeface="+mn-ea"/>
            </a:rPr>
            <a:t>2019.12.20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大阪（</a:t>
          </a:r>
          <a:r>
            <a:rPr lang="en-US" sz="1800" dirty="0">
              <a:latin typeface="+mn-ea"/>
              <a:ea typeface="+mn-ea"/>
            </a:rPr>
            <a:t>KIX</a:t>
          </a:r>
          <a:r>
            <a:rPr lang="zh-CN" sz="1800" dirty="0">
              <a:latin typeface="+mn-ea"/>
              <a:ea typeface="+mn-ea"/>
            </a:rPr>
            <a:t>） 日本</a:t>
          </a:r>
        </a:p>
      </dgm:t>
    </dgm:pt>
    <dgm:pt modelId="{03FDBB1B-184E-476B-A07D-7788D9F95A5A}" type="parTrans" cxnId="{92EEFB7B-01B3-4DBA-84F8-B1373BEBF9E3}">
      <dgm:prSet/>
      <dgm:spPr/>
      <dgm:t>
        <a:bodyPr/>
        <a:lstStyle/>
        <a:p>
          <a:endParaRPr lang="zh-CN" altLang="en-US" sz="1800">
            <a:latin typeface="+mn-ea"/>
            <a:ea typeface="+mn-ea"/>
          </a:endParaRPr>
        </a:p>
      </dgm:t>
    </dgm:pt>
    <dgm:pt modelId="{7FB8AD81-F789-4A50-A8C5-B6EA48A7F237}" type="sibTrans" cxnId="{92EEFB7B-01B3-4DBA-84F8-B1373BEBF9E3}">
      <dgm:prSet custT="1"/>
      <dgm:spPr/>
      <dgm:t>
        <a:bodyPr/>
        <a:lstStyle/>
        <a:p>
          <a:endParaRPr lang="zh-CN" altLang="en-US" sz="1800">
            <a:latin typeface="+mn-ea"/>
            <a:ea typeface="+mn-ea"/>
          </a:endParaRPr>
        </a:p>
      </dgm:t>
    </dgm:pt>
    <dgm:pt modelId="{8B4F19AF-4C91-4451-B293-3FBCAAD2A490}">
      <dgm:prSet custT="1"/>
      <dgm:spPr/>
      <dgm:t>
        <a:bodyPr/>
        <a:lstStyle/>
        <a:p>
          <a:r>
            <a:rPr lang="en-US" sz="1800" dirty="0">
              <a:latin typeface="+mn-ea"/>
              <a:ea typeface="+mn-ea"/>
            </a:rPr>
            <a:t>2020.01.13 </a:t>
          </a:r>
          <a:r>
            <a:rPr lang="zh-CN" sz="1800" dirty="0">
              <a:latin typeface="+mn-ea"/>
              <a:ea typeface="+mn-ea"/>
            </a:rPr>
            <a:t>义乌</a:t>
          </a:r>
          <a:r>
            <a:rPr lang="en-US" sz="1800" dirty="0">
              <a:latin typeface="+mn-ea"/>
              <a:ea typeface="+mn-ea"/>
            </a:rPr>
            <a:t>-</a:t>
          </a:r>
          <a:r>
            <a:rPr lang="zh-CN" sz="1800" dirty="0">
              <a:latin typeface="+mn-ea"/>
              <a:ea typeface="+mn-ea"/>
            </a:rPr>
            <a:t>海参崴</a:t>
          </a:r>
          <a:r>
            <a:rPr lang="en-US" sz="1800" dirty="0">
              <a:latin typeface="+mn-ea"/>
              <a:ea typeface="+mn-ea"/>
            </a:rPr>
            <a:t>(VVO)   </a:t>
          </a:r>
          <a:r>
            <a:rPr lang="zh-CN" sz="1800" dirty="0">
              <a:latin typeface="+mn-ea"/>
              <a:ea typeface="+mn-ea"/>
            </a:rPr>
            <a:t>俄罗斯</a:t>
          </a:r>
        </a:p>
      </dgm:t>
    </dgm:pt>
    <dgm:pt modelId="{F0759B06-5110-4B4B-B974-4D26C37FB98D}" type="parTrans" cxnId="{4E1945CF-2EF9-47F8-83F5-C2E14F8DBBE5}">
      <dgm:prSet/>
      <dgm:spPr/>
      <dgm:t>
        <a:bodyPr/>
        <a:lstStyle/>
        <a:p>
          <a:endParaRPr lang="zh-CN" altLang="en-US" sz="1800">
            <a:latin typeface="+mn-ea"/>
            <a:ea typeface="+mn-ea"/>
          </a:endParaRPr>
        </a:p>
      </dgm:t>
    </dgm:pt>
    <dgm:pt modelId="{FD2FB7E1-70AB-4DC2-AF40-60FA6E630F5F}" type="sibTrans" cxnId="{4E1945CF-2EF9-47F8-83F5-C2E14F8DBBE5}">
      <dgm:prSet custT="1"/>
      <dgm:spPr/>
      <dgm:t>
        <a:bodyPr/>
        <a:lstStyle/>
        <a:p>
          <a:endParaRPr lang="zh-CN" altLang="en-US" sz="1800">
            <a:latin typeface="+mn-ea"/>
            <a:ea typeface="+mn-ea"/>
          </a:endParaRPr>
        </a:p>
      </dgm:t>
    </dgm:pt>
    <dgm:pt modelId="{A3BB490A-7855-4DD7-9A68-3ABF4A11081E}">
      <dgm:prSet custT="1"/>
      <dgm:spPr/>
      <dgm:t>
        <a:bodyPr/>
        <a:lstStyle/>
        <a:p>
          <a:r>
            <a:rPr lang="en-US" sz="1800">
              <a:latin typeface="+mn-ea"/>
              <a:ea typeface="+mn-ea"/>
            </a:rPr>
            <a:t>2020.01.21 </a:t>
          </a:r>
          <a:r>
            <a:rPr lang="zh-CN" sz="1800">
              <a:latin typeface="+mn-ea"/>
              <a:ea typeface="+mn-ea"/>
            </a:rPr>
            <a:t>长沙</a:t>
          </a:r>
          <a:r>
            <a:rPr lang="en-US" sz="1800">
              <a:latin typeface="+mn-ea"/>
              <a:ea typeface="+mn-ea"/>
            </a:rPr>
            <a:t>-</a:t>
          </a:r>
          <a:r>
            <a:rPr lang="zh-CN" sz="1800">
              <a:latin typeface="+mn-ea"/>
              <a:ea typeface="+mn-ea"/>
            </a:rPr>
            <a:t>冲绳</a:t>
          </a:r>
          <a:r>
            <a:rPr lang="en-US" sz="1800">
              <a:latin typeface="+mn-ea"/>
              <a:ea typeface="+mn-ea"/>
            </a:rPr>
            <a:t>(OKA)   </a:t>
          </a:r>
          <a:r>
            <a:rPr lang="zh-CN" sz="1800">
              <a:latin typeface="+mn-ea"/>
              <a:ea typeface="+mn-ea"/>
            </a:rPr>
            <a:t>日本</a:t>
          </a:r>
        </a:p>
      </dgm:t>
    </dgm:pt>
    <dgm:pt modelId="{C067D0FD-20A5-4366-A8C9-E8CF6A7ED125}" type="parTrans" cxnId="{D785B36F-BE38-4EE2-837D-029CA1496DD1}">
      <dgm:prSet/>
      <dgm:spPr/>
      <dgm:t>
        <a:bodyPr/>
        <a:lstStyle/>
        <a:p>
          <a:endParaRPr lang="zh-CN" altLang="en-US" sz="1800">
            <a:latin typeface="+mn-ea"/>
            <a:ea typeface="+mn-ea"/>
          </a:endParaRPr>
        </a:p>
      </dgm:t>
    </dgm:pt>
    <dgm:pt modelId="{6D853E3A-E52D-4CC3-A935-37EE6B329F2E}" type="sibTrans" cxnId="{D785B36F-BE38-4EE2-837D-029CA1496DD1}">
      <dgm:prSet custT="1"/>
      <dgm:spPr/>
      <dgm:t>
        <a:bodyPr/>
        <a:lstStyle/>
        <a:p>
          <a:endParaRPr lang="zh-CN" altLang="en-US" sz="1800">
            <a:latin typeface="+mn-ea"/>
            <a:ea typeface="+mn-ea"/>
          </a:endParaRPr>
        </a:p>
      </dgm:t>
    </dgm:pt>
    <dgm:pt modelId="{14E488E1-E183-4EF9-BBF0-F50A524F9230}">
      <dgm:prSet custT="1"/>
      <dgm:spPr/>
      <dgm:t>
        <a:bodyPr/>
        <a:lstStyle/>
        <a:p>
          <a:r>
            <a:rPr lang="en-US" sz="1800" dirty="0">
              <a:latin typeface="+mn-ea"/>
              <a:ea typeface="+mn-ea"/>
            </a:rPr>
            <a:t>2020.03.30 </a:t>
          </a:r>
          <a:r>
            <a:rPr lang="zh-CN" sz="1800" dirty="0">
              <a:solidFill>
                <a:srgbClr val="FF0000"/>
              </a:solidFill>
              <a:latin typeface="+mn-ea"/>
              <a:ea typeface="+mn-ea"/>
            </a:rPr>
            <a:t>广州</a:t>
          </a:r>
          <a:r>
            <a:rPr lang="en-US" sz="1800" dirty="0">
              <a:latin typeface="+mn-ea"/>
              <a:ea typeface="+mn-ea"/>
            </a:rPr>
            <a:t>-</a:t>
          </a:r>
          <a:r>
            <a:rPr lang="zh-CN" sz="1800" dirty="0">
              <a:latin typeface="+mn-ea"/>
              <a:ea typeface="+mn-ea"/>
            </a:rPr>
            <a:t>曼谷（</a:t>
          </a:r>
          <a:r>
            <a:rPr lang="en-US" sz="1800" dirty="0">
              <a:latin typeface="+mn-ea"/>
              <a:ea typeface="+mn-ea"/>
            </a:rPr>
            <a:t>BKK</a:t>
          </a:r>
          <a:r>
            <a:rPr lang="zh-CN" sz="1800" dirty="0">
              <a:latin typeface="+mn-ea"/>
              <a:ea typeface="+mn-ea"/>
            </a:rPr>
            <a:t>） 泰国</a:t>
          </a:r>
        </a:p>
      </dgm:t>
    </dgm:pt>
    <dgm:pt modelId="{12A323D6-F050-4B58-BFCC-4762A3F7EF54}" type="parTrans" cxnId="{C6C9B67C-82AC-4E85-9D64-B2AC45A1BD9B}">
      <dgm:prSet/>
      <dgm:spPr/>
      <dgm:t>
        <a:bodyPr/>
        <a:lstStyle/>
        <a:p>
          <a:endParaRPr lang="zh-CN" altLang="en-US" sz="1800">
            <a:latin typeface="+mn-ea"/>
            <a:ea typeface="+mn-ea"/>
          </a:endParaRPr>
        </a:p>
      </dgm:t>
    </dgm:pt>
    <dgm:pt modelId="{FD3CE0F2-7691-4FC1-9E5E-C9E8FD53EFB5}" type="sibTrans" cxnId="{C6C9B67C-82AC-4E85-9D64-B2AC45A1BD9B}">
      <dgm:prSet custT="1"/>
      <dgm:spPr/>
      <dgm:t>
        <a:bodyPr/>
        <a:lstStyle/>
        <a:p>
          <a:endParaRPr lang="zh-CN" altLang="en-US" sz="1800">
            <a:latin typeface="+mn-ea"/>
            <a:ea typeface="+mn-ea"/>
          </a:endParaRPr>
        </a:p>
      </dgm:t>
    </dgm:pt>
    <dgm:pt modelId="{7837F1C0-2AC1-4A8E-A453-AE7A4BC354FA}">
      <dgm:prSet custT="1"/>
      <dgm:spPr/>
      <dgm:t>
        <a:bodyPr/>
        <a:lstStyle/>
        <a:p>
          <a:r>
            <a:rPr lang="en-US" sz="1800">
              <a:latin typeface="+mn-ea"/>
              <a:ea typeface="+mn-ea"/>
            </a:rPr>
            <a:t>…</a:t>
          </a:r>
          <a:endParaRPr lang="zh-CN" sz="1800">
            <a:latin typeface="+mn-ea"/>
            <a:ea typeface="+mn-ea"/>
          </a:endParaRPr>
        </a:p>
      </dgm:t>
    </dgm:pt>
    <dgm:pt modelId="{69A29F51-B3DA-462F-8187-443A20DB3130}" type="parTrans" cxnId="{EF7EFFE2-B1CD-4596-BE45-1AE896444D34}">
      <dgm:prSet/>
      <dgm:spPr/>
      <dgm:t>
        <a:bodyPr/>
        <a:lstStyle/>
        <a:p>
          <a:endParaRPr lang="zh-CN" altLang="en-US" sz="1800">
            <a:latin typeface="+mn-ea"/>
            <a:ea typeface="+mn-ea"/>
          </a:endParaRPr>
        </a:p>
      </dgm:t>
    </dgm:pt>
    <dgm:pt modelId="{6E3884F8-961D-4773-B5D2-68D1E302F4F6}" type="sibTrans" cxnId="{EF7EFFE2-B1CD-4596-BE45-1AE896444D34}">
      <dgm:prSet/>
      <dgm:spPr/>
      <dgm:t>
        <a:bodyPr/>
        <a:lstStyle/>
        <a:p>
          <a:endParaRPr lang="zh-CN" altLang="en-US" sz="1800">
            <a:latin typeface="+mn-ea"/>
            <a:ea typeface="+mn-ea"/>
          </a:endParaRPr>
        </a:p>
      </dgm:t>
    </dgm:pt>
    <dgm:pt modelId="{FEB9FE3B-5E74-42C8-9536-F3AB1E06A6E9}" type="pres">
      <dgm:prSet presAssocID="{D5E10596-6194-4FA0-85E8-5E6913FF7839}" presName="Name0" presStyleCnt="0">
        <dgm:presLayoutVars>
          <dgm:dir/>
          <dgm:animLvl val="lvl"/>
          <dgm:resizeHandles val="exact"/>
        </dgm:presLayoutVars>
      </dgm:prSet>
      <dgm:spPr/>
    </dgm:pt>
    <dgm:pt modelId="{55E2A9F5-7A26-41F1-9F1A-899D7C27D698}" type="pres">
      <dgm:prSet presAssocID="{7837F1C0-2AC1-4A8E-A453-AE7A4BC354FA}" presName="boxAndChildren" presStyleCnt="0"/>
      <dgm:spPr/>
    </dgm:pt>
    <dgm:pt modelId="{A6E5D780-6FC9-4B35-B198-14EC233E5244}" type="pres">
      <dgm:prSet presAssocID="{7837F1C0-2AC1-4A8E-A453-AE7A4BC354FA}" presName="parentTextBox" presStyleLbl="node1" presStyleIdx="0" presStyleCnt="11"/>
      <dgm:spPr/>
    </dgm:pt>
    <dgm:pt modelId="{83EBADEB-F5EB-4CA2-A925-415D2DFA574D}" type="pres">
      <dgm:prSet presAssocID="{FD3CE0F2-7691-4FC1-9E5E-C9E8FD53EFB5}" presName="sp" presStyleCnt="0"/>
      <dgm:spPr/>
    </dgm:pt>
    <dgm:pt modelId="{E135413A-A894-437D-A3ED-EAE178B1F838}" type="pres">
      <dgm:prSet presAssocID="{14E488E1-E183-4EF9-BBF0-F50A524F9230}" presName="arrowAndChildren" presStyleCnt="0"/>
      <dgm:spPr/>
    </dgm:pt>
    <dgm:pt modelId="{10C96BB6-2B65-4ACB-BA9F-2628ABEC0DDB}" type="pres">
      <dgm:prSet presAssocID="{14E488E1-E183-4EF9-BBF0-F50A524F9230}" presName="parentTextArrow" presStyleLbl="node1" presStyleIdx="1" presStyleCnt="11"/>
      <dgm:spPr/>
    </dgm:pt>
    <dgm:pt modelId="{4207A057-0EAF-42C7-8C11-8C0B65E47E90}" type="pres">
      <dgm:prSet presAssocID="{6D853E3A-E52D-4CC3-A935-37EE6B329F2E}" presName="sp" presStyleCnt="0"/>
      <dgm:spPr/>
    </dgm:pt>
    <dgm:pt modelId="{E5C7C537-D584-4A31-96F3-80D3A6E75EBD}" type="pres">
      <dgm:prSet presAssocID="{A3BB490A-7855-4DD7-9A68-3ABF4A11081E}" presName="arrowAndChildren" presStyleCnt="0"/>
      <dgm:spPr/>
    </dgm:pt>
    <dgm:pt modelId="{49F7AE35-FE5D-4F0F-8CE9-BB047A31093F}" type="pres">
      <dgm:prSet presAssocID="{A3BB490A-7855-4DD7-9A68-3ABF4A11081E}" presName="parentTextArrow" presStyleLbl="node1" presStyleIdx="2" presStyleCnt="11"/>
      <dgm:spPr/>
    </dgm:pt>
    <dgm:pt modelId="{1CAD7771-2FC5-4D9A-9F86-F89CA9CFB97D}" type="pres">
      <dgm:prSet presAssocID="{FD2FB7E1-70AB-4DC2-AF40-60FA6E630F5F}" presName="sp" presStyleCnt="0"/>
      <dgm:spPr/>
    </dgm:pt>
    <dgm:pt modelId="{3F0E7197-B61F-45C2-A3E8-0FC05D6C70A4}" type="pres">
      <dgm:prSet presAssocID="{8B4F19AF-4C91-4451-B293-3FBCAAD2A490}" presName="arrowAndChildren" presStyleCnt="0"/>
      <dgm:spPr/>
    </dgm:pt>
    <dgm:pt modelId="{3B3C9600-2C4A-4747-985D-76A156E07AA1}" type="pres">
      <dgm:prSet presAssocID="{8B4F19AF-4C91-4451-B293-3FBCAAD2A490}" presName="parentTextArrow" presStyleLbl="node1" presStyleIdx="3" presStyleCnt="11"/>
      <dgm:spPr/>
    </dgm:pt>
    <dgm:pt modelId="{BB655E5A-C27C-4C28-8B70-CD83C12CAC74}" type="pres">
      <dgm:prSet presAssocID="{7FB8AD81-F789-4A50-A8C5-B6EA48A7F237}" presName="sp" presStyleCnt="0"/>
      <dgm:spPr/>
    </dgm:pt>
    <dgm:pt modelId="{DF650528-FA7F-40BF-8550-E97F9D07C032}" type="pres">
      <dgm:prSet presAssocID="{A3EEC268-EC02-4610-92BD-CB8CCCE602AE}" presName="arrowAndChildren" presStyleCnt="0"/>
      <dgm:spPr/>
    </dgm:pt>
    <dgm:pt modelId="{4D1A2B2D-E261-49D2-B50C-F8B96F937D0F}" type="pres">
      <dgm:prSet presAssocID="{A3EEC268-EC02-4610-92BD-CB8CCCE602AE}" presName="parentTextArrow" presStyleLbl="node1" presStyleIdx="4" presStyleCnt="11"/>
      <dgm:spPr/>
    </dgm:pt>
    <dgm:pt modelId="{D04AADFE-1732-4264-98D7-CD07FCD9CEA9}" type="pres">
      <dgm:prSet presAssocID="{67A8C2EC-7F40-4FF0-8474-DA60108025A9}" presName="sp" presStyleCnt="0"/>
      <dgm:spPr/>
    </dgm:pt>
    <dgm:pt modelId="{2EE95F44-3064-483E-AD5E-6BC85099138D}" type="pres">
      <dgm:prSet presAssocID="{2A2F5979-25AC-47DE-A308-1C000F1D11A5}" presName="arrowAndChildren" presStyleCnt="0"/>
      <dgm:spPr/>
    </dgm:pt>
    <dgm:pt modelId="{8222E80A-45FA-4E02-B4D6-66CA5C3BB9BB}" type="pres">
      <dgm:prSet presAssocID="{2A2F5979-25AC-47DE-A308-1C000F1D11A5}" presName="parentTextArrow" presStyleLbl="node1" presStyleIdx="5" presStyleCnt="11"/>
      <dgm:spPr/>
    </dgm:pt>
    <dgm:pt modelId="{B75999FF-84A8-4B53-8329-3A2BB3725027}" type="pres">
      <dgm:prSet presAssocID="{46E960A6-9C73-4430-9FB8-0F1896C3FDB1}" presName="sp" presStyleCnt="0"/>
      <dgm:spPr/>
    </dgm:pt>
    <dgm:pt modelId="{ACD6B37F-C615-4A2F-AFD9-AC85D268BFFD}" type="pres">
      <dgm:prSet presAssocID="{E5672C8A-0C99-4306-972F-6F6928C31B5B}" presName="arrowAndChildren" presStyleCnt="0"/>
      <dgm:spPr/>
    </dgm:pt>
    <dgm:pt modelId="{48965884-839C-4A17-967C-FD82792F864E}" type="pres">
      <dgm:prSet presAssocID="{E5672C8A-0C99-4306-972F-6F6928C31B5B}" presName="parentTextArrow" presStyleLbl="node1" presStyleIdx="6" presStyleCnt="11"/>
      <dgm:spPr/>
    </dgm:pt>
    <dgm:pt modelId="{4A1C85E8-9280-4B62-8713-8C383F0B579F}" type="pres">
      <dgm:prSet presAssocID="{B53AA18C-5783-401E-9BDD-BE8178A8D1A5}" presName="sp" presStyleCnt="0"/>
      <dgm:spPr/>
    </dgm:pt>
    <dgm:pt modelId="{7A24C127-1FEB-4771-8DEB-83851C005889}" type="pres">
      <dgm:prSet presAssocID="{36DE73D3-6E57-4A35-9790-64C4E06531D2}" presName="arrowAndChildren" presStyleCnt="0"/>
      <dgm:spPr/>
    </dgm:pt>
    <dgm:pt modelId="{37B1D6F5-2F72-46C5-B5F3-D1CDE8F8DB7A}" type="pres">
      <dgm:prSet presAssocID="{36DE73D3-6E57-4A35-9790-64C4E06531D2}" presName="parentTextArrow" presStyleLbl="node1" presStyleIdx="7" presStyleCnt="11"/>
      <dgm:spPr/>
    </dgm:pt>
    <dgm:pt modelId="{A7AFF745-3DBB-4971-90B5-7B43DD6D8FF1}" type="pres">
      <dgm:prSet presAssocID="{9AB52DE1-086F-4F61-B38A-699A5743CF3B}" presName="sp" presStyleCnt="0"/>
      <dgm:spPr/>
    </dgm:pt>
    <dgm:pt modelId="{2183D940-7C1D-4DA0-A4F5-1490D106D203}" type="pres">
      <dgm:prSet presAssocID="{5BBE4D22-4B6A-40D6-A559-E46E5A9B1F7F}" presName="arrowAndChildren" presStyleCnt="0"/>
      <dgm:spPr/>
    </dgm:pt>
    <dgm:pt modelId="{79AA6E60-D912-4113-82C7-450662BBEAA7}" type="pres">
      <dgm:prSet presAssocID="{5BBE4D22-4B6A-40D6-A559-E46E5A9B1F7F}" presName="parentTextArrow" presStyleLbl="node1" presStyleIdx="8" presStyleCnt="11"/>
      <dgm:spPr/>
    </dgm:pt>
    <dgm:pt modelId="{3EFEB1C2-FA82-401D-B46F-9945FCE8AA93}" type="pres">
      <dgm:prSet presAssocID="{2CAE74CD-A54D-4FA7-AA06-6BB03728DAC1}" presName="sp" presStyleCnt="0"/>
      <dgm:spPr/>
    </dgm:pt>
    <dgm:pt modelId="{B52C6561-2DE2-404C-B01F-5AA155BCF717}" type="pres">
      <dgm:prSet presAssocID="{8FE8AFAF-CF7E-49E6-A764-2D084EFB8763}" presName="arrowAndChildren" presStyleCnt="0"/>
      <dgm:spPr/>
    </dgm:pt>
    <dgm:pt modelId="{786F4660-1694-450E-B085-FA1BCA55A43C}" type="pres">
      <dgm:prSet presAssocID="{8FE8AFAF-CF7E-49E6-A764-2D084EFB8763}" presName="parentTextArrow" presStyleLbl="node1" presStyleIdx="9" presStyleCnt="11"/>
      <dgm:spPr/>
    </dgm:pt>
    <dgm:pt modelId="{564B5287-5C51-414D-BA72-920D8C512568}" type="pres">
      <dgm:prSet presAssocID="{3AE13263-A3D8-4B38-89B4-C953D5E1CABB}" presName="sp" presStyleCnt="0"/>
      <dgm:spPr/>
    </dgm:pt>
    <dgm:pt modelId="{1DF0E314-1368-45A0-8D77-180EC08194A5}" type="pres">
      <dgm:prSet presAssocID="{DE0D9372-930C-4284-8F7C-CD31A31AD087}" presName="arrowAndChildren" presStyleCnt="0"/>
      <dgm:spPr/>
    </dgm:pt>
    <dgm:pt modelId="{1F9F4C59-55FA-42F0-8BA9-B61E6F3744F2}" type="pres">
      <dgm:prSet presAssocID="{DE0D9372-930C-4284-8F7C-CD31A31AD087}" presName="parentTextArrow" presStyleLbl="node1" presStyleIdx="10" presStyleCnt="11"/>
      <dgm:spPr/>
    </dgm:pt>
  </dgm:ptLst>
  <dgm:cxnLst>
    <dgm:cxn modelId="{9490CF12-E090-4C6C-86F0-E2E1B7E3C5FE}" type="presOf" srcId="{36DE73D3-6E57-4A35-9790-64C4E06531D2}" destId="{37B1D6F5-2F72-46C5-B5F3-D1CDE8F8DB7A}" srcOrd="0" destOrd="0" presId="urn:microsoft.com/office/officeart/2005/8/layout/process4"/>
    <dgm:cxn modelId="{46736E40-6AF8-44EC-85C3-901D05F23732}" type="presOf" srcId="{2A2F5979-25AC-47DE-A308-1C000F1D11A5}" destId="{8222E80A-45FA-4E02-B4D6-66CA5C3BB9BB}" srcOrd="0" destOrd="0" presId="urn:microsoft.com/office/officeart/2005/8/layout/process4"/>
    <dgm:cxn modelId="{536F635D-A771-4F71-AFF2-99167EF1EE31}" type="presOf" srcId="{5BBE4D22-4B6A-40D6-A559-E46E5A9B1F7F}" destId="{79AA6E60-D912-4113-82C7-450662BBEAA7}" srcOrd="0" destOrd="0" presId="urn:microsoft.com/office/officeart/2005/8/layout/process4"/>
    <dgm:cxn modelId="{DECFC260-9FB4-468E-9C07-7FEE9DCCCC09}" type="presOf" srcId="{8B4F19AF-4C91-4451-B293-3FBCAAD2A490}" destId="{3B3C9600-2C4A-4747-985D-76A156E07AA1}" srcOrd="0" destOrd="0" presId="urn:microsoft.com/office/officeart/2005/8/layout/process4"/>
    <dgm:cxn modelId="{2C9C5D6E-AFEA-4234-B242-EF75674E4B2B}" srcId="{D5E10596-6194-4FA0-85E8-5E6913FF7839}" destId="{8FE8AFAF-CF7E-49E6-A764-2D084EFB8763}" srcOrd="1" destOrd="0" parTransId="{420DC72C-76E2-4A0E-BBC8-6D73B49C7A28}" sibTransId="{2CAE74CD-A54D-4FA7-AA06-6BB03728DAC1}"/>
    <dgm:cxn modelId="{D785B36F-BE38-4EE2-837D-029CA1496DD1}" srcId="{D5E10596-6194-4FA0-85E8-5E6913FF7839}" destId="{A3BB490A-7855-4DD7-9A68-3ABF4A11081E}" srcOrd="8" destOrd="0" parTransId="{C067D0FD-20A5-4366-A8C9-E8CF6A7ED125}" sibTransId="{6D853E3A-E52D-4CC3-A935-37EE6B329F2E}"/>
    <dgm:cxn modelId="{0A6C0150-F22C-40D1-A874-A55A221871B6}" type="presOf" srcId="{A3BB490A-7855-4DD7-9A68-3ABF4A11081E}" destId="{49F7AE35-FE5D-4F0F-8CE9-BB047A31093F}" srcOrd="0" destOrd="0" presId="urn:microsoft.com/office/officeart/2005/8/layout/process4"/>
    <dgm:cxn modelId="{D5AEF071-D346-40E5-926E-F87F05C5452E}" type="presOf" srcId="{DE0D9372-930C-4284-8F7C-CD31A31AD087}" destId="{1F9F4C59-55FA-42F0-8BA9-B61E6F3744F2}" srcOrd="0" destOrd="0" presId="urn:microsoft.com/office/officeart/2005/8/layout/process4"/>
    <dgm:cxn modelId="{AEC8A475-E41C-49ED-AC53-6167FCA6E9B6}" srcId="{D5E10596-6194-4FA0-85E8-5E6913FF7839}" destId="{36DE73D3-6E57-4A35-9790-64C4E06531D2}" srcOrd="3" destOrd="0" parTransId="{8C3CD22B-DC2C-4206-8BC8-BAD91C88F06F}" sibTransId="{B53AA18C-5783-401E-9BDD-BE8178A8D1A5}"/>
    <dgm:cxn modelId="{92EEFB7B-01B3-4DBA-84F8-B1373BEBF9E3}" srcId="{D5E10596-6194-4FA0-85E8-5E6913FF7839}" destId="{A3EEC268-EC02-4610-92BD-CB8CCCE602AE}" srcOrd="6" destOrd="0" parTransId="{03FDBB1B-184E-476B-A07D-7788D9F95A5A}" sibTransId="{7FB8AD81-F789-4A50-A8C5-B6EA48A7F237}"/>
    <dgm:cxn modelId="{C6C9B67C-82AC-4E85-9D64-B2AC45A1BD9B}" srcId="{D5E10596-6194-4FA0-85E8-5E6913FF7839}" destId="{14E488E1-E183-4EF9-BBF0-F50A524F9230}" srcOrd="9" destOrd="0" parTransId="{12A323D6-F050-4B58-BFCC-4762A3F7EF54}" sibTransId="{FD3CE0F2-7691-4FC1-9E5E-C9E8FD53EFB5}"/>
    <dgm:cxn modelId="{F483FE8F-24D9-4405-8772-59BFE8CEAD9F}" srcId="{D5E10596-6194-4FA0-85E8-5E6913FF7839}" destId="{5BBE4D22-4B6A-40D6-A559-E46E5A9B1F7F}" srcOrd="2" destOrd="0" parTransId="{9D82B15D-79B5-4286-8D90-46C7E86B76CD}" sibTransId="{9AB52DE1-086F-4F61-B38A-699A5743CF3B}"/>
    <dgm:cxn modelId="{48F2C391-F00C-47E9-B3E2-B9FDF395A413}" type="presOf" srcId="{E5672C8A-0C99-4306-972F-6F6928C31B5B}" destId="{48965884-839C-4A17-967C-FD82792F864E}" srcOrd="0" destOrd="0" presId="urn:microsoft.com/office/officeart/2005/8/layout/process4"/>
    <dgm:cxn modelId="{97CE1F94-FFE7-4D96-A23E-D9CF2CA894D1}" type="presOf" srcId="{A3EEC268-EC02-4610-92BD-CB8CCCE602AE}" destId="{4D1A2B2D-E261-49D2-B50C-F8B96F937D0F}" srcOrd="0" destOrd="0" presId="urn:microsoft.com/office/officeart/2005/8/layout/process4"/>
    <dgm:cxn modelId="{E2A0D0A5-23F7-4579-B073-EB24343AA8BC}" type="presOf" srcId="{14E488E1-E183-4EF9-BBF0-F50A524F9230}" destId="{10C96BB6-2B65-4ACB-BA9F-2628ABEC0DDB}" srcOrd="0" destOrd="0" presId="urn:microsoft.com/office/officeart/2005/8/layout/process4"/>
    <dgm:cxn modelId="{6B3C43BB-2ADE-47BA-9595-5F1733761508}" srcId="{D5E10596-6194-4FA0-85E8-5E6913FF7839}" destId="{E5672C8A-0C99-4306-972F-6F6928C31B5B}" srcOrd="4" destOrd="0" parTransId="{F674AF91-60F6-43BD-9FB1-F5587CBEB60A}" sibTransId="{46E960A6-9C73-4430-9FB8-0F1896C3FDB1}"/>
    <dgm:cxn modelId="{FD41D7BC-7299-410B-95C4-77C4BBA405EC}" srcId="{D5E10596-6194-4FA0-85E8-5E6913FF7839}" destId="{DE0D9372-930C-4284-8F7C-CD31A31AD087}" srcOrd="0" destOrd="0" parTransId="{8BB252F4-A0AB-46D9-AA77-9308D5D3C674}" sibTransId="{3AE13263-A3D8-4B38-89B4-C953D5E1CABB}"/>
    <dgm:cxn modelId="{54BBBAC4-6548-4592-B064-C4E7D3E3C2D6}" type="presOf" srcId="{D5E10596-6194-4FA0-85E8-5E6913FF7839}" destId="{FEB9FE3B-5E74-42C8-9536-F3AB1E06A6E9}" srcOrd="0" destOrd="0" presId="urn:microsoft.com/office/officeart/2005/8/layout/process4"/>
    <dgm:cxn modelId="{4E1945CF-2EF9-47F8-83F5-C2E14F8DBBE5}" srcId="{D5E10596-6194-4FA0-85E8-5E6913FF7839}" destId="{8B4F19AF-4C91-4451-B293-3FBCAAD2A490}" srcOrd="7" destOrd="0" parTransId="{F0759B06-5110-4B4B-B974-4D26C37FB98D}" sibTransId="{FD2FB7E1-70AB-4DC2-AF40-60FA6E630F5F}"/>
    <dgm:cxn modelId="{4D2466D0-B54A-404E-9442-A21C252B8741}" type="presOf" srcId="{7837F1C0-2AC1-4A8E-A453-AE7A4BC354FA}" destId="{A6E5D780-6FC9-4B35-B198-14EC233E5244}" srcOrd="0" destOrd="0" presId="urn:microsoft.com/office/officeart/2005/8/layout/process4"/>
    <dgm:cxn modelId="{4C616DDF-0FD2-47EC-B466-2CCEB69D0455}" type="presOf" srcId="{8FE8AFAF-CF7E-49E6-A764-2D084EFB8763}" destId="{786F4660-1694-450E-B085-FA1BCA55A43C}" srcOrd="0" destOrd="0" presId="urn:microsoft.com/office/officeart/2005/8/layout/process4"/>
    <dgm:cxn modelId="{EF7EFFE2-B1CD-4596-BE45-1AE896444D34}" srcId="{D5E10596-6194-4FA0-85E8-5E6913FF7839}" destId="{7837F1C0-2AC1-4A8E-A453-AE7A4BC354FA}" srcOrd="10" destOrd="0" parTransId="{69A29F51-B3DA-462F-8187-443A20DB3130}" sibTransId="{6E3884F8-961D-4773-B5D2-68D1E302F4F6}"/>
    <dgm:cxn modelId="{107097EE-655D-41D2-81AB-7C0DA46D423F}" srcId="{D5E10596-6194-4FA0-85E8-5E6913FF7839}" destId="{2A2F5979-25AC-47DE-A308-1C000F1D11A5}" srcOrd="5" destOrd="0" parTransId="{03A62B7F-7B0E-4DE8-A6F6-9E52CAF30F48}" sibTransId="{67A8C2EC-7F40-4FF0-8474-DA60108025A9}"/>
    <dgm:cxn modelId="{46126037-6ECD-4AEF-9E11-5A4B032A955F}" type="presParOf" srcId="{FEB9FE3B-5E74-42C8-9536-F3AB1E06A6E9}" destId="{55E2A9F5-7A26-41F1-9F1A-899D7C27D698}" srcOrd="0" destOrd="0" presId="urn:microsoft.com/office/officeart/2005/8/layout/process4"/>
    <dgm:cxn modelId="{8FA844B6-3031-4221-B182-38773F6BAF9C}" type="presParOf" srcId="{55E2A9F5-7A26-41F1-9F1A-899D7C27D698}" destId="{A6E5D780-6FC9-4B35-B198-14EC233E5244}" srcOrd="0" destOrd="0" presId="urn:microsoft.com/office/officeart/2005/8/layout/process4"/>
    <dgm:cxn modelId="{8B2D07DB-3CCC-4488-8827-4A6A73D75089}" type="presParOf" srcId="{FEB9FE3B-5E74-42C8-9536-F3AB1E06A6E9}" destId="{83EBADEB-F5EB-4CA2-A925-415D2DFA574D}" srcOrd="1" destOrd="0" presId="urn:microsoft.com/office/officeart/2005/8/layout/process4"/>
    <dgm:cxn modelId="{A0A8501F-8259-4509-A256-BBEBE8927BE6}" type="presParOf" srcId="{FEB9FE3B-5E74-42C8-9536-F3AB1E06A6E9}" destId="{E135413A-A894-437D-A3ED-EAE178B1F838}" srcOrd="2" destOrd="0" presId="urn:microsoft.com/office/officeart/2005/8/layout/process4"/>
    <dgm:cxn modelId="{4408D1FE-6473-4379-9C4C-5340AED90FD8}" type="presParOf" srcId="{E135413A-A894-437D-A3ED-EAE178B1F838}" destId="{10C96BB6-2B65-4ACB-BA9F-2628ABEC0DDB}" srcOrd="0" destOrd="0" presId="urn:microsoft.com/office/officeart/2005/8/layout/process4"/>
    <dgm:cxn modelId="{E49E6414-D9F7-4CB7-9F26-51374A3C95F7}" type="presParOf" srcId="{FEB9FE3B-5E74-42C8-9536-F3AB1E06A6E9}" destId="{4207A057-0EAF-42C7-8C11-8C0B65E47E90}" srcOrd="3" destOrd="0" presId="urn:microsoft.com/office/officeart/2005/8/layout/process4"/>
    <dgm:cxn modelId="{6E7EB2D6-1F11-4675-9803-A7B6DFBE29B8}" type="presParOf" srcId="{FEB9FE3B-5E74-42C8-9536-F3AB1E06A6E9}" destId="{E5C7C537-D584-4A31-96F3-80D3A6E75EBD}" srcOrd="4" destOrd="0" presId="urn:microsoft.com/office/officeart/2005/8/layout/process4"/>
    <dgm:cxn modelId="{68BB46AC-980E-4E45-ACA6-C0C13273CE66}" type="presParOf" srcId="{E5C7C537-D584-4A31-96F3-80D3A6E75EBD}" destId="{49F7AE35-FE5D-4F0F-8CE9-BB047A31093F}" srcOrd="0" destOrd="0" presId="urn:microsoft.com/office/officeart/2005/8/layout/process4"/>
    <dgm:cxn modelId="{521D36F9-8A58-4FC5-A08A-43D7243260C9}" type="presParOf" srcId="{FEB9FE3B-5E74-42C8-9536-F3AB1E06A6E9}" destId="{1CAD7771-2FC5-4D9A-9F86-F89CA9CFB97D}" srcOrd="5" destOrd="0" presId="urn:microsoft.com/office/officeart/2005/8/layout/process4"/>
    <dgm:cxn modelId="{57036B0C-A0E8-4E9F-8842-61B4737396B5}" type="presParOf" srcId="{FEB9FE3B-5E74-42C8-9536-F3AB1E06A6E9}" destId="{3F0E7197-B61F-45C2-A3E8-0FC05D6C70A4}" srcOrd="6" destOrd="0" presId="urn:microsoft.com/office/officeart/2005/8/layout/process4"/>
    <dgm:cxn modelId="{F06791D9-3B91-48FE-AC0B-FF9AA7A0D405}" type="presParOf" srcId="{3F0E7197-B61F-45C2-A3E8-0FC05D6C70A4}" destId="{3B3C9600-2C4A-4747-985D-76A156E07AA1}" srcOrd="0" destOrd="0" presId="urn:microsoft.com/office/officeart/2005/8/layout/process4"/>
    <dgm:cxn modelId="{8D3A58F5-83DB-4041-95D1-3FB2A95EFA22}" type="presParOf" srcId="{FEB9FE3B-5E74-42C8-9536-F3AB1E06A6E9}" destId="{BB655E5A-C27C-4C28-8B70-CD83C12CAC74}" srcOrd="7" destOrd="0" presId="urn:microsoft.com/office/officeart/2005/8/layout/process4"/>
    <dgm:cxn modelId="{7FB64A67-ACCC-4546-B875-1191594F7E28}" type="presParOf" srcId="{FEB9FE3B-5E74-42C8-9536-F3AB1E06A6E9}" destId="{DF650528-FA7F-40BF-8550-E97F9D07C032}" srcOrd="8" destOrd="0" presId="urn:microsoft.com/office/officeart/2005/8/layout/process4"/>
    <dgm:cxn modelId="{9BFB0AEB-9B76-47E4-BE1A-76E37D760DE8}" type="presParOf" srcId="{DF650528-FA7F-40BF-8550-E97F9D07C032}" destId="{4D1A2B2D-E261-49D2-B50C-F8B96F937D0F}" srcOrd="0" destOrd="0" presId="urn:microsoft.com/office/officeart/2005/8/layout/process4"/>
    <dgm:cxn modelId="{765FECB0-3AB1-4AFB-8131-87A7B41B92DE}" type="presParOf" srcId="{FEB9FE3B-5E74-42C8-9536-F3AB1E06A6E9}" destId="{D04AADFE-1732-4264-98D7-CD07FCD9CEA9}" srcOrd="9" destOrd="0" presId="urn:microsoft.com/office/officeart/2005/8/layout/process4"/>
    <dgm:cxn modelId="{3FD0C88E-7624-4372-92F3-C9519C2E93E5}" type="presParOf" srcId="{FEB9FE3B-5E74-42C8-9536-F3AB1E06A6E9}" destId="{2EE95F44-3064-483E-AD5E-6BC85099138D}" srcOrd="10" destOrd="0" presId="urn:microsoft.com/office/officeart/2005/8/layout/process4"/>
    <dgm:cxn modelId="{FFDCA3FE-126E-4A01-910A-DBFE7217C169}" type="presParOf" srcId="{2EE95F44-3064-483E-AD5E-6BC85099138D}" destId="{8222E80A-45FA-4E02-B4D6-66CA5C3BB9BB}" srcOrd="0" destOrd="0" presId="urn:microsoft.com/office/officeart/2005/8/layout/process4"/>
    <dgm:cxn modelId="{CB3C3879-B289-4FB7-B8EA-B5BB3BBC0C64}" type="presParOf" srcId="{FEB9FE3B-5E74-42C8-9536-F3AB1E06A6E9}" destId="{B75999FF-84A8-4B53-8329-3A2BB3725027}" srcOrd="11" destOrd="0" presId="urn:microsoft.com/office/officeart/2005/8/layout/process4"/>
    <dgm:cxn modelId="{D1AC668C-59A1-4052-A670-024707B0162B}" type="presParOf" srcId="{FEB9FE3B-5E74-42C8-9536-F3AB1E06A6E9}" destId="{ACD6B37F-C615-4A2F-AFD9-AC85D268BFFD}" srcOrd="12" destOrd="0" presId="urn:microsoft.com/office/officeart/2005/8/layout/process4"/>
    <dgm:cxn modelId="{FE9316E6-040D-4A03-B9B6-A5E49B32B751}" type="presParOf" srcId="{ACD6B37F-C615-4A2F-AFD9-AC85D268BFFD}" destId="{48965884-839C-4A17-967C-FD82792F864E}" srcOrd="0" destOrd="0" presId="urn:microsoft.com/office/officeart/2005/8/layout/process4"/>
    <dgm:cxn modelId="{B7122C07-FB61-460A-BB6B-7B5B6B8C5774}" type="presParOf" srcId="{FEB9FE3B-5E74-42C8-9536-F3AB1E06A6E9}" destId="{4A1C85E8-9280-4B62-8713-8C383F0B579F}" srcOrd="13" destOrd="0" presId="urn:microsoft.com/office/officeart/2005/8/layout/process4"/>
    <dgm:cxn modelId="{4C9EB5F1-BC2C-47DD-AB06-A551653F1237}" type="presParOf" srcId="{FEB9FE3B-5E74-42C8-9536-F3AB1E06A6E9}" destId="{7A24C127-1FEB-4771-8DEB-83851C005889}" srcOrd="14" destOrd="0" presId="urn:microsoft.com/office/officeart/2005/8/layout/process4"/>
    <dgm:cxn modelId="{D63DA996-92BE-41AE-98D5-4D34181C1D2A}" type="presParOf" srcId="{7A24C127-1FEB-4771-8DEB-83851C005889}" destId="{37B1D6F5-2F72-46C5-B5F3-D1CDE8F8DB7A}" srcOrd="0" destOrd="0" presId="urn:microsoft.com/office/officeart/2005/8/layout/process4"/>
    <dgm:cxn modelId="{307879EF-BEBB-4B7B-9380-F012D7E60363}" type="presParOf" srcId="{FEB9FE3B-5E74-42C8-9536-F3AB1E06A6E9}" destId="{A7AFF745-3DBB-4971-90B5-7B43DD6D8FF1}" srcOrd="15" destOrd="0" presId="urn:microsoft.com/office/officeart/2005/8/layout/process4"/>
    <dgm:cxn modelId="{871456CC-0F7A-4883-836B-D8D428071210}" type="presParOf" srcId="{FEB9FE3B-5E74-42C8-9536-F3AB1E06A6E9}" destId="{2183D940-7C1D-4DA0-A4F5-1490D106D203}" srcOrd="16" destOrd="0" presId="urn:microsoft.com/office/officeart/2005/8/layout/process4"/>
    <dgm:cxn modelId="{1BC89DCD-F50B-457F-9EF4-6D181C36E9F9}" type="presParOf" srcId="{2183D940-7C1D-4DA0-A4F5-1490D106D203}" destId="{79AA6E60-D912-4113-82C7-450662BBEAA7}" srcOrd="0" destOrd="0" presId="urn:microsoft.com/office/officeart/2005/8/layout/process4"/>
    <dgm:cxn modelId="{3CDEC49F-213F-4EEB-9B71-34EB5AF3D726}" type="presParOf" srcId="{FEB9FE3B-5E74-42C8-9536-F3AB1E06A6E9}" destId="{3EFEB1C2-FA82-401D-B46F-9945FCE8AA93}" srcOrd="17" destOrd="0" presId="urn:microsoft.com/office/officeart/2005/8/layout/process4"/>
    <dgm:cxn modelId="{83DDB799-8D99-4FCC-BAA6-067B1DBE5F9E}" type="presParOf" srcId="{FEB9FE3B-5E74-42C8-9536-F3AB1E06A6E9}" destId="{B52C6561-2DE2-404C-B01F-5AA155BCF717}" srcOrd="18" destOrd="0" presId="urn:microsoft.com/office/officeart/2005/8/layout/process4"/>
    <dgm:cxn modelId="{3582A2AB-8745-44DC-AAFC-912E4F3C8E17}" type="presParOf" srcId="{B52C6561-2DE2-404C-B01F-5AA155BCF717}" destId="{786F4660-1694-450E-B085-FA1BCA55A43C}" srcOrd="0" destOrd="0" presId="urn:microsoft.com/office/officeart/2005/8/layout/process4"/>
    <dgm:cxn modelId="{94F22F9A-9A53-47E9-A729-D7B5F7634489}" type="presParOf" srcId="{FEB9FE3B-5E74-42C8-9536-F3AB1E06A6E9}" destId="{564B5287-5C51-414D-BA72-920D8C512568}" srcOrd="19" destOrd="0" presId="urn:microsoft.com/office/officeart/2005/8/layout/process4"/>
    <dgm:cxn modelId="{B5A6ACF7-26B6-484F-A23C-DA588F7FE91E}" type="presParOf" srcId="{FEB9FE3B-5E74-42C8-9536-F3AB1E06A6E9}" destId="{1DF0E314-1368-45A0-8D77-180EC08194A5}" srcOrd="20" destOrd="0" presId="urn:microsoft.com/office/officeart/2005/8/layout/process4"/>
    <dgm:cxn modelId="{03BFC277-0396-4AAF-866B-48E225BAC677}" type="presParOf" srcId="{1DF0E314-1368-45A0-8D77-180EC08194A5}" destId="{1F9F4C59-55FA-42F0-8BA9-B61E6F3744F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B0605-6A8B-491E-BF55-7BFDE21ADA5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zh-CN" altLang="en-US"/>
        </a:p>
      </dgm:t>
    </dgm:pt>
    <dgm:pt modelId="{B89B7ADC-BEA6-484E-BD29-7F8467D4E981}">
      <dgm:prSet/>
      <dgm:spPr/>
      <dgm:t>
        <a:bodyPr/>
        <a:lstStyle/>
        <a:p>
          <a:r>
            <a:rPr lang="zh-CN" b="1"/>
            <a:t>保障节点</a:t>
          </a:r>
          <a:endParaRPr lang="zh-CN"/>
        </a:p>
      </dgm:t>
    </dgm:pt>
    <dgm:pt modelId="{1A3B5D3F-24B6-4B36-A226-ADD1CE17DB72}" type="parTrans" cxnId="{3C070DF3-3AF3-42DE-B2E3-36780F654E5A}">
      <dgm:prSet/>
      <dgm:spPr/>
      <dgm:t>
        <a:bodyPr/>
        <a:lstStyle/>
        <a:p>
          <a:endParaRPr lang="zh-CN" altLang="en-US"/>
        </a:p>
      </dgm:t>
    </dgm:pt>
    <dgm:pt modelId="{4C802E23-259F-409E-A9EC-3844F09CE8D3}" type="sibTrans" cxnId="{3C070DF3-3AF3-42DE-B2E3-36780F654E5A}">
      <dgm:prSet/>
      <dgm:spPr/>
      <dgm:t>
        <a:bodyPr/>
        <a:lstStyle/>
        <a:p>
          <a:endParaRPr lang="zh-CN" altLang="en-US"/>
        </a:p>
      </dgm:t>
    </dgm:pt>
    <dgm:pt modelId="{D6A4FD19-B973-4C08-AD9E-B6D37C8C25B5}">
      <dgm:prSet/>
      <dgm:spPr/>
      <dgm:t>
        <a:bodyPr/>
        <a:lstStyle/>
        <a:p>
          <a:r>
            <a:rPr lang="zh-CN" b="1"/>
            <a:t>现场值机服务</a:t>
          </a:r>
          <a:endParaRPr lang="zh-CN"/>
        </a:p>
      </dgm:t>
    </dgm:pt>
    <dgm:pt modelId="{3947FE82-5109-422A-8FD7-792AF3CD3DF4}" type="parTrans" cxnId="{8C9581FE-C7E0-4E4E-85A3-A03A627815F2}">
      <dgm:prSet/>
      <dgm:spPr/>
      <dgm:t>
        <a:bodyPr/>
        <a:lstStyle/>
        <a:p>
          <a:endParaRPr lang="zh-CN" altLang="en-US"/>
        </a:p>
      </dgm:t>
    </dgm:pt>
    <dgm:pt modelId="{5DCC77D4-A660-45DC-B7F7-3B49499DC18D}" type="sibTrans" cxnId="{8C9581FE-C7E0-4E4E-85A3-A03A627815F2}">
      <dgm:prSet/>
      <dgm:spPr/>
      <dgm:t>
        <a:bodyPr/>
        <a:lstStyle/>
        <a:p>
          <a:endParaRPr lang="zh-CN" altLang="en-US"/>
        </a:p>
      </dgm:t>
    </dgm:pt>
    <dgm:pt modelId="{F2F23D31-CA23-4DDB-92D2-FC7CDB226AF8}">
      <dgm:prSet/>
      <dgm:spPr/>
      <dgm:t>
        <a:bodyPr/>
        <a:lstStyle/>
        <a:p>
          <a:r>
            <a:rPr lang="zh-CN" b="1" dirty="0"/>
            <a:t>特殊旅客服务</a:t>
          </a:r>
          <a:endParaRPr lang="zh-CN" dirty="0"/>
        </a:p>
      </dgm:t>
    </dgm:pt>
    <dgm:pt modelId="{6177941F-6AAF-4615-9774-F47D444ECEB0}" type="parTrans" cxnId="{1D60D504-8190-457B-A754-9BEAA7865A92}">
      <dgm:prSet/>
      <dgm:spPr/>
      <dgm:t>
        <a:bodyPr/>
        <a:lstStyle/>
        <a:p>
          <a:endParaRPr lang="zh-CN" altLang="en-US"/>
        </a:p>
      </dgm:t>
    </dgm:pt>
    <dgm:pt modelId="{AC81E7A5-4EF4-4975-BF58-DAFAB02ACF25}" type="sibTrans" cxnId="{1D60D504-8190-457B-A754-9BEAA7865A92}">
      <dgm:prSet/>
      <dgm:spPr/>
      <dgm:t>
        <a:bodyPr/>
        <a:lstStyle/>
        <a:p>
          <a:endParaRPr lang="zh-CN" altLang="en-US"/>
        </a:p>
      </dgm:t>
    </dgm:pt>
    <dgm:pt modelId="{73FCEECA-8356-454F-BA89-E6DBA1FBF247}">
      <dgm:prSet/>
      <dgm:spPr/>
      <dgm:t>
        <a:bodyPr/>
        <a:lstStyle/>
        <a:p>
          <a:r>
            <a:rPr lang="zh-CN" b="1"/>
            <a:t>登机口服务</a:t>
          </a:r>
          <a:endParaRPr lang="zh-CN"/>
        </a:p>
      </dgm:t>
    </dgm:pt>
    <dgm:pt modelId="{044B03B5-59B9-4620-BBFF-30E274D38B54}" type="parTrans" cxnId="{4779478F-D6D4-40BC-A246-37104F0CB147}">
      <dgm:prSet/>
      <dgm:spPr/>
      <dgm:t>
        <a:bodyPr/>
        <a:lstStyle/>
        <a:p>
          <a:endParaRPr lang="zh-CN" altLang="en-US"/>
        </a:p>
      </dgm:t>
    </dgm:pt>
    <dgm:pt modelId="{0252957E-0045-4D98-9491-9E67FC5B97E9}" type="sibTrans" cxnId="{4779478F-D6D4-40BC-A246-37104F0CB147}">
      <dgm:prSet/>
      <dgm:spPr/>
      <dgm:t>
        <a:bodyPr/>
        <a:lstStyle/>
        <a:p>
          <a:endParaRPr lang="zh-CN" altLang="en-US"/>
        </a:p>
      </dgm:t>
    </dgm:pt>
    <dgm:pt modelId="{8D400935-7B76-43D6-B22A-3112392D595C}" type="pres">
      <dgm:prSet presAssocID="{A66B0605-6A8B-491E-BF55-7BFDE21ADA5C}" presName="Name0" presStyleCnt="0">
        <dgm:presLayoutVars>
          <dgm:dir/>
          <dgm:animLvl val="lvl"/>
          <dgm:resizeHandles val="exact"/>
        </dgm:presLayoutVars>
      </dgm:prSet>
      <dgm:spPr/>
    </dgm:pt>
    <dgm:pt modelId="{05E5F059-36DC-45B3-9CD2-D2E435560E92}" type="pres">
      <dgm:prSet presAssocID="{73FCEECA-8356-454F-BA89-E6DBA1FBF247}" presName="boxAndChildren" presStyleCnt="0"/>
      <dgm:spPr/>
    </dgm:pt>
    <dgm:pt modelId="{CF18CB7A-BF13-4BA9-9085-D55B16CCFCF2}" type="pres">
      <dgm:prSet presAssocID="{73FCEECA-8356-454F-BA89-E6DBA1FBF247}" presName="parentTextBox" presStyleLbl="node1" presStyleIdx="0" presStyleCnt="4"/>
      <dgm:spPr/>
    </dgm:pt>
    <dgm:pt modelId="{EF3F87D6-78EF-4D3A-8460-F5D562ADF3F1}" type="pres">
      <dgm:prSet presAssocID="{AC81E7A5-4EF4-4975-BF58-DAFAB02ACF25}" presName="sp" presStyleCnt="0"/>
      <dgm:spPr/>
    </dgm:pt>
    <dgm:pt modelId="{884BFA75-6887-4CD7-A16A-CB767AD45138}" type="pres">
      <dgm:prSet presAssocID="{F2F23D31-CA23-4DDB-92D2-FC7CDB226AF8}" presName="arrowAndChildren" presStyleCnt="0"/>
      <dgm:spPr/>
    </dgm:pt>
    <dgm:pt modelId="{B1378B8F-A55D-49BB-99B7-3EF98724ECC9}" type="pres">
      <dgm:prSet presAssocID="{F2F23D31-CA23-4DDB-92D2-FC7CDB226AF8}" presName="parentTextArrow" presStyleLbl="node1" presStyleIdx="1" presStyleCnt="4"/>
      <dgm:spPr/>
    </dgm:pt>
    <dgm:pt modelId="{64153B8A-A244-4C42-B4C3-53BC841D6B02}" type="pres">
      <dgm:prSet presAssocID="{5DCC77D4-A660-45DC-B7F7-3B49499DC18D}" presName="sp" presStyleCnt="0"/>
      <dgm:spPr/>
    </dgm:pt>
    <dgm:pt modelId="{420A9BD7-A12B-4AC9-9ADE-7E4D15B8F8ED}" type="pres">
      <dgm:prSet presAssocID="{D6A4FD19-B973-4C08-AD9E-B6D37C8C25B5}" presName="arrowAndChildren" presStyleCnt="0"/>
      <dgm:spPr/>
    </dgm:pt>
    <dgm:pt modelId="{AB5FA1C4-86EC-44F1-8DD9-16CF438B371A}" type="pres">
      <dgm:prSet presAssocID="{D6A4FD19-B973-4C08-AD9E-B6D37C8C25B5}" presName="parentTextArrow" presStyleLbl="node1" presStyleIdx="2" presStyleCnt="4"/>
      <dgm:spPr/>
    </dgm:pt>
    <dgm:pt modelId="{072EE3E5-219B-48E5-9455-41F23615F979}" type="pres">
      <dgm:prSet presAssocID="{4C802E23-259F-409E-A9EC-3844F09CE8D3}" presName="sp" presStyleCnt="0"/>
      <dgm:spPr/>
    </dgm:pt>
    <dgm:pt modelId="{49434264-9686-4D7B-896D-E24B3461F51F}" type="pres">
      <dgm:prSet presAssocID="{B89B7ADC-BEA6-484E-BD29-7F8467D4E981}" presName="arrowAndChildren" presStyleCnt="0"/>
      <dgm:spPr/>
    </dgm:pt>
    <dgm:pt modelId="{F4893362-C907-4745-87EA-C1FE514465E8}" type="pres">
      <dgm:prSet presAssocID="{B89B7ADC-BEA6-484E-BD29-7F8467D4E981}" presName="parentTextArrow" presStyleLbl="node1" presStyleIdx="3" presStyleCnt="4" custLinFactNeighborX="887" custLinFactNeighborY="-221"/>
      <dgm:spPr/>
    </dgm:pt>
  </dgm:ptLst>
  <dgm:cxnLst>
    <dgm:cxn modelId="{1D60D504-8190-457B-A754-9BEAA7865A92}" srcId="{A66B0605-6A8B-491E-BF55-7BFDE21ADA5C}" destId="{F2F23D31-CA23-4DDB-92D2-FC7CDB226AF8}" srcOrd="2" destOrd="0" parTransId="{6177941F-6AAF-4615-9774-F47D444ECEB0}" sibTransId="{AC81E7A5-4EF4-4975-BF58-DAFAB02ACF25}"/>
    <dgm:cxn modelId="{19BAA421-AFC7-4702-9A7C-CE0A7131DE54}" type="presOf" srcId="{B89B7ADC-BEA6-484E-BD29-7F8467D4E981}" destId="{F4893362-C907-4745-87EA-C1FE514465E8}" srcOrd="0" destOrd="0" presId="urn:microsoft.com/office/officeart/2005/8/layout/process4"/>
    <dgm:cxn modelId="{07D4BB57-8BA3-499D-8BEC-B0586B7B018F}" type="presOf" srcId="{F2F23D31-CA23-4DDB-92D2-FC7CDB226AF8}" destId="{B1378B8F-A55D-49BB-99B7-3EF98724ECC9}" srcOrd="0" destOrd="0" presId="urn:microsoft.com/office/officeart/2005/8/layout/process4"/>
    <dgm:cxn modelId="{4779478F-D6D4-40BC-A246-37104F0CB147}" srcId="{A66B0605-6A8B-491E-BF55-7BFDE21ADA5C}" destId="{73FCEECA-8356-454F-BA89-E6DBA1FBF247}" srcOrd="3" destOrd="0" parTransId="{044B03B5-59B9-4620-BBFF-30E274D38B54}" sibTransId="{0252957E-0045-4D98-9491-9E67FC5B97E9}"/>
    <dgm:cxn modelId="{B21A7AC7-FA3A-4514-BCA1-71D003BA5733}" type="presOf" srcId="{A66B0605-6A8B-491E-BF55-7BFDE21ADA5C}" destId="{8D400935-7B76-43D6-B22A-3112392D595C}" srcOrd="0" destOrd="0" presId="urn:microsoft.com/office/officeart/2005/8/layout/process4"/>
    <dgm:cxn modelId="{C5DFFAEE-2A7B-41F2-A56D-8CB28B659EA6}" type="presOf" srcId="{73FCEECA-8356-454F-BA89-E6DBA1FBF247}" destId="{CF18CB7A-BF13-4BA9-9085-D55B16CCFCF2}" srcOrd="0" destOrd="0" presId="urn:microsoft.com/office/officeart/2005/8/layout/process4"/>
    <dgm:cxn modelId="{3C070DF3-3AF3-42DE-B2E3-36780F654E5A}" srcId="{A66B0605-6A8B-491E-BF55-7BFDE21ADA5C}" destId="{B89B7ADC-BEA6-484E-BD29-7F8467D4E981}" srcOrd="0" destOrd="0" parTransId="{1A3B5D3F-24B6-4B36-A226-ADD1CE17DB72}" sibTransId="{4C802E23-259F-409E-A9EC-3844F09CE8D3}"/>
    <dgm:cxn modelId="{3846B2F8-8C3F-4169-A4B3-04CD6F708AB4}" type="presOf" srcId="{D6A4FD19-B973-4C08-AD9E-B6D37C8C25B5}" destId="{AB5FA1C4-86EC-44F1-8DD9-16CF438B371A}" srcOrd="0" destOrd="0" presId="urn:microsoft.com/office/officeart/2005/8/layout/process4"/>
    <dgm:cxn modelId="{8C9581FE-C7E0-4E4E-85A3-A03A627815F2}" srcId="{A66B0605-6A8B-491E-BF55-7BFDE21ADA5C}" destId="{D6A4FD19-B973-4C08-AD9E-B6D37C8C25B5}" srcOrd="1" destOrd="0" parTransId="{3947FE82-5109-422A-8FD7-792AF3CD3DF4}" sibTransId="{5DCC77D4-A660-45DC-B7F7-3B49499DC18D}"/>
    <dgm:cxn modelId="{8453740C-39EF-42F6-B916-E5255CC09FF8}" type="presParOf" srcId="{8D400935-7B76-43D6-B22A-3112392D595C}" destId="{05E5F059-36DC-45B3-9CD2-D2E435560E92}" srcOrd="0" destOrd="0" presId="urn:microsoft.com/office/officeart/2005/8/layout/process4"/>
    <dgm:cxn modelId="{660E4B74-48B7-4E24-B0F5-5DA132D9A33D}" type="presParOf" srcId="{05E5F059-36DC-45B3-9CD2-D2E435560E92}" destId="{CF18CB7A-BF13-4BA9-9085-D55B16CCFCF2}" srcOrd="0" destOrd="0" presId="urn:microsoft.com/office/officeart/2005/8/layout/process4"/>
    <dgm:cxn modelId="{DEB6A583-89C6-40F6-8F90-997E132B402E}" type="presParOf" srcId="{8D400935-7B76-43D6-B22A-3112392D595C}" destId="{EF3F87D6-78EF-4D3A-8460-F5D562ADF3F1}" srcOrd="1" destOrd="0" presId="urn:microsoft.com/office/officeart/2005/8/layout/process4"/>
    <dgm:cxn modelId="{A7BFAF95-912A-4302-945E-253C7FBD917B}" type="presParOf" srcId="{8D400935-7B76-43D6-B22A-3112392D595C}" destId="{884BFA75-6887-4CD7-A16A-CB767AD45138}" srcOrd="2" destOrd="0" presId="urn:microsoft.com/office/officeart/2005/8/layout/process4"/>
    <dgm:cxn modelId="{DC95E1D7-DED2-4058-B2E0-1A2678685A7E}" type="presParOf" srcId="{884BFA75-6887-4CD7-A16A-CB767AD45138}" destId="{B1378B8F-A55D-49BB-99B7-3EF98724ECC9}" srcOrd="0" destOrd="0" presId="urn:microsoft.com/office/officeart/2005/8/layout/process4"/>
    <dgm:cxn modelId="{AF1E6EC2-5E95-44E5-A979-7CE81A26C6F7}" type="presParOf" srcId="{8D400935-7B76-43D6-B22A-3112392D595C}" destId="{64153B8A-A244-4C42-B4C3-53BC841D6B02}" srcOrd="3" destOrd="0" presId="urn:microsoft.com/office/officeart/2005/8/layout/process4"/>
    <dgm:cxn modelId="{A0414DF3-E0DE-4EED-B49B-02565A55077C}" type="presParOf" srcId="{8D400935-7B76-43D6-B22A-3112392D595C}" destId="{420A9BD7-A12B-4AC9-9ADE-7E4D15B8F8ED}" srcOrd="4" destOrd="0" presId="urn:microsoft.com/office/officeart/2005/8/layout/process4"/>
    <dgm:cxn modelId="{3B05783E-5209-4054-A5E2-6BD8BEB1563D}" type="presParOf" srcId="{420A9BD7-A12B-4AC9-9ADE-7E4D15B8F8ED}" destId="{AB5FA1C4-86EC-44F1-8DD9-16CF438B371A}" srcOrd="0" destOrd="0" presId="urn:microsoft.com/office/officeart/2005/8/layout/process4"/>
    <dgm:cxn modelId="{B79B6EB4-F9F3-4027-ADAA-21DA32628713}" type="presParOf" srcId="{8D400935-7B76-43D6-B22A-3112392D595C}" destId="{072EE3E5-219B-48E5-9455-41F23615F979}" srcOrd="5" destOrd="0" presId="urn:microsoft.com/office/officeart/2005/8/layout/process4"/>
    <dgm:cxn modelId="{16214529-439E-467D-9BD9-19E56758C55F}" type="presParOf" srcId="{8D400935-7B76-43D6-B22A-3112392D595C}" destId="{49434264-9686-4D7B-896D-E24B3461F51F}" srcOrd="6" destOrd="0" presId="urn:microsoft.com/office/officeart/2005/8/layout/process4"/>
    <dgm:cxn modelId="{1C2220DD-FA5A-4270-A40B-3F3A2F668EDA}" type="presParOf" srcId="{49434264-9686-4D7B-896D-E24B3461F51F}" destId="{F4893362-C907-4745-87EA-C1FE514465E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7269C-E45E-48AB-ABF9-673BB01BB163}" type="doc">
      <dgm:prSet loTypeId="urn:microsoft.com/office/officeart/2005/8/layout/process4" loCatId="process" qsTypeId="urn:microsoft.com/office/officeart/2005/8/quickstyle/simple5" qsCatId="simple" csTypeId="urn:microsoft.com/office/officeart/2005/8/colors/accent2_1" csCatId="accent2" phldr="1"/>
      <dgm:spPr/>
      <dgm:t>
        <a:bodyPr/>
        <a:lstStyle/>
        <a:p>
          <a:endParaRPr lang="zh-CN" altLang="en-US"/>
        </a:p>
      </dgm:t>
    </dgm:pt>
    <dgm:pt modelId="{15F0BF7D-BF34-48ED-A585-C7CB511A84CF}">
      <dgm:prSet custT="1">
        <dgm:style>
          <a:lnRef idx="2">
            <a:schemeClr val="accent5"/>
          </a:lnRef>
          <a:fillRef idx="1">
            <a:schemeClr val="lt1"/>
          </a:fillRef>
          <a:effectRef idx="0">
            <a:schemeClr val="accent5"/>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rtlCol="0" anchor="ctr"/>
        <a:lstStyle/>
        <a:p>
          <a:pPr algn="ctr"/>
          <a:r>
            <a:rPr lang="zh-CN" altLang="en-US" sz="1800" b="1" dirty="0">
              <a:solidFill>
                <a:srgbClr val="FF4400"/>
              </a:solidFill>
              <a:latin typeface="+mn-ea"/>
              <a:ea typeface="+mn-ea"/>
            </a:rPr>
            <a:t>保障时间节点</a:t>
          </a:r>
        </a:p>
      </dgm:t>
    </dgm:pt>
    <dgm:pt modelId="{2C6A4EFD-DA82-42D3-89C0-0DC806504197}" type="parTrans" cxnId="{6F8A9DCF-8413-42B9-80FC-C1D1EFE28C83}">
      <dgm:prSet/>
      <dgm:spPr/>
      <dgm:t>
        <a:bodyPr/>
        <a:lstStyle/>
        <a:p>
          <a:pPr algn="l"/>
          <a:endParaRPr lang="zh-CN" altLang="en-US" sz="1200">
            <a:latin typeface="+mn-ea"/>
            <a:ea typeface="+mn-ea"/>
          </a:endParaRPr>
        </a:p>
      </dgm:t>
    </dgm:pt>
    <dgm:pt modelId="{A9A29A08-753F-4444-8267-F1405329F80A}" type="sibTrans" cxnId="{6F8A9DCF-8413-42B9-80FC-C1D1EFE28C83}">
      <dgm:prSet custT="1"/>
      <dgm:spPr/>
      <dgm:t>
        <a:bodyPr/>
        <a:lstStyle/>
        <a:p>
          <a:pPr algn="l"/>
          <a:endParaRPr lang="zh-CN" altLang="en-US" sz="1200">
            <a:latin typeface="+mn-ea"/>
            <a:ea typeface="+mn-ea"/>
          </a:endParaRPr>
        </a:p>
      </dgm:t>
    </dgm:pt>
    <dgm:pt modelId="{CF156253-A186-4110-A338-A608F5220268}">
      <dgm:prSet custT="1"/>
      <dgm:spPr/>
      <dgm:t>
        <a:bodyPr/>
        <a:lstStyle/>
        <a:p>
          <a:pPr algn="l"/>
          <a:r>
            <a:rPr lang="zh-CN" sz="1200" b="1" dirty="0">
              <a:latin typeface="+mn-ea"/>
              <a:ea typeface="+mn-ea"/>
            </a:rPr>
            <a:t>值机前</a:t>
          </a:r>
          <a:r>
            <a:rPr lang="en-US" sz="1200" b="1" dirty="0">
              <a:latin typeface="+mn-ea"/>
              <a:ea typeface="+mn-ea"/>
            </a:rPr>
            <a:t>10</a:t>
          </a:r>
          <a:r>
            <a:rPr lang="zh-CN" sz="1200" b="1" dirty="0">
              <a:latin typeface="+mn-ea"/>
              <a:ea typeface="+mn-ea"/>
            </a:rPr>
            <a:t>分钟</a:t>
          </a:r>
          <a:r>
            <a:rPr lang="zh-CN" sz="1200" dirty="0">
              <a:latin typeface="+mn-ea"/>
              <a:ea typeface="+mn-ea"/>
            </a:rPr>
            <a:t>：检查和调试设备、航显、人员到岗情况、航前小会和初始化航班；</a:t>
          </a:r>
        </a:p>
      </dgm:t>
    </dgm:pt>
    <dgm:pt modelId="{25AEEED1-938F-486A-B60A-27E7D37DBF9E}" type="parTrans" cxnId="{0DA9F7ED-E6A0-4105-858C-D0B2630A02A3}">
      <dgm:prSet/>
      <dgm:spPr/>
      <dgm:t>
        <a:bodyPr/>
        <a:lstStyle/>
        <a:p>
          <a:pPr algn="l"/>
          <a:endParaRPr lang="zh-CN" altLang="en-US" sz="1200">
            <a:latin typeface="+mn-ea"/>
            <a:ea typeface="+mn-ea"/>
          </a:endParaRPr>
        </a:p>
      </dgm:t>
    </dgm:pt>
    <dgm:pt modelId="{629010D5-A653-4EAB-8DA3-8E5078942BD8}" type="sibTrans" cxnId="{0DA9F7ED-E6A0-4105-858C-D0B2630A02A3}">
      <dgm:prSet custT="1"/>
      <dgm:spPr/>
      <dgm:t>
        <a:bodyPr/>
        <a:lstStyle/>
        <a:p>
          <a:pPr algn="l"/>
          <a:endParaRPr lang="zh-CN" altLang="en-US" sz="1200">
            <a:latin typeface="+mn-ea"/>
            <a:ea typeface="+mn-ea"/>
          </a:endParaRPr>
        </a:p>
      </dgm:t>
    </dgm:pt>
    <dgm:pt modelId="{D558278D-E00C-4F2C-9A1B-2B6E723042D6}">
      <dgm:prSet custT="1"/>
      <dgm:spPr/>
      <dgm:t>
        <a:bodyPr/>
        <a:lstStyle/>
        <a:p>
          <a:pPr algn="l"/>
          <a:r>
            <a:rPr lang="zh-CN" sz="1200" b="1" dirty="0">
              <a:latin typeface="+mn-ea"/>
              <a:ea typeface="+mn-ea"/>
            </a:rPr>
            <a:t>起飞前</a:t>
          </a:r>
          <a:r>
            <a:rPr lang="en-US" sz="1200" b="1" dirty="0">
              <a:latin typeface="+mn-ea"/>
              <a:ea typeface="+mn-ea"/>
            </a:rPr>
            <a:t>3</a:t>
          </a:r>
          <a:r>
            <a:rPr lang="zh-CN" sz="1200" b="1" dirty="0">
              <a:latin typeface="+mn-ea"/>
              <a:ea typeface="+mn-ea"/>
            </a:rPr>
            <a:t>小时</a:t>
          </a:r>
          <a:r>
            <a:rPr lang="zh-CN" sz="1200" dirty="0">
              <a:latin typeface="+mn-ea"/>
              <a:ea typeface="+mn-ea"/>
            </a:rPr>
            <a:t>：值机开放；</a:t>
          </a:r>
        </a:p>
      </dgm:t>
    </dgm:pt>
    <dgm:pt modelId="{E24F1405-716A-4DA8-8087-1674BF004CD1}" type="parTrans" cxnId="{2F8B0356-6BCE-4EBD-BEDB-CFF2D305AA64}">
      <dgm:prSet/>
      <dgm:spPr/>
      <dgm:t>
        <a:bodyPr/>
        <a:lstStyle/>
        <a:p>
          <a:pPr algn="l"/>
          <a:endParaRPr lang="zh-CN" altLang="en-US" sz="1200">
            <a:latin typeface="+mn-ea"/>
            <a:ea typeface="+mn-ea"/>
          </a:endParaRPr>
        </a:p>
      </dgm:t>
    </dgm:pt>
    <dgm:pt modelId="{0C07FA31-D16C-40E2-B8F0-B25F260328EE}" type="sibTrans" cxnId="{2F8B0356-6BCE-4EBD-BEDB-CFF2D305AA64}">
      <dgm:prSet custT="1"/>
      <dgm:spPr/>
      <dgm:t>
        <a:bodyPr/>
        <a:lstStyle/>
        <a:p>
          <a:pPr algn="l"/>
          <a:endParaRPr lang="zh-CN" altLang="en-US" sz="1200">
            <a:latin typeface="+mn-ea"/>
            <a:ea typeface="+mn-ea"/>
          </a:endParaRPr>
        </a:p>
      </dgm:t>
    </dgm:pt>
    <dgm:pt modelId="{BE9E12F3-13C0-4379-A77A-1BE10B213E67}">
      <dgm:prSet custT="1"/>
      <dgm:spPr/>
      <dgm:t>
        <a:bodyPr/>
        <a:lstStyle/>
        <a:p>
          <a:pPr algn="l"/>
          <a:r>
            <a:rPr lang="zh-CN" sz="1200" b="1" dirty="0">
              <a:latin typeface="+mn-ea"/>
              <a:ea typeface="+mn-ea"/>
            </a:rPr>
            <a:t>起飞前</a:t>
          </a:r>
          <a:r>
            <a:rPr lang="en-US" altLang="zh-CN" sz="1200" b="1" dirty="0">
              <a:latin typeface="+mn-ea"/>
              <a:ea typeface="+mn-ea"/>
            </a:rPr>
            <a:t>1</a:t>
          </a:r>
          <a:r>
            <a:rPr lang="zh-CN" altLang="en-US" sz="1200" b="1" dirty="0">
              <a:latin typeface="+mn-ea"/>
              <a:ea typeface="+mn-ea"/>
            </a:rPr>
            <a:t>小时</a:t>
          </a:r>
          <a:r>
            <a:rPr lang="zh-CN" sz="1200" dirty="0">
              <a:latin typeface="+mn-ea"/>
              <a:ea typeface="+mn-ea"/>
            </a:rPr>
            <a:t>：值机关闭；</a:t>
          </a:r>
        </a:p>
      </dgm:t>
    </dgm:pt>
    <dgm:pt modelId="{8066F945-5CB0-4702-99CA-39AE0EF3B4A8}" type="parTrans" cxnId="{99583D0A-48F3-407F-BA59-87E935D5CD6D}">
      <dgm:prSet/>
      <dgm:spPr/>
      <dgm:t>
        <a:bodyPr/>
        <a:lstStyle/>
        <a:p>
          <a:pPr algn="l"/>
          <a:endParaRPr lang="zh-CN" altLang="en-US" sz="1200">
            <a:latin typeface="+mn-ea"/>
            <a:ea typeface="+mn-ea"/>
          </a:endParaRPr>
        </a:p>
      </dgm:t>
    </dgm:pt>
    <dgm:pt modelId="{C89A1262-6697-4CA7-B44B-0BFD8973F041}" type="sibTrans" cxnId="{99583D0A-48F3-407F-BA59-87E935D5CD6D}">
      <dgm:prSet custT="1"/>
      <dgm:spPr/>
      <dgm:t>
        <a:bodyPr/>
        <a:lstStyle/>
        <a:p>
          <a:pPr algn="l"/>
          <a:endParaRPr lang="zh-CN" altLang="en-US" sz="1200">
            <a:latin typeface="+mn-ea"/>
            <a:ea typeface="+mn-ea"/>
          </a:endParaRPr>
        </a:p>
      </dgm:t>
    </dgm:pt>
    <dgm:pt modelId="{FE56A177-127B-429F-AC9F-1C884F729407}">
      <dgm:prSet custT="1"/>
      <dgm:spPr/>
      <dgm:t>
        <a:bodyPr/>
        <a:lstStyle/>
        <a:p>
          <a:pPr algn="l"/>
          <a:r>
            <a:rPr lang="zh-CN" altLang="en-US" sz="1200" b="1" dirty="0">
              <a:latin typeface="+mn-ea"/>
              <a:ea typeface="+mn-ea"/>
            </a:rPr>
            <a:t>登机前</a:t>
          </a:r>
          <a:r>
            <a:rPr lang="en-US" altLang="zh-CN" sz="1200" b="1" dirty="0">
              <a:latin typeface="+mn-ea"/>
              <a:ea typeface="+mn-ea"/>
            </a:rPr>
            <a:t>5</a:t>
          </a:r>
          <a:r>
            <a:rPr lang="zh-CN" sz="1200" b="1" dirty="0">
              <a:latin typeface="+mn-ea"/>
              <a:ea typeface="+mn-ea"/>
            </a:rPr>
            <a:t>分钟</a:t>
          </a:r>
          <a:r>
            <a:rPr lang="zh-CN" sz="1200" dirty="0">
              <a:latin typeface="+mn-ea"/>
              <a:ea typeface="+mn-ea"/>
            </a:rPr>
            <a:t>：预登机广播，列队，二次筛查超规手提行李；</a:t>
          </a:r>
        </a:p>
      </dgm:t>
    </dgm:pt>
    <dgm:pt modelId="{0EE21069-8DC2-4F43-A242-403F53240A3D}" type="parTrans" cxnId="{68C0C299-BE2A-41E4-A602-0A726728DBDC}">
      <dgm:prSet/>
      <dgm:spPr/>
      <dgm:t>
        <a:bodyPr/>
        <a:lstStyle/>
        <a:p>
          <a:pPr algn="l"/>
          <a:endParaRPr lang="zh-CN" altLang="en-US" sz="1200">
            <a:latin typeface="+mn-ea"/>
            <a:ea typeface="+mn-ea"/>
          </a:endParaRPr>
        </a:p>
      </dgm:t>
    </dgm:pt>
    <dgm:pt modelId="{44693BD3-4942-4F3C-99BF-DD802BBC0142}" type="sibTrans" cxnId="{68C0C299-BE2A-41E4-A602-0A726728DBDC}">
      <dgm:prSet custT="1"/>
      <dgm:spPr/>
      <dgm:t>
        <a:bodyPr/>
        <a:lstStyle/>
        <a:p>
          <a:pPr algn="l"/>
          <a:endParaRPr lang="zh-CN" altLang="en-US" sz="1200">
            <a:latin typeface="+mn-ea"/>
            <a:ea typeface="+mn-ea"/>
          </a:endParaRPr>
        </a:p>
      </dgm:t>
    </dgm:pt>
    <dgm:pt modelId="{4A338E5A-CAAE-4341-B945-52C4B7827B14}">
      <dgm:prSet custT="1"/>
      <dgm:spPr/>
      <dgm:t>
        <a:bodyPr/>
        <a:lstStyle/>
        <a:p>
          <a:pPr algn="l"/>
          <a:r>
            <a:rPr lang="zh-CN" sz="1200" b="1" dirty="0">
              <a:latin typeface="+mn-ea"/>
              <a:ea typeface="+mn-ea"/>
            </a:rPr>
            <a:t>起飞前</a:t>
          </a:r>
          <a:r>
            <a:rPr lang="en-US" sz="1200" b="1" dirty="0">
              <a:latin typeface="+mn-ea"/>
              <a:ea typeface="+mn-ea"/>
            </a:rPr>
            <a:t>45</a:t>
          </a:r>
          <a:r>
            <a:rPr lang="zh-CN" sz="1200" b="1" dirty="0">
              <a:latin typeface="+mn-ea"/>
              <a:ea typeface="+mn-ea"/>
            </a:rPr>
            <a:t>分钟</a:t>
          </a:r>
          <a:r>
            <a:rPr lang="zh-CN" sz="1200" dirty="0">
              <a:latin typeface="+mn-ea"/>
              <a:ea typeface="+mn-ea"/>
            </a:rPr>
            <a:t>：开始登机；</a:t>
          </a:r>
          <a:r>
            <a:rPr lang="en-US" altLang="zh-CN" sz="1200" dirty="0">
              <a:latin typeface="+mn-ea"/>
              <a:ea typeface="+mn-ea"/>
            </a:rPr>
            <a:t>(</a:t>
          </a:r>
          <a:r>
            <a:rPr lang="zh-CN" altLang="en-US" sz="1200" dirty="0">
              <a:latin typeface="+mn-ea"/>
              <a:ea typeface="+mn-ea"/>
            </a:rPr>
            <a:t>高端经济舱及老弱病残孕军旅客优先登机</a:t>
          </a:r>
          <a:r>
            <a:rPr lang="en-US" altLang="zh-CN" sz="1200" dirty="0">
              <a:latin typeface="+mn-ea"/>
              <a:ea typeface="+mn-ea"/>
            </a:rPr>
            <a:t>)</a:t>
          </a:r>
          <a:endParaRPr lang="zh-CN" sz="1200" dirty="0">
            <a:latin typeface="+mn-ea"/>
            <a:ea typeface="+mn-ea"/>
          </a:endParaRPr>
        </a:p>
      </dgm:t>
    </dgm:pt>
    <dgm:pt modelId="{CAE61096-41DF-4183-B093-989C7CAB7CCD}" type="parTrans" cxnId="{0B7219CF-4C5F-4A46-8C6A-98D291FF8C1F}">
      <dgm:prSet/>
      <dgm:spPr/>
      <dgm:t>
        <a:bodyPr/>
        <a:lstStyle/>
        <a:p>
          <a:pPr algn="l"/>
          <a:endParaRPr lang="zh-CN" altLang="en-US" sz="1200">
            <a:latin typeface="+mn-ea"/>
            <a:ea typeface="+mn-ea"/>
          </a:endParaRPr>
        </a:p>
      </dgm:t>
    </dgm:pt>
    <dgm:pt modelId="{C1BE51D5-65F4-4FE7-88A2-45AD5E4F01EE}" type="sibTrans" cxnId="{0B7219CF-4C5F-4A46-8C6A-98D291FF8C1F}">
      <dgm:prSet custT="1"/>
      <dgm:spPr/>
      <dgm:t>
        <a:bodyPr/>
        <a:lstStyle/>
        <a:p>
          <a:pPr algn="l"/>
          <a:endParaRPr lang="zh-CN" altLang="en-US" sz="1200">
            <a:latin typeface="+mn-ea"/>
            <a:ea typeface="+mn-ea"/>
          </a:endParaRPr>
        </a:p>
      </dgm:t>
    </dgm:pt>
    <dgm:pt modelId="{1F1DCDD5-91F9-4FF1-B246-41D64BEF6413}">
      <dgm:prSet custT="1"/>
      <dgm:spPr/>
      <dgm:t>
        <a:bodyPr/>
        <a:lstStyle/>
        <a:p>
          <a:pPr algn="l"/>
          <a:r>
            <a:rPr lang="zh-CN" sz="1200" b="1" dirty="0">
              <a:latin typeface="+mn-ea"/>
              <a:ea typeface="+mn-ea"/>
            </a:rPr>
            <a:t>起飞前</a:t>
          </a:r>
          <a:r>
            <a:rPr lang="en-US" sz="1200" b="1" dirty="0">
              <a:latin typeface="+mn-ea"/>
              <a:ea typeface="+mn-ea"/>
            </a:rPr>
            <a:t>15</a:t>
          </a:r>
          <a:r>
            <a:rPr lang="zh-CN" sz="1200" b="1" dirty="0">
              <a:latin typeface="+mn-ea"/>
              <a:ea typeface="+mn-ea"/>
            </a:rPr>
            <a:t>分钟</a:t>
          </a:r>
          <a:r>
            <a:rPr lang="zh-CN" sz="1200" dirty="0">
              <a:latin typeface="+mn-ea"/>
              <a:ea typeface="+mn-ea"/>
            </a:rPr>
            <a:t>：登机口关闭，减客，挑行李</a:t>
          </a:r>
        </a:p>
      </dgm:t>
    </dgm:pt>
    <dgm:pt modelId="{438E321E-F2CA-4FCB-9504-D6E3CF0B0321}" type="parTrans" cxnId="{F236B820-E0AB-4D5C-86CD-E68117928ACE}">
      <dgm:prSet/>
      <dgm:spPr/>
      <dgm:t>
        <a:bodyPr/>
        <a:lstStyle/>
        <a:p>
          <a:pPr algn="l"/>
          <a:endParaRPr lang="zh-CN" altLang="en-US" sz="1200">
            <a:latin typeface="+mn-ea"/>
            <a:ea typeface="+mn-ea"/>
          </a:endParaRPr>
        </a:p>
      </dgm:t>
    </dgm:pt>
    <dgm:pt modelId="{FC05E44D-0A55-4FDB-B941-1A1F6264FF55}" type="sibTrans" cxnId="{F236B820-E0AB-4D5C-86CD-E68117928ACE}">
      <dgm:prSet custT="1"/>
      <dgm:spPr/>
      <dgm:t>
        <a:bodyPr/>
        <a:lstStyle/>
        <a:p>
          <a:pPr algn="l"/>
          <a:endParaRPr lang="zh-CN" altLang="en-US" sz="1200">
            <a:latin typeface="+mn-ea"/>
            <a:ea typeface="+mn-ea"/>
          </a:endParaRPr>
        </a:p>
      </dgm:t>
    </dgm:pt>
    <dgm:pt modelId="{B6BDC73C-4FDA-4C80-94B3-050C2DC6083C}">
      <dgm:prSet custT="1"/>
      <dgm:spPr/>
      <dgm:t>
        <a:bodyPr/>
        <a:lstStyle/>
        <a:p>
          <a:pPr algn="l"/>
          <a:r>
            <a:rPr lang="zh-CN" sz="1200" b="1" dirty="0">
              <a:latin typeface="+mn-ea"/>
              <a:ea typeface="+mn-ea"/>
            </a:rPr>
            <a:t>起飞前</a:t>
          </a:r>
          <a:r>
            <a:rPr lang="en-US" sz="1200" b="1" dirty="0">
              <a:latin typeface="+mn-ea"/>
              <a:ea typeface="+mn-ea"/>
            </a:rPr>
            <a:t>10</a:t>
          </a:r>
          <a:r>
            <a:rPr lang="zh-CN" sz="1200" b="1" dirty="0">
              <a:latin typeface="+mn-ea"/>
              <a:ea typeface="+mn-ea"/>
            </a:rPr>
            <a:t>分钟</a:t>
          </a:r>
          <a:r>
            <a:rPr lang="zh-CN" sz="1200" dirty="0">
              <a:latin typeface="+mn-ea"/>
              <a:ea typeface="+mn-ea"/>
            </a:rPr>
            <a:t>：做最后分钟修正；</a:t>
          </a:r>
        </a:p>
      </dgm:t>
    </dgm:pt>
    <dgm:pt modelId="{96F4021F-EC46-41D9-A3EF-14E9235C1A99}" type="parTrans" cxnId="{3DCF5822-925C-440F-93B2-131FCC31A5A9}">
      <dgm:prSet/>
      <dgm:spPr/>
      <dgm:t>
        <a:bodyPr/>
        <a:lstStyle/>
        <a:p>
          <a:pPr algn="l"/>
          <a:endParaRPr lang="zh-CN" altLang="en-US" sz="1200">
            <a:latin typeface="+mn-ea"/>
            <a:ea typeface="+mn-ea"/>
          </a:endParaRPr>
        </a:p>
      </dgm:t>
    </dgm:pt>
    <dgm:pt modelId="{B1968012-2AE0-4128-B927-BFB0ACC2D569}" type="sibTrans" cxnId="{3DCF5822-925C-440F-93B2-131FCC31A5A9}">
      <dgm:prSet custT="1"/>
      <dgm:spPr/>
      <dgm:t>
        <a:bodyPr/>
        <a:lstStyle/>
        <a:p>
          <a:pPr algn="l"/>
          <a:endParaRPr lang="zh-CN" altLang="en-US" sz="1200">
            <a:latin typeface="+mn-ea"/>
            <a:ea typeface="+mn-ea"/>
          </a:endParaRPr>
        </a:p>
      </dgm:t>
    </dgm:pt>
    <dgm:pt modelId="{26C8A445-8A1C-44C8-B076-429B24EC9879}">
      <dgm:prSet custT="1"/>
      <dgm:spPr/>
      <dgm:t>
        <a:bodyPr/>
        <a:lstStyle/>
        <a:p>
          <a:pPr algn="l"/>
          <a:r>
            <a:rPr lang="zh-CN" sz="1200" b="1" dirty="0">
              <a:latin typeface="+mn-ea"/>
              <a:ea typeface="+mn-ea"/>
            </a:rPr>
            <a:t>起飞前</a:t>
          </a:r>
          <a:r>
            <a:rPr lang="en-US" sz="1200" b="1" dirty="0">
              <a:latin typeface="+mn-ea"/>
              <a:ea typeface="+mn-ea"/>
            </a:rPr>
            <a:t>5</a:t>
          </a:r>
          <a:r>
            <a:rPr lang="zh-CN" sz="1200" b="1" dirty="0">
              <a:latin typeface="+mn-ea"/>
              <a:ea typeface="+mn-ea"/>
            </a:rPr>
            <a:t>分钟</a:t>
          </a:r>
          <a:r>
            <a:rPr lang="zh-CN" sz="1200" dirty="0">
              <a:latin typeface="+mn-ea"/>
              <a:ea typeface="+mn-ea"/>
            </a:rPr>
            <a:t>：关闭舱门；</a:t>
          </a:r>
        </a:p>
      </dgm:t>
    </dgm:pt>
    <dgm:pt modelId="{8819A19C-3A06-4769-82FB-6E5A1EDE62EB}" type="parTrans" cxnId="{05130A8A-0928-49F8-97A2-48421C161F78}">
      <dgm:prSet/>
      <dgm:spPr/>
      <dgm:t>
        <a:bodyPr/>
        <a:lstStyle/>
        <a:p>
          <a:pPr algn="l"/>
          <a:endParaRPr lang="zh-CN" altLang="en-US" sz="1200">
            <a:latin typeface="+mn-ea"/>
            <a:ea typeface="+mn-ea"/>
          </a:endParaRPr>
        </a:p>
      </dgm:t>
    </dgm:pt>
    <dgm:pt modelId="{4DEC45A6-6CBD-4753-AFE9-6B410633B894}" type="sibTrans" cxnId="{05130A8A-0928-49F8-97A2-48421C161F78}">
      <dgm:prSet/>
      <dgm:spPr/>
      <dgm:t>
        <a:bodyPr/>
        <a:lstStyle/>
        <a:p>
          <a:pPr algn="l"/>
          <a:endParaRPr lang="zh-CN" altLang="en-US" sz="1200">
            <a:latin typeface="+mn-ea"/>
            <a:ea typeface="+mn-ea"/>
          </a:endParaRPr>
        </a:p>
      </dgm:t>
    </dgm:pt>
    <dgm:pt modelId="{CC6482A7-D176-4DF1-BE43-BF33298B6C22}" type="pres">
      <dgm:prSet presAssocID="{5A37269C-E45E-48AB-ABF9-673BB01BB163}" presName="Name0" presStyleCnt="0">
        <dgm:presLayoutVars>
          <dgm:dir/>
          <dgm:animLvl val="lvl"/>
          <dgm:resizeHandles val="exact"/>
        </dgm:presLayoutVars>
      </dgm:prSet>
      <dgm:spPr/>
    </dgm:pt>
    <dgm:pt modelId="{1EE9538A-0829-455C-96B2-5DB51ED42B28}" type="pres">
      <dgm:prSet presAssocID="{26C8A445-8A1C-44C8-B076-429B24EC9879}" presName="boxAndChildren" presStyleCnt="0"/>
      <dgm:spPr/>
    </dgm:pt>
    <dgm:pt modelId="{BE78666D-0951-4451-8312-3649DBBBF615}" type="pres">
      <dgm:prSet presAssocID="{26C8A445-8A1C-44C8-B076-429B24EC9879}" presName="parentTextBox" presStyleLbl="node1" presStyleIdx="0" presStyleCnt="9"/>
      <dgm:spPr/>
    </dgm:pt>
    <dgm:pt modelId="{1220BD0B-CF89-464A-9A97-F7B8D68E39A6}" type="pres">
      <dgm:prSet presAssocID="{B1968012-2AE0-4128-B927-BFB0ACC2D569}" presName="sp" presStyleCnt="0"/>
      <dgm:spPr/>
    </dgm:pt>
    <dgm:pt modelId="{7B6812A6-6994-442B-AFB9-83C2E011865B}" type="pres">
      <dgm:prSet presAssocID="{B6BDC73C-4FDA-4C80-94B3-050C2DC6083C}" presName="arrowAndChildren" presStyleCnt="0"/>
      <dgm:spPr/>
    </dgm:pt>
    <dgm:pt modelId="{9FA5C12F-095F-435D-8B02-9E959C096276}" type="pres">
      <dgm:prSet presAssocID="{B6BDC73C-4FDA-4C80-94B3-050C2DC6083C}" presName="parentTextArrow" presStyleLbl="node1" presStyleIdx="1" presStyleCnt="9"/>
      <dgm:spPr/>
    </dgm:pt>
    <dgm:pt modelId="{4762E5CB-32F8-43FB-A707-154E722F697C}" type="pres">
      <dgm:prSet presAssocID="{FC05E44D-0A55-4FDB-B941-1A1F6264FF55}" presName="sp" presStyleCnt="0"/>
      <dgm:spPr/>
    </dgm:pt>
    <dgm:pt modelId="{113876A8-181C-4D96-98B8-7D6404409BB7}" type="pres">
      <dgm:prSet presAssocID="{1F1DCDD5-91F9-4FF1-B246-41D64BEF6413}" presName="arrowAndChildren" presStyleCnt="0"/>
      <dgm:spPr/>
    </dgm:pt>
    <dgm:pt modelId="{D5C084BD-2D9F-4E81-99D2-547FB9A584E9}" type="pres">
      <dgm:prSet presAssocID="{1F1DCDD5-91F9-4FF1-B246-41D64BEF6413}" presName="parentTextArrow" presStyleLbl="node1" presStyleIdx="2" presStyleCnt="9"/>
      <dgm:spPr/>
    </dgm:pt>
    <dgm:pt modelId="{16CF04C2-B8A8-4100-9010-3FA072260A2C}" type="pres">
      <dgm:prSet presAssocID="{C1BE51D5-65F4-4FE7-88A2-45AD5E4F01EE}" presName="sp" presStyleCnt="0"/>
      <dgm:spPr/>
    </dgm:pt>
    <dgm:pt modelId="{0BD80852-2F8D-45E9-8A8C-7AE6E6801659}" type="pres">
      <dgm:prSet presAssocID="{4A338E5A-CAAE-4341-B945-52C4B7827B14}" presName="arrowAndChildren" presStyleCnt="0"/>
      <dgm:spPr/>
    </dgm:pt>
    <dgm:pt modelId="{88DF6E37-DB1C-402F-AC3C-82D100E7E203}" type="pres">
      <dgm:prSet presAssocID="{4A338E5A-CAAE-4341-B945-52C4B7827B14}" presName="parentTextArrow" presStyleLbl="node1" presStyleIdx="3" presStyleCnt="9"/>
      <dgm:spPr/>
    </dgm:pt>
    <dgm:pt modelId="{D5008617-669F-45CF-B49C-F1EC7055570C}" type="pres">
      <dgm:prSet presAssocID="{44693BD3-4942-4F3C-99BF-DD802BBC0142}" presName="sp" presStyleCnt="0"/>
      <dgm:spPr/>
    </dgm:pt>
    <dgm:pt modelId="{E653038C-66E3-4210-B069-0A6EFC5BF125}" type="pres">
      <dgm:prSet presAssocID="{FE56A177-127B-429F-AC9F-1C884F729407}" presName="arrowAndChildren" presStyleCnt="0"/>
      <dgm:spPr/>
    </dgm:pt>
    <dgm:pt modelId="{9C170BFC-ECB3-4E17-98BB-AD26D8D69682}" type="pres">
      <dgm:prSet presAssocID="{FE56A177-127B-429F-AC9F-1C884F729407}" presName="parentTextArrow" presStyleLbl="node1" presStyleIdx="4" presStyleCnt="9"/>
      <dgm:spPr/>
    </dgm:pt>
    <dgm:pt modelId="{DBCD9099-B378-4B04-9B52-09F3D08B4D57}" type="pres">
      <dgm:prSet presAssocID="{C89A1262-6697-4CA7-B44B-0BFD8973F041}" presName="sp" presStyleCnt="0"/>
      <dgm:spPr/>
    </dgm:pt>
    <dgm:pt modelId="{AE1D842D-9F89-45B1-AA15-CAC9997583D7}" type="pres">
      <dgm:prSet presAssocID="{BE9E12F3-13C0-4379-A77A-1BE10B213E67}" presName="arrowAndChildren" presStyleCnt="0"/>
      <dgm:spPr/>
    </dgm:pt>
    <dgm:pt modelId="{92CCD871-83B0-47DB-8556-6A1603269D21}" type="pres">
      <dgm:prSet presAssocID="{BE9E12F3-13C0-4379-A77A-1BE10B213E67}" presName="parentTextArrow" presStyleLbl="node1" presStyleIdx="5" presStyleCnt="9"/>
      <dgm:spPr/>
    </dgm:pt>
    <dgm:pt modelId="{1487DFA1-FC0D-4820-AB5E-6201158DC33F}" type="pres">
      <dgm:prSet presAssocID="{0C07FA31-D16C-40E2-B8F0-B25F260328EE}" presName="sp" presStyleCnt="0"/>
      <dgm:spPr/>
    </dgm:pt>
    <dgm:pt modelId="{FB7D9A00-7FC1-47FD-8153-56187F858157}" type="pres">
      <dgm:prSet presAssocID="{D558278D-E00C-4F2C-9A1B-2B6E723042D6}" presName="arrowAndChildren" presStyleCnt="0"/>
      <dgm:spPr/>
    </dgm:pt>
    <dgm:pt modelId="{608E0D03-C8A4-4ABC-ADCD-406D7C35781F}" type="pres">
      <dgm:prSet presAssocID="{D558278D-E00C-4F2C-9A1B-2B6E723042D6}" presName="parentTextArrow" presStyleLbl="node1" presStyleIdx="6" presStyleCnt="9"/>
      <dgm:spPr/>
    </dgm:pt>
    <dgm:pt modelId="{9C179CE1-81F7-4CBF-AE22-ABFD27546B57}" type="pres">
      <dgm:prSet presAssocID="{629010D5-A653-4EAB-8DA3-8E5078942BD8}" presName="sp" presStyleCnt="0"/>
      <dgm:spPr/>
    </dgm:pt>
    <dgm:pt modelId="{CB01A2E3-6FA9-4113-9C63-A403CFFFB6D0}" type="pres">
      <dgm:prSet presAssocID="{CF156253-A186-4110-A338-A608F5220268}" presName="arrowAndChildren" presStyleCnt="0"/>
      <dgm:spPr/>
    </dgm:pt>
    <dgm:pt modelId="{F61975F7-F2EC-4760-9E51-2A12E42F70AE}" type="pres">
      <dgm:prSet presAssocID="{CF156253-A186-4110-A338-A608F5220268}" presName="parentTextArrow" presStyleLbl="node1" presStyleIdx="7" presStyleCnt="9"/>
      <dgm:spPr/>
    </dgm:pt>
    <dgm:pt modelId="{025CDB73-2D10-4DDC-8760-D479F699B6AB}" type="pres">
      <dgm:prSet presAssocID="{A9A29A08-753F-4444-8267-F1405329F80A}" presName="sp" presStyleCnt="0"/>
      <dgm:spPr/>
    </dgm:pt>
    <dgm:pt modelId="{9652C808-7CB7-4215-9901-EA0218E67EBD}" type="pres">
      <dgm:prSet presAssocID="{15F0BF7D-BF34-48ED-A585-C7CB511A84CF}" presName="arrowAndChildren" presStyleCnt="0"/>
      <dgm:spPr/>
    </dgm:pt>
    <dgm:pt modelId="{C2EDFA8C-2006-4443-990D-CEC34BA2223F}" type="pres">
      <dgm:prSet presAssocID="{15F0BF7D-BF34-48ED-A585-C7CB511A84CF}" presName="parentTextArrow" presStyleLbl="node1" presStyleIdx="8" presStyleCnt="9" custLinFactNeighborY="-40794"/>
      <dgm:spPr>
        <a:xfrm rot="10800000">
          <a:off x="0" y="0"/>
          <a:ext cx="7504914" cy="537935"/>
        </a:xfrm>
        <a:prstGeom prst="upArrowCallout">
          <a:avLst/>
        </a:prstGeom>
      </dgm:spPr>
    </dgm:pt>
  </dgm:ptLst>
  <dgm:cxnLst>
    <dgm:cxn modelId="{99583D0A-48F3-407F-BA59-87E935D5CD6D}" srcId="{5A37269C-E45E-48AB-ABF9-673BB01BB163}" destId="{BE9E12F3-13C0-4379-A77A-1BE10B213E67}" srcOrd="3" destOrd="0" parTransId="{8066F945-5CB0-4702-99CA-39AE0EF3B4A8}" sibTransId="{C89A1262-6697-4CA7-B44B-0BFD8973F041}"/>
    <dgm:cxn modelId="{F236B820-E0AB-4D5C-86CD-E68117928ACE}" srcId="{5A37269C-E45E-48AB-ABF9-673BB01BB163}" destId="{1F1DCDD5-91F9-4FF1-B246-41D64BEF6413}" srcOrd="6" destOrd="0" parTransId="{438E321E-F2CA-4FCB-9504-D6E3CF0B0321}" sibTransId="{FC05E44D-0A55-4FDB-B941-1A1F6264FF55}"/>
    <dgm:cxn modelId="{3DCF5822-925C-440F-93B2-131FCC31A5A9}" srcId="{5A37269C-E45E-48AB-ABF9-673BB01BB163}" destId="{B6BDC73C-4FDA-4C80-94B3-050C2DC6083C}" srcOrd="7" destOrd="0" parTransId="{96F4021F-EC46-41D9-A3EF-14E9235C1A99}" sibTransId="{B1968012-2AE0-4128-B927-BFB0ACC2D569}"/>
    <dgm:cxn modelId="{A3C7D23F-5C78-4650-8E47-841EB2A0428E}" type="presOf" srcId="{4A338E5A-CAAE-4341-B945-52C4B7827B14}" destId="{88DF6E37-DB1C-402F-AC3C-82D100E7E203}" srcOrd="0" destOrd="0" presId="urn:microsoft.com/office/officeart/2005/8/layout/process4"/>
    <dgm:cxn modelId="{2F8B0356-6BCE-4EBD-BEDB-CFF2D305AA64}" srcId="{5A37269C-E45E-48AB-ABF9-673BB01BB163}" destId="{D558278D-E00C-4F2C-9A1B-2B6E723042D6}" srcOrd="2" destOrd="0" parTransId="{E24F1405-716A-4DA8-8087-1674BF004CD1}" sibTransId="{0C07FA31-D16C-40E2-B8F0-B25F260328EE}"/>
    <dgm:cxn modelId="{9C495E7E-75A3-4FEB-9AEA-DDD99175D7FA}" type="presOf" srcId="{D558278D-E00C-4F2C-9A1B-2B6E723042D6}" destId="{608E0D03-C8A4-4ABC-ADCD-406D7C35781F}" srcOrd="0" destOrd="0" presId="urn:microsoft.com/office/officeart/2005/8/layout/process4"/>
    <dgm:cxn modelId="{05130A8A-0928-49F8-97A2-48421C161F78}" srcId="{5A37269C-E45E-48AB-ABF9-673BB01BB163}" destId="{26C8A445-8A1C-44C8-B076-429B24EC9879}" srcOrd="8" destOrd="0" parTransId="{8819A19C-3A06-4769-82FB-6E5A1EDE62EB}" sibTransId="{4DEC45A6-6CBD-4753-AFE9-6B410633B894}"/>
    <dgm:cxn modelId="{4F6F9492-D31A-4128-A85A-8C7DF7E70986}" type="presOf" srcId="{1F1DCDD5-91F9-4FF1-B246-41D64BEF6413}" destId="{D5C084BD-2D9F-4E81-99D2-547FB9A584E9}" srcOrd="0" destOrd="0" presId="urn:microsoft.com/office/officeart/2005/8/layout/process4"/>
    <dgm:cxn modelId="{68C0C299-BE2A-41E4-A602-0A726728DBDC}" srcId="{5A37269C-E45E-48AB-ABF9-673BB01BB163}" destId="{FE56A177-127B-429F-AC9F-1C884F729407}" srcOrd="4" destOrd="0" parTransId="{0EE21069-8DC2-4F43-A242-403F53240A3D}" sibTransId="{44693BD3-4942-4F3C-99BF-DD802BBC0142}"/>
    <dgm:cxn modelId="{79C4A2A8-BD79-4D4E-8F59-1E219C61438D}" type="presOf" srcId="{26C8A445-8A1C-44C8-B076-429B24EC9879}" destId="{BE78666D-0951-4451-8312-3649DBBBF615}" srcOrd="0" destOrd="0" presId="urn:microsoft.com/office/officeart/2005/8/layout/process4"/>
    <dgm:cxn modelId="{3C6DCFB5-D522-4987-B97A-6C50C3602E40}" type="presOf" srcId="{BE9E12F3-13C0-4379-A77A-1BE10B213E67}" destId="{92CCD871-83B0-47DB-8556-6A1603269D21}" srcOrd="0" destOrd="0" presId="urn:microsoft.com/office/officeart/2005/8/layout/process4"/>
    <dgm:cxn modelId="{46D961C6-0DE0-4794-B4EA-F2870E372140}" type="presOf" srcId="{15F0BF7D-BF34-48ED-A585-C7CB511A84CF}" destId="{C2EDFA8C-2006-4443-990D-CEC34BA2223F}" srcOrd="0" destOrd="0" presId="urn:microsoft.com/office/officeart/2005/8/layout/process4"/>
    <dgm:cxn modelId="{0B7219CF-4C5F-4A46-8C6A-98D291FF8C1F}" srcId="{5A37269C-E45E-48AB-ABF9-673BB01BB163}" destId="{4A338E5A-CAAE-4341-B945-52C4B7827B14}" srcOrd="5" destOrd="0" parTransId="{CAE61096-41DF-4183-B093-989C7CAB7CCD}" sibTransId="{C1BE51D5-65F4-4FE7-88A2-45AD5E4F01EE}"/>
    <dgm:cxn modelId="{6F8A9DCF-8413-42B9-80FC-C1D1EFE28C83}" srcId="{5A37269C-E45E-48AB-ABF9-673BB01BB163}" destId="{15F0BF7D-BF34-48ED-A585-C7CB511A84CF}" srcOrd="0" destOrd="0" parTransId="{2C6A4EFD-DA82-42D3-89C0-0DC806504197}" sibTransId="{A9A29A08-753F-4444-8267-F1405329F80A}"/>
    <dgm:cxn modelId="{381EDCD2-D4AB-49E5-B42F-A0E02FF100CB}" type="presOf" srcId="{CF156253-A186-4110-A338-A608F5220268}" destId="{F61975F7-F2EC-4760-9E51-2A12E42F70AE}" srcOrd="0" destOrd="0" presId="urn:microsoft.com/office/officeart/2005/8/layout/process4"/>
    <dgm:cxn modelId="{6694C2E0-9277-4B69-85F9-0BC463FC8B34}" type="presOf" srcId="{B6BDC73C-4FDA-4C80-94B3-050C2DC6083C}" destId="{9FA5C12F-095F-435D-8B02-9E959C096276}" srcOrd="0" destOrd="0" presId="urn:microsoft.com/office/officeart/2005/8/layout/process4"/>
    <dgm:cxn modelId="{F03C19E4-0067-402B-A618-4B1AF69295B7}" type="presOf" srcId="{FE56A177-127B-429F-AC9F-1C884F729407}" destId="{9C170BFC-ECB3-4E17-98BB-AD26D8D69682}" srcOrd="0" destOrd="0" presId="urn:microsoft.com/office/officeart/2005/8/layout/process4"/>
    <dgm:cxn modelId="{C54C1DE4-42B7-4FA4-9F99-6110032AEAC5}" type="presOf" srcId="{5A37269C-E45E-48AB-ABF9-673BB01BB163}" destId="{CC6482A7-D176-4DF1-BE43-BF33298B6C22}" srcOrd="0" destOrd="0" presId="urn:microsoft.com/office/officeart/2005/8/layout/process4"/>
    <dgm:cxn modelId="{0DA9F7ED-E6A0-4105-858C-D0B2630A02A3}" srcId="{5A37269C-E45E-48AB-ABF9-673BB01BB163}" destId="{CF156253-A186-4110-A338-A608F5220268}" srcOrd="1" destOrd="0" parTransId="{25AEEED1-938F-486A-B60A-27E7D37DBF9E}" sibTransId="{629010D5-A653-4EAB-8DA3-8E5078942BD8}"/>
    <dgm:cxn modelId="{93D29DBE-200E-4FD5-9DCE-C8656BDAD735}" type="presParOf" srcId="{CC6482A7-D176-4DF1-BE43-BF33298B6C22}" destId="{1EE9538A-0829-455C-96B2-5DB51ED42B28}" srcOrd="0" destOrd="0" presId="urn:microsoft.com/office/officeart/2005/8/layout/process4"/>
    <dgm:cxn modelId="{C13DCA7C-4A3D-438E-9688-FC42DAD57D24}" type="presParOf" srcId="{1EE9538A-0829-455C-96B2-5DB51ED42B28}" destId="{BE78666D-0951-4451-8312-3649DBBBF615}" srcOrd="0" destOrd="0" presId="urn:microsoft.com/office/officeart/2005/8/layout/process4"/>
    <dgm:cxn modelId="{871A74BA-86C3-4E35-8177-50D8CC99849F}" type="presParOf" srcId="{CC6482A7-D176-4DF1-BE43-BF33298B6C22}" destId="{1220BD0B-CF89-464A-9A97-F7B8D68E39A6}" srcOrd="1" destOrd="0" presId="urn:microsoft.com/office/officeart/2005/8/layout/process4"/>
    <dgm:cxn modelId="{5A331EB1-D35A-4678-B706-D0EF501B6DB0}" type="presParOf" srcId="{CC6482A7-D176-4DF1-BE43-BF33298B6C22}" destId="{7B6812A6-6994-442B-AFB9-83C2E011865B}" srcOrd="2" destOrd="0" presId="urn:microsoft.com/office/officeart/2005/8/layout/process4"/>
    <dgm:cxn modelId="{29D924D1-30D2-456C-8E70-CBDF66504C9D}" type="presParOf" srcId="{7B6812A6-6994-442B-AFB9-83C2E011865B}" destId="{9FA5C12F-095F-435D-8B02-9E959C096276}" srcOrd="0" destOrd="0" presId="urn:microsoft.com/office/officeart/2005/8/layout/process4"/>
    <dgm:cxn modelId="{BC98EB05-508E-4CB0-A3FE-625A2DD56F77}" type="presParOf" srcId="{CC6482A7-D176-4DF1-BE43-BF33298B6C22}" destId="{4762E5CB-32F8-43FB-A707-154E722F697C}" srcOrd="3" destOrd="0" presId="urn:microsoft.com/office/officeart/2005/8/layout/process4"/>
    <dgm:cxn modelId="{EA88FF64-2B9C-44CF-92AB-637E473FED83}" type="presParOf" srcId="{CC6482A7-D176-4DF1-BE43-BF33298B6C22}" destId="{113876A8-181C-4D96-98B8-7D6404409BB7}" srcOrd="4" destOrd="0" presId="urn:microsoft.com/office/officeart/2005/8/layout/process4"/>
    <dgm:cxn modelId="{28E7BFB5-A5CD-4133-ABBA-9EF562923218}" type="presParOf" srcId="{113876A8-181C-4D96-98B8-7D6404409BB7}" destId="{D5C084BD-2D9F-4E81-99D2-547FB9A584E9}" srcOrd="0" destOrd="0" presId="urn:microsoft.com/office/officeart/2005/8/layout/process4"/>
    <dgm:cxn modelId="{203D9C4E-3922-452F-9912-CEE0DCB5BD6E}" type="presParOf" srcId="{CC6482A7-D176-4DF1-BE43-BF33298B6C22}" destId="{16CF04C2-B8A8-4100-9010-3FA072260A2C}" srcOrd="5" destOrd="0" presId="urn:microsoft.com/office/officeart/2005/8/layout/process4"/>
    <dgm:cxn modelId="{0891249C-F392-4F82-862A-24136C076E24}" type="presParOf" srcId="{CC6482A7-D176-4DF1-BE43-BF33298B6C22}" destId="{0BD80852-2F8D-45E9-8A8C-7AE6E6801659}" srcOrd="6" destOrd="0" presId="urn:microsoft.com/office/officeart/2005/8/layout/process4"/>
    <dgm:cxn modelId="{50D1BE55-1783-4BFD-ADAF-1593436A14E3}" type="presParOf" srcId="{0BD80852-2F8D-45E9-8A8C-7AE6E6801659}" destId="{88DF6E37-DB1C-402F-AC3C-82D100E7E203}" srcOrd="0" destOrd="0" presId="urn:microsoft.com/office/officeart/2005/8/layout/process4"/>
    <dgm:cxn modelId="{EC65C5C8-D23A-47B8-B40F-21153E526D29}" type="presParOf" srcId="{CC6482A7-D176-4DF1-BE43-BF33298B6C22}" destId="{D5008617-669F-45CF-B49C-F1EC7055570C}" srcOrd="7" destOrd="0" presId="urn:microsoft.com/office/officeart/2005/8/layout/process4"/>
    <dgm:cxn modelId="{A6499953-6ECC-497C-842C-19BCD1FF2EA7}" type="presParOf" srcId="{CC6482A7-D176-4DF1-BE43-BF33298B6C22}" destId="{E653038C-66E3-4210-B069-0A6EFC5BF125}" srcOrd="8" destOrd="0" presId="urn:microsoft.com/office/officeart/2005/8/layout/process4"/>
    <dgm:cxn modelId="{CA36C88C-3D55-4FA6-A838-68205803A43E}" type="presParOf" srcId="{E653038C-66E3-4210-B069-0A6EFC5BF125}" destId="{9C170BFC-ECB3-4E17-98BB-AD26D8D69682}" srcOrd="0" destOrd="0" presId="urn:microsoft.com/office/officeart/2005/8/layout/process4"/>
    <dgm:cxn modelId="{4AD48C64-6AD3-45FA-9CB6-FE8D5CBEB9B8}" type="presParOf" srcId="{CC6482A7-D176-4DF1-BE43-BF33298B6C22}" destId="{DBCD9099-B378-4B04-9B52-09F3D08B4D57}" srcOrd="9" destOrd="0" presId="urn:microsoft.com/office/officeart/2005/8/layout/process4"/>
    <dgm:cxn modelId="{762D1E4F-C121-4444-9D16-A4FAF5F3B143}" type="presParOf" srcId="{CC6482A7-D176-4DF1-BE43-BF33298B6C22}" destId="{AE1D842D-9F89-45B1-AA15-CAC9997583D7}" srcOrd="10" destOrd="0" presId="urn:microsoft.com/office/officeart/2005/8/layout/process4"/>
    <dgm:cxn modelId="{FAFCE5D1-EA99-433D-81F4-FE80023BD276}" type="presParOf" srcId="{AE1D842D-9F89-45B1-AA15-CAC9997583D7}" destId="{92CCD871-83B0-47DB-8556-6A1603269D21}" srcOrd="0" destOrd="0" presId="urn:microsoft.com/office/officeart/2005/8/layout/process4"/>
    <dgm:cxn modelId="{B55AB8D8-FF71-4122-BC26-8D643D4AB716}" type="presParOf" srcId="{CC6482A7-D176-4DF1-BE43-BF33298B6C22}" destId="{1487DFA1-FC0D-4820-AB5E-6201158DC33F}" srcOrd="11" destOrd="0" presId="urn:microsoft.com/office/officeart/2005/8/layout/process4"/>
    <dgm:cxn modelId="{373285BF-AD56-457D-9223-BFFF4D20D8FF}" type="presParOf" srcId="{CC6482A7-D176-4DF1-BE43-BF33298B6C22}" destId="{FB7D9A00-7FC1-47FD-8153-56187F858157}" srcOrd="12" destOrd="0" presId="urn:microsoft.com/office/officeart/2005/8/layout/process4"/>
    <dgm:cxn modelId="{C1F9CACD-AC96-4428-9630-6A8D56D00B81}" type="presParOf" srcId="{FB7D9A00-7FC1-47FD-8153-56187F858157}" destId="{608E0D03-C8A4-4ABC-ADCD-406D7C35781F}" srcOrd="0" destOrd="0" presId="urn:microsoft.com/office/officeart/2005/8/layout/process4"/>
    <dgm:cxn modelId="{BD6A48BB-044F-4356-A551-86464D925473}" type="presParOf" srcId="{CC6482A7-D176-4DF1-BE43-BF33298B6C22}" destId="{9C179CE1-81F7-4CBF-AE22-ABFD27546B57}" srcOrd="13" destOrd="0" presId="urn:microsoft.com/office/officeart/2005/8/layout/process4"/>
    <dgm:cxn modelId="{7FF2ED41-FEA7-4B64-A892-7ABF36EC643A}" type="presParOf" srcId="{CC6482A7-D176-4DF1-BE43-BF33298B6C22}" destId="{CB01A2E3-6FA9-4113-9C63-A403CFFFB6D0}" srcOrd="14" destOrd="0" presId="urn:microsoft.com/office/officeart/2005/8/layout/process4"/>
    <dgm:cxn modelId="{335BC97B-2040-4E40-86EB-BD630DF8D4DC}" type="presParOf" srcId="{CB01A2E3-6FA9-4113-9C63-A403CFFFB6D0}" destId="{F61975F7-F2EC-4760-9E51-2A12E42F70AE}" srcOrd="0" destOrd="0" presId="urn:microsoft.com/office/officeart/2005/8/layout/process4"/>
    <dgm:cxn modelId="{E170828D-AF34-441C-AA8E-DA420A36DF39}" type="presParOf" srcId="{CC6482A7-D176-4DF1-BE43-BF33298B6C22}" destId="{025CDB73-2D10-4DDC-8760-D479F699B6AB}" srcOrd="15" destOrd="0" presId="urn:microsoft.com/office/officeart/2005/8/layout/process4"/>
    <dgm:cxn modelId="{302D8DFA-E996-4B46-A711-840DA6E7DD08}" type="presParOf" srcId="{CC6482A7-D176-4DF1-BE43-BF33298B6C22}" destId="{9652C808-7CB7-4215-9901-EA0218E67EBD}" srcOrd="16" destOrd="0" presId="urn:microsoft.com/office/officeart/2005/8/layout/process4"/>
    <dgm:cxn modelId="{F714EDA6-5C1A-410A-8590-F55FBF65D8C8}" type="presParOf" srcId="{9652C808-7CB7-4215-9901-EA0218E67EBD}" destId="{C2EDFA8C-2006-4443-990D-CEC34BA222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5D780-6FC9-4B35-B198-14EC233E5244}">
      <dsp:nvSpPr>
        <dsp:cNvPr id="0" name=""/>
        <dsp:cNvSpPr/>
      </dsp:nvSpPr>
      <dsp:spPr>
        <a:xfrm>
          <a:off x="0" y="3792087"/>
          <a:ext cx="5504575" cy="24892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ea"/>
              <a:ea typeface="+mn-ea"/>
            </a:rPr>
            <a:t>…</a:t>
          </a:r>
          <a:endParaRPr lang="zh-CN" sz="1800" kern="1200">
            <a:latin typeface="+mn-ea"/>
            <a:ea typeface="+mn-ea"/>
          </a:endParaRPr>
        </a:p>
      </dsp:txBody>
      <dsp:txXfrm>
        <a:off x="0" y="3792087"/>
        <a:ext cx="5504575" cy="248923"/>
      </dsp:txXfrm>
    </dsp:sp>
    <dsp:sp modelId="{10C96BB6-2B65-4ACB-BA9F-2628ABEC0DDB}">
      <dsp:nvSpPr>
        <dsp:cNvPr id="0" name=""/>
        <dsp:cNvSpPr/>
      </dsp:nvSpPr>
      <dsp:spPr>
        <a:xfrm rot="10800000">
          <a:off x="0" y="3412976"/>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2020.03.30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曼谷（</a:t>
          </a:r>
          <a:r>
            <a:rPr lang="en-US" sz="1800" kern="1200" dirty="0">
              <a:latin typeface="+mn-ea"/>
              <a:ea typeface="+mn-ea"/>
            </a:rPr>
            <a:t>BKK</a:t>
          </a:r>
          <a:r>
            <a:rPr lang="zh-CN" sz="1800" kern="1200" dirty="0">
              <a:latin typeface="+mn-ea"/>
              <a:ea typeface="+mn-ea"/>
            </a:rPr>
            <a:t>） 泰国</a:t>
          </a:r>
        </a:p>
      </dsp:txBody>
      <dsp:txXfrm rot="10800000">
        <a:off x="0" y="3412976"/>
        <a:ext cx="5504575" cy="248761"/>
      </dsp:txXfrm>
    </dsp:sp>
    <dsp:sp modelId="{49F7AE35-FE5D-4F0F-8CE9-BB047A31093F}">
      <dsp:nvSpPr>
        <dsp:cNvPr id="0" name=""/>
        <dsp:cNvSpPr/>
      </dsp:nvSpPr>
      <dsp:spPr>
        <a:xfrm rot="10800000">
          <a:off x="0" y="3033865"/>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mn-ea"/>
              <a:ea typeface="+mn-ea"/>
            </a:rPr>
            <a:t>2020.01.21 </a:t>
          </a:r>
          <a:r>
            <a:rPr lang="zh-CN" sz="1800" kern="1200">
              <a:latin typeface="+mn-ea"/>
              <a:ea typeface="+mn-ea"/>
            </a:rPr>
            <a:t>长沙</a:t>
          </a:r>
          <a:r>
            <a:rPr lang="en-US" sz="1800" kern="1200">
              <a:latin typeface="+mn-ea"/>
              <a:ea typeface="+mn-ea"/>
            </a:rPr>
            <a:t>-</a:t>
          </a:r>
          <a:r>
            <a:rPr lang="zh-CN" sz="1800" kern="1200">
              <a:latin typeface="+mn-ea"/>
              <a:ea typeface="+mn-ea"/>
            </a:rPr>
            <a:t>冲绳</a:t>
          </a:r>
          <a:r>
            <a:rPr lang="en-US" sz="1800" kern="1200">
              <a:latin typeface="+mn-ea"/>
              <a:ea typeface="+mn-ea"/>
            </a:rPr>
            <a:t>(OKA)   </a:t>
          </a:r>
          <a:r>
            <a:rPr lang="zh-CN" sz="1800" kern="1200">
              <a:latin typeface="+mn-ea"/>
              <a:ea typeface="+mn-ea"/>
            </a:rPr>
            <a:t>日本</a:t>
          </a:r>
        </a:p>
      </dsp:txBody>
      <dsp:txXfrm rot="10800000">
        <a:off x="0" y="3033865"/>
        <a:ext cx="5504575" cy="248761"/>
      </dsp:txXfrm>
    </dsp:sp>
    <dsp:sp modelId="{3B3C9600-2C4A-4747-985D-76A156E07AA1}">
      <dsp:nvSpPr>
        <dsp:cNvPr id="0" name=""/>
        <dsp:cNvSpPr/>
      </dsp:nvSpPr>
      <dsp:spPr>
        <a:xfrm rot="10800000">
          <a:off x="0" y="2654754"/>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2020.01.13 </a:t>
          </a:r>
          <a:r>
            <a:rPr lang="zh-CN" sz="1800" kern="1200" dirty="0">
              <a:latin typeface="+mn-ea"/>
              <a:ea typeface="+mn-ea"/>
            </a:rPr>
            <a:t>义乌</a:t>
          </a:r>
          <a:r>
            <a:rPr lang="en-US" sz="1800" kern="1200" dirty="0">
              <a:latin typeface="+mn-ea"/>
              <a:ea typeface="+mn-ea"/>
            </a:rPr>
            <a:t>-</a:t>
          </a:r>
          <a:r>
            <a:rPr lang="zh-CN" sz="1800" kern="1200" dirty="0">
              <a:latin typeface="+mn-ea"/>
              <a:ea typeface="+mn-ea"/>
            </a:rPr>
            <a:t>海参崴</a:t>
          </a:r>
          <a:r>
            <a:rPr lang="en-US" sz="1800" kern="1200" dirty="0">
              <a:latin typeface="+mn-ea"/>
              <a:ea typeface="+mn-ea"/>
            </a:rPr>
            <a:t>(VVO)   </a:t>
          </a:r>
          <a:r>
            <a:rPr lang="zh-CN" sz="1800" kern="1200" dirty="0">
              <a:latin typeface="+mn-ea"/>
              <a:ea typeface="+mn-ea"/>
            </a:rPr>
            <a:t>俄罗斯</a:t>
          </a:r>
        </a:p>
      </dsp:txBody>
      <dsp:txXfrm rot="10800000">
        <a:off x="0" y="2654754"/>
        <a:ext cx="5504575" cy="248761"/>
      </dsp:txXfrm>
    </dsp:sp>
    <dsp:sp modelId="{4D1A2B2D-E261-49D2-B50C-F8B96F937D0F}">
      <dsp:nvSpPr>
        <dsp:cNvPr id="0" name=""/>
        <dsp:cNvSpPr/>
      </dsp:nvSpPr>
      <dsp:spPr>
        <a:xfrm rot="10800000">
          <a:off x="0" y="2275643"/>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2019.12.20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大阪（</a:t>
          </a:r>
          <a:r>
            <a:rPr lang="en-US" sz="1800" kern="1200" dirty="0">
              <a:latin typeface="+mn-ea"/>
              <a:ea typeface="+mn-ea"/>
            </a:rPr>
            <a:t>KIX</a:t>
          </a:r>
          <a:r>
            <a:rPr lang="zh-CN" sz="1800" kern="1200" dirty="0">
              <a:latin typeface="+mn-ea"/>
              <a:ea typeface="+mn-ea"/>
            </a:rPr>
            <a:t>） 日本</a:t>
          </a:r>
        </a:p>
      </dsp:txBody>
      <dsp:txXfrm rot="10800000">
        <a:off x="0" y="2275643"/>
        <a:ext cx="5504575" cy="248761"/>
      </dsp:txXfrm>
    </dsp:sp>
    <dsp:sp modelId="{8222E80A-45FA-4E02-B4D6-66CA5C3BB9BB}">
      <dsp:nvSpPr>
        <dsp:cNvPr id="0" name=""/>
        <dsp:cNvSpPr/>
      </dsp:nvSpPr>
      <dsp:spPr>
        <a:xfrm rot="10800000">
          <a:off x="0" y="1896532"/>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2019.07.08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西哈努克</a:t>
          </a:r>
          <a:r>
            <a:rPr lang="en-US" sz="1800" kern="1200" dirty="0">
              <a:latin typeface="+mn-ea"/>
              <a:ea typeface="+mn-ea"/>
            </a:rPr>
            <a:t>(KOS) </a:t>
          </a:r>
          <a:r>
            <a:rPr lang="zh-CN" sz="1800" kern="1200" dirty="0">
              <a:latin typeface="+mn-ea"/>
              <a:ea typeface="+mn-ea"/>
            </a:rPr>
            <a:t>柬埔寨</a:t>
          </a:r>
        </a:p>
      </dsp:txBody>
      <dsp:txXfrm rot="10800000">
        <a:off x="0" y="1896532"/>
        <a:ext cx="5504575" cy="248761"/>
      </dsp:txXfrm>
    </dsp:sp>
    <dsp:sp modelId="{48965884-839C-4A17-967C-FD82792F864E}">
      <dsp:nvSpPr>
        <dsp:cNvPr id="0" name=""/>
        <dsp:cNvSpPr/>
      </dsp:nvSpPr>
      <dsp:spPr>
        <a:xfrm rot="10800000">
          <a:off x="0" y="1517421"/>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2019.03.28 </a:t>
          </a:r>
          <a:r>
            <a:rPr lang="zh-CN" sz="1800" kern="1200" dirty="0">
              <a:latin typeface="+mn-ea"/>
              <a:ea typeface="+mn-ea"/>
            </a:rPr>
            <a:t>长沙</a:t>
          </a:r>
          <a:r>
            <a:rPr lang="en-US" sz="1800" kern="1200" dirty="0">
              <a:latin typeface="+mn-ea"/>
              <a:ea typeface="+mn-ea"/>
            </a:rPr>
            <a:t>-</a:t>
          </a:r>
          <a:r>
            <a:rPr lang="zh-CN" sz="1800" kern="1200" dirty="0">
              <a:latin typeface="+mn-ea"/>
              <a:ea typeface="+mn-ea"/>
            </a:rPr>
            <a:t>曼德勒</a:t>
          </a:r>
          <a:r>
            <a:rPr lang="en-US" sz="1800" kern="1200" dirty="0">
              <a:latin typeface="+mn-ea"/>
              <a:ea typeface="+mn-ea"/>
            </a:rPr>
            <a:t>(MDL) </a:t>
          </a:r>
          <a:r>
            <a:rPr lang="zh-CN" sz="1800" kern="1200" dirty="0">
              <a:latin typeface="+mn-ea"/>
              <a:ea typeface="+mn-ea"/>
            </a:rPr>
            <a:t>缅甸</a:t>
          </a:r>
        </a:p>
      </dsp:txBody>
      <dsp:txXfrm rot="10800000">
        <a:off x="0" y="1517421"/>
        <a:ext cx="5504575" cy="248761"/>
      </dsp:txXfrm>
    </dsp:sp>
    <dsp:sp modelId="{37B1D6F5-2F72-46C5-B5F3-D1CDE8F8DB7A}">
      <dsp:nvSpPr>
        <dsp:cNvPr id="0" name=""/>
        <dsp:cNvSpPr/>
      </dsp:nvSpPr>
      <dsp:spPr>
        <a:xfrm rot="10800000">
          <a:off x="0" y="1138310"/>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2019.03.28 </a:t>
          </a:r>
          <a:r>
            <a:rPr lang="zh-CN" sz="1800" kern="1200" dirty="0">
              <a:latin typeface="+mn-ea"/>
              <a:ea typeface="+mn-ea"/>
            </a:rPr>
            <a:t>贵阳</a:t>
          </a:r>
          <a:r>
            <a:rPr lang="en-US" sz="1800" kern="1200" dirty="0">
              <a:latin typeface="+mn-ea"/>
              <a:ea typeface="+mn-ea"/>
            </a:rPr>
            <a:t>-</a:t>
          </a:r>
          <a:r>
            <a:rPr lang="zh-CN" sz="1800" kern="1200" dirty="0">
              <a:latin typeface="+mn-ea"/>
              <a:ea typeface="+mn-ea"/>
            </a:rPr>
            <a:t>曼德勒</a:t>
          </a:r>
          <a:r>
            <a:rPr lang="en-US" sz="1800" kern="1200" dirty="0">
              <a:latin typeface="+mn-ea"/>
              <a:ea typeface="+mn-ea"/>
            </a:rPr>
            <a:t>(MDL) </a:t>
          </a:r>
          <a:r>
            <a:rPr lang="zh-CN" sz="1800" kern="1200" dirty="0">
              <a:latin typeface="+mn-ea"/>
              <a:ea typeface="+mn-ea"/>
            </a:rPr>
            <a:t>缅甸</a:t>
          </a:r>
        </a:p>
      </dsp:txBody>
      <dsp:txXfrm rot="10800000">
        <a:off x="0" y="1138310"/>
        <a:ext cx="5504575" cy="248761"/>
      </dsp:txXfrm>
    </dsp:sp>
    <dsp:sp modelId="{79AA6E60-D912-4113-82C7-450662BBEAA7}">
      <dsp:nvSpPr>
        <dsp:cNvPr id="0" name=""/>
        <dsp:cNvSpPr/>
      </dsp:nvSpPr>
      <dsp:spPr>
        <a:xfrm rot="10800000">
          <a:off x="0" y="759199"/>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2019.01.12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普吉岛</a:t>
          </a:r>
          <a:r>
            <a:rPr lang="en-US" sz="1800" kern="1200" dirty="0">
              <a:latin typeface="+mn-ea"/>
              <a:ea typeface="+mn-ea"/>
            </a:rPr>
            <a:t>(HKT) </a:t>
          </a:r>
          <a:r>
            <a:rPr lang="zh-CN" sz="1800" kern="1200" dirty="0">
              <a:latin typeface="+mn-ea"/>
              <a:ea typeface="+mn-ea"/>
            </a:rPr>
            <a:t>泰国</a:t>
          </a:r>
        </a:p>
      </dsp:txBody>
      <dsp:txXfrm rot="10800000">
        <a:off x="0" y="759199"/>
        <a:ext cx="5504575" cy="248761"/>
      </dsp:txXfrm>
    </dsp:sp>
    <dsp:sp modelId="{786F4660-1694-450E-B085-FA1BCA55A43C}">
      <dsp:nvSpPr>
        <dsp:cNvPr id="0" name=""/>
        <dsp:cNvSpPr/>
      </dsp:nvSpPr>
      <dsp:spPr>
        <a:xfrm rot="10800000">
          <a:off x="0" y="380089"/>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2018.10.28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仰光（</a:t>
          </a:r>
          <a:r>
            <a:rPr lang="en-US" sz="1800" kern="1200" dirty="0">
              <a:latin typeface="+mn-ea"/>
              <a:ea typeface="+mn-ea"/>
            </a:rPr>
            <a:t>RGN</a:t>
          </a:r>
          <a:r>
            <a:rPr lang="zh-CN" sz="1800" kern="1200" dirty="0">
              <a:latin typeface="+mn-ea"/>
              <a:ea typeface="+mn-ea"/>
            </a:rPr>
            <a:t>） 缅甸</a:t>
          </a:r>
        </a:p>
      </dsp:txBody>
      <dsp:txXfrm rot="10800000">
        <a:off x="0" y="380089"/>
        <a:ext cx="5504575" cy="248761"/>
      </dsp:txXfrm>
    </dsp:sp>
    <dsp:sp modelId="{1F9F4C59-55FA-42F0-8BA9-B61E6F3744F2}">
      <dsp:nvSpPr>
        <dsp:cNvPr id="0" name=""/>
        <dsp:cNvSpPr/>
      </dsp:nvSpPr>
      <dsp:spPr>
        <a:xfrm rot="10800000">
          <a:off x="0" y="978"/>
          <a:ext cx="5504575" cy="382844"/>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ea"/>
              <a:ea typeface="+mn-ea"/>
            </a:rPr>
            <a:t>2018.10.03 </a:t>
          </a:r>
          <a:r>
            <a:rPr lang="zh-CN" sz="1800" kern="1200" dirty="0">
              <a:solidFill>
                <a:srgbClr val="FF0000"/>
              </a:solidFill>
              <a:latin typeface="+mn-ea"/>
              <a:ea typeface="+mn-ea"/>
            </a:rPr>
            <a:t>广州</a:t>
          </a:r>
          <a:r>
            <a:rPr lang="en-US" sz="1800" kern="1200" dirty="0">
              <a:latin typeface="+mn-ea"/>
              <a:ea typeface="+mn-ea"/>
            </a:rPr>
            <a:t>-</a:t>
          </a:r>
          <a:r>
            <a:rPr lang="zh-CN" sz="1800" kern="1200" dirty="0">
              <a:latin typeface="+mn-ea"/>
              <a:ea typeface="+mn-ea"/>
            </a:rPr>
            <a:t>曼德勒</a:t>
          </a:r>
          <a:r>
            <a:rPr lang="en-US" sz="1800" kern="1200" dirty="0">
              <a:latin typeface="+mn-ea"/>
              <a:ea typeface="+mn-ea"/>
            </a:rPr>
            <a:t>(MDL) </a:t>
          </a:r>
          <a:r>
            <a:rPr lang="zh-CN" sz="1800" kern="1200" dirty="0">
              <a:latin typeface="+mn-ea"/>
              <a:ea typeface="+mn-ea"/>
            </a:rPr>
            <a:t>缅甸</a:t>
          </a:r>
        </a:p>
      </dsp:txBody>
      <dsp:txXfrm rot="10800000">
        <a:off x="0" y="978"/>
        <a:ext cx="5504575" cy="248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8CB7A-BF13-4BA9-9085-D55B16CCFCF2}">
      <dsp:nvSpPr>
        <dsp:cNvPr id="0" name=""/>
        <dsp:cNvSpPr/>
      </dsp:nvSpPr>
      <dsp:spPr>
        <a:xfrm>
          <a:off x="0" y="3755352"/>
          <a:ext cx="3781501" cy="8215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zh-CN" sz="2700" b="1" kern="1200"/>
            <a:t>登机口服务</a:t>
          </a:r>
          <a:endParaRPr lang="zh-CN" sz="2700" kern="1200"/>
        </a:p>
      </dsp:txBody>
      <dsp:txXfrm>
        <a:off x="0" y="3755352"/>
        <a:ext cx="3781501" cy="821579"/>
      </dsp:txXfrm>
    </dsp:sp>
    <dsp:sp modelId="{B1378B8F-A55D-49BB-99B7-3EF98724ECC9}">
      <dsp:nvSpPr>
        <dsp:cNvPr id="0" name=""/>
        <dsp:cNvSpPr/>
      </dsp:nvSpPr>
      <dsp:spPr>
        <a:xfrm rot="10800000">
          <a:off x="0" y="2504086"/>
          <a:ext cx="3781501" cy="126358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zh-CN" sz="2700" b="1" kern="1200" dirty="0"/>
            <a:t>特殊旅客服务</a:t>
          </a:r>
          <a:endParaRPr lang="zh-CN" sz="2700" kern="1200" dirty="0"/>
        </a:p>
      </dsp:txBody>
      <dsp:txXfrm rot="10800000">
        <a:off x="0" y="2504086"/>
        <a:ext cx="3781501" cy="821042"/>
      </dsp:txXfrm>
    </dsp:sp>
    <dsp:sp modelId="{AB5FA1C4-86EC-44F1-8DD9-16CF438B371A}">
      <dsp:nvSpPr>
        <dsp:cNvPr id="0" name=""/>
        <dsp:cNvSpPr/>
      </dsp:nvSpPr>
      <dsp:spPr>
        <a:xfrm rot="10800000">
          <a:off x="0" y="1252821"/>
          <a:ext cx="3781501" cy="1263588"/>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zh-CN" sz="2700" b="1" kern="1200"/>
            <a:t>现场值机服务</a:t>
          </a:r>
          <a:endParaRPr lang="zh-CN" sz="2700" kern="1200"/>
        </a:p>
      </dsp:txBody>
      <dsp:txXfrm rot="10800000">
        <a:off x="0" y="1252821"/>
        <a:ext cx="3781501" cy="821042"/>
      </dsp:txXfrm>
    </dsp:sp>
    <dsp:sp modelId="{F4893362-C907-4745-87EA-C1FE514465E8}">
      <dsp:nvSpPr>
        <dsp:cNvPr id="0" name=""/>
        <dsp:cNvSpPr/>
      </dsp:nvSpPr>
      <dsp:spPr>
        <a:xfrm rot="10800000">
          <a:off x="0" y="0"/>
          <a:ext cx="3781501" cy="1263588"/>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zh-CN" sz="2700" b="1" kern="1200"/>
            <a:t>保障节点</a:t>
          </a:r>
          <a:endParaRPr lang="zh-CN" sz="2700" kern="1200"/>
        </a:p>
      </dsp:txBody>
      <dsp:txXfrm rot="10800000">
        <a:off x="0" y="0"/>
        <a:ext cx="3781501" cy="821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666D-0951-4451-8312-3649DBBBF615}">
      <dsp:nvSpPr>
        <dsp:cNvPr id="0" name=""/>
        <dsp:cNvSpPr/>
      </dsp:nvSpPr>
      <dsp:spPr>
        <a:xfrm>
          <a:off x="0" y="4262848"/>
          <a:ext cx="7504914" cy="34976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sz="1200" b="1" kern="1200" dirty="0">
              <a:latin typeface="+mn-ea"/>
              <a:ea typeface="+mn-ea"/>
            </a:rPr>
            <a:t>5</a:t>
          </a:r>
          <a:r>
            <a:rPr lang="zh-CN" sz="1200" b="1" kern="1200" dirty="0">
              <a:latin typeface="+mn-ea"/>
              <a:ea typeface="+mn-ea"/>
            </a:rPr>
            <a:t>分钟</a:t>
          </a:r>
          <a:r>
            <a:rPr lang="zh-CN" sz="1200" kern="1200" dirty="0">
              <a:latin typeface="+mn-ea"/>
              <a:ea typeface="+mn-ea"/>
            </a:rPr>
            <a:t>：关闭舱门；</a:t>
          </a:r>
        </a:p>
      </dsp:txBody>
      <dsp:txXfrm>
        <a:off x="0" y="4262848"/>
        <a:ext cx="7504914" cy="349763"/>
      </dsp:txXfrm>
    </dsp:sp>
    <dsp:sp modelId="{9FA5C12F-095F-435D-8B02-9E959C096276}">
      <dsp:nvSpPr>
        <dsp:cNvPr id="0" name=""/>
        <dsp:cNvSpPr/>
      </dsp:nvSpPr>
      <dsp:spPr>
        <a:xfrm rot="10800000">
          <a:off x="0" y="3730158"/>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sz="1200" b="1" kern="1200" dirty="0">
              <a:latin typeface="+mn-ea"/>
              <a:ea typeface="+mn-ea"/>
            </a:rPr>
            <a:t>10</a:t>
          </a:r>
          <a:r>
            <a:rPr lang="zh-CN" sz="1200" b="1" kern="1200" dirty="0">
              <a:latin typeface="+mn-ea"/>
              <a:ea typeface="+mn-ea"/>
            </a:rPr>
            <a:t>分钟</a:t>
          </a:r>
          <a:r>
            <a:rPr lang="zh-CN" sz="1200" kern="1200" dirty="0">
              <a:latin typeface="+mn-ea"/>
              <a:ea typeface="+mn-ea"/>
            </a:rPr>
            <a:t>：做最后分钟修正；</a:t>
          </a:r>
        </a:p>
      </dsp:txBody>
      <dsp:txXfrm rot="10800000">
        <a:off x="0" y="3730158"/>
        <a:ext cx="7504914" cy="349534"/>
      </dsp:txXfrm>
    </dsp:sp>
    <dsp:sp modelId="{D5C084BD-2D9F-4E81-99D2-547FB9A584E9}">
      <dsp:nvSpPr>
        <dsp:cNvPr id="0" name=""/>
        <dsp:cNvSpPr/>
      </dsp:nvSpPr>
      <dsp:spPr>
        <a:xfrm rot="10800000">
          <a:off x="0" y="3197469"/>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sz="1200" b="1" kern="1200" dirty="0">
              <a:latin typeface="+mn-ea"/>
              <a:ea typeface="+mn-ea"/>
            </a:rPr>
            <a:t>15</a:t>
          </a:r>
          <a:r>
            <a:rPr lang="zh-CN" sz="1200" b="1" kern="1200" dirty="0">
              <a:latin typeface="+mn-ea"/>
              <a:ea typeface="+mn-ea"/>
            </a:rPr>
            <a:t>分钟</a:t>
          </a:r>
          <a:r>
            <a:rPr lang="zh-CN" sz="1200" kern="1200" dirty="0">
              <a:latin typeface="+mn-ea"/>
              <a:ea typeface="+mn-ea"/>
            </a:rPr>
            <a:t>：登机口关闭，减客，挑行李</a:t>
          </a:r>
        </a:p>
      </dsp:txBody>
      <dsp:txXfrm rot="10800000">
        <a:off x="0" y="3197469"/>
        <a:ext cx="7504914" cy="349534"/>
      </dsp:txXfrm>
    </dsp:sp>
    <dsp:sp modelId="{88DF6E37-DB1C-402F-AC3C-82D100E7E203}">
      <dsp:nvSpPr>
        <dsp:cNvPr id="0" name=""/>
        <dsp:cNvSpPr/>
      </dsp:nvSpPr>
      <dsp:spPr>
        <a:xfrm rot="10800000">
          <a:off x="0" y="2664780"/>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sz="1200" b="1" kern="1200" dirty="0">
              <a:latin typeface="+mn-ea"/>
              <a:ea typeface="+mn-ea"/>
            </a:rPr>
            <a:t>45</a:t>
          </a:r>
          <a:r>
            <a:rPr lang="zh-CN" sz="1200" b="1" kern="1200" dirty="0">
              <a:latin typeface="+mn-ea"/>
              <a:ea typeface="+mn-ea"/>
            </a:rPr>
            <a:t>分钟</a:t>
          </a:r>
          <a:r>
            <a:rPr lang="zh-CN" sz="1200" kern="1200" dirty="0">
              <a:latin typeface="+mn-ea"/>
              <a:ea typeface="+mn-ea"/>
            </a:rPr>
            <a:t>：开始登机；</a:t>
          </a:r>
          <a:r>
            <a:rPr lang="en-US" altLang="zh-CN" sz="1200" kern="1200" dirty="0">
              <a:latin typeface="+mn-ea"/>
              <a:ea typeface="+mn-ea"/>
            </a:rPr>
            <a:t>(</a:t>
          </a:r>
          <a:r>
            <a:rPr lang="zh-CN" altLang="en-US" sz="1200" kern="1200" dirty="0">
              <a:latin typeface="+mn-ea"/>
              <a:ea typeface="+mn-ea"/>
            </a:rPr>
            <a:t>高端经济舱及老弱病残孕军旅客优先登机</a:t>
          </a:r>
          <a:r>
            <a:rPr lang="en-US" altLang="zh-CN" sz="1200" kern="1200" dirty="0">
              <a:latin typeface="+mn-ea"/>
              <a:ea typeface="+mn-ea"/>
            </a:rPr>
            <a:t>)</a:t>
          </a:r>
          <a:endParaRPr lang="zh-CN" sz="1200" kern="1200" dirty="0">
            <a:latin typeface="+mn-ea"/>
            <a:ea typeface="+mn-ea"/>
          </a:endParaRPr>
        </a:p>
      </dsp:txBody>
      <dsp:txXfrm rot="10800000">
        <a:off x="0" y="2664780"/>
        <a:ext cx="7504914" cy="349534"/>
      </dsp:txXfrm>
    </dsp:sp>
    <dsp:sp modelId="{9C170BFC-ECB3-4E17-98BB-AD26D8D69682}">
      <dsp:nvSpPr>
        <dsp:cNvPr id="0" name=""/>
        <dsp:cNvSpPr/>
      </dsp:nvSpPr>
      <dsp:spPr>
        <a:xfrm rot="10800000">
          <a:off x="0" y="2132090"/>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altLang="en-US" sz="1200" b="1" kern="1200" dirty="0">
              <a:latin typeface="+mn-ea"/>
              <a:ea typeface="+mn-ea"/>
            </a:rPr>
            <a:t>登机前</a:t>
          </a:r>
          <a:r>
            <a:rPr lang="en-US" altLang="zh-CN" sz="1200" b="1" kern="1200" dirty="0">
              <a:latin typeface="+mn-ea"/>
              <a:ea typeface="+mn-ea"/>
            </a:rPr>
            <a:t>5</a:t>
          </a:r>
          <a:r>
            <a:rPr lang="zh-CN" sz="1200" b="1" kern="1200" dirty="0">
              <a:latin typeface="+mn-ea"/>
              <a:ea typeface="+mn-ea"/>
            </a:rPr>
            <a:t>分钟</a:t>
          </a:r>
          <a:r>
            <a:rPr lang="zh-CN" sz="1200" kern="1200" dirty="0">
              <a:latin typeface="+mn-ea"/>
              <a:ea typeface="+mn-ea"/>
            </a:rPr>
            <a:t>：预登机广播，列队，二次筛查超规手提行李；</a:t>
          </a:r>
        </a:p>
      </dsp:txBody>
      <dsp:txXfrm rot="10800000">
        <a:off x="0" y="2132090"/>
        <a:ext cx="7504914" cy="349534"/>
      </dsp:txXfrm>
    </dsp:sp>
    <dsp:sp modelId="{92CCD871-83B0-47DB-8556-6A1603269D21}">
      <dsp:nvSpPr>
        <dsp:cNvPr id="0" name=""/>
        <dsp:cNvSpPr/>
      </dsp:nvSpPr>
      <dsp:spPr>
        <a:xfrm rot="10800000">
          <a:off x="0" y="1599401"/>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altLang="zh-CN" sz="1200" b="1" kern="1200" dirty="0">
              <a:latin typeface="+mn-ea"/>
              <a:ea typeface="+mn-ea"/>
            </a:rPr>
            <a:t>1</a:t>
          </a:r>
          <a:r>
            <a:rPr lang="zh-CN" altLang="en-US" sz="1200" b="1" kern="1200" dirty="0">
              <a:latin typeface="+mn-ea"/>
              <a:ea typeface="+mn-ea"/>
            </a:rPr>
            <a:t>小时</a:t>
          </a:r>
          <a:r>
            <a:rPr lang="zh-CN" sz="1200" kern="1200" dirty="0">
              <a:latin typeface="+mn-ea"/>
              <a:ea typeface="+mn-ea"/>
            </a:rPr>
            <a:t>：值机关闭；</a:t>
          </a:r>
        </a:p>
      </dsp:txBody>
      <dsp:txXfrm rot="10800000">
        <a:off x="0" y="1599401"/>
        <a:ext cx="7504914" cy="349534"/>
      </dsp:txXfrm>
    </dsp:sp>
    <dsp:sp modelId="{608E0D03-C8A4-4ABC-ADCD-406D7C35781F}">
      <dsp:nvSpPr>
        <dsp:cNvPr id="0" name=""/>
        <dsp:cNvSpPr/>
      </dsp:nvSpPr>
      <dsp:spPr>
        <a:xfrm rot="10800000">
          <a:off x="0" y="1066712"/>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起飞前</a:t>
          </a:r>
          <a:r>
            <a:rPr lang="en-US" sz="1200" b="1" kern="1200" dirty="0">
              <a:latin typeface="+mn-ea"/>
              <a:ea typeface="+mn-ea"/>
            </a:rPr>
            <a:t>3</a:t>
          </a:r>
          <a:r>
            <a:rPr lang="zh-CN" sz="1200" b="1" kern="1200" dirty="0">
              <a:latin typeface="+mn-ea"/>
              <a:ea typeface="+mn-ea"/>
            </a:rPr>
            <a:t>小时</a:t>
          </a:r>
          <a:r>
            <a:rPr lang="zh-CN" sz="1200" kern="1200" dirty="0">
              <a:latin typeface="+mn-ea"/>
              <a:ea typeface="+mn-ea"/>
            </a:rPr>
            <a:t>：值机开放；</a:t>
          </a:r>
        </a:p>
      </dsp:txBody>
      <dsp:txXfrm rot="10800000">
        <a:off x="0" y="1066712"/>
        <a:ext cx="7504914" cy="349534"/>
      </dsp:txXfrm>
    </dsp:sp>
    <dsp:sp modelId="{F61975F7-F2EC-4760-9E51-2A12E42F70AE}">
      <dsp:nvSpPr>
        <dsp:cNvPr id="0" name=""/>
        <dsp:cNvSpPr/>
      </dsp:nvSpPr>
      <dsp:spPr>
        <a:xfrm rot="10800000">
          <a:off x="0" y="534023"/>
          <a:ext cx="7504914" cy="537935"/>
        </a:xfrm>
        <a:prstGeom prst="upArrowCallou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zh-CN" sz="1200" b="1" kern="1200" dirty="0">
              <a:latin typeface="+mn-ea"/>
              <a:ea typeface="+mn-ea"/>
            </a:rPr>
            <a:t>值机前</a:t>
          </a:r>
          <a:r>
            <a:rPr lang="en-US" sz="1200" b="1" kern="1200" dirty="0">
              <a:latin typeface="+mn-ea"/>
              <a:ea typeface="+mn-ea"/>
            </a:rPr>
            <a:t>10</a:t>
          </a:r>
          <a:r>
            <a:rPr lang="zh-CN" sz="1200" b="1" kern="1200" dirty="0">
              <a:latin typeface="+mn-ea"/>
              <a:ea typeface="+mn-ea"/>
            </a:rPr>
            <a:t>分钟</a:t>
          </a:r>
          <a:r>
            <a:rPr lang="zh-CN" sz="1200" kern="1200" dirty="0">
              <a:latin typeface="+mn-ea"/>
              <a:ea typeface="+mn-ea"/>
            </a:rPr>
            <a:t>：检查和调试设备、航显、人员到岗情况、航前小会和初始化航班；</a:t>
          </a:r>
        </a:p>
      </dsp:txBody>
      <dsp:txXfrm rot="10800000">
        <a:off x="0" y="534023"/>
        <a:ext cx="7504914" cy="349534"/>
      </dsp:txXfrm>
    </dsp:sp>
    <dsp:sp modelId="{C2EDFA8C-2006-4443-990D-CEC34BA2223F}">
      <dsp:nvSpPr>
        <dsp:cNvPr id="0" name=""/>
        <dsp:cNvSpPr/>
      </dsp:nvSpPr>
      <dsp:spPr>
        <a:xfrm rot="10800000">
          <a:off x="0" y="0"/>
          <a:ext cx="7504914" cy="537935"/>
        </a:xfrm>
        <a:prstGeom prst="upArrowCallout">
          <a:avLst/>
        </a:prstGeom>
        <a:solidFill>
          <a:schemeClr val="lt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128016" numCol="1" spcCol="1270" rtlCol="0" anchor="ctr" anchorCtr="0">
          <a:noAutofit/>
        </a:bodyPr>
        <a:lstStyle/>
        <a:p>
          <a:pPr marL="0" lvl="0" indent="0" algn="ctr" defTabSz="800100">
            <a:lnSpc>
              <a:spcPct val="90000"/>
            </a:lnSpc>
            <a:spcBef>
              <a:spcPct val="0"/>
            </a:spcBef>
            <a:spcAft>
              <a:spcPct val="35000"/>
            </a:spcAft>
            <a:buNone/>
          </a:pPr>
          <a:r>
            <a:rPr lang="zh-CN" altLang="en-US" sz="1800" b="1" kern="1200" dirty="0">
              <a:solidFill>
                <a:srgbClr val="FF4400"/>
              </a:solidFill>
              <a:latin typeface="+mn-ea"/>
              <a:ea typeface="+mn-ea"/>
            </a:rPr>
            <a:t>保障时间节点</a:t>
          </a:r>
        </a:p>
      </dsp:txBody>
      <dsp:txXfrm rot="10800000">
        <a:off x="0" y="0"/>
        <a:ext cx="7504914" cy="3495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DC05D1-06BD-4A29-BB8C-3BA8399ECA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4C31BA90-0BC2-4E75-BC05-BCCA1A1512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A9BB84-8601-4DCA-9879-3BA745653CED}" type="datetimeFigureOut">
              <a:rPr lang="zh-CN" altLang="en-US" smtClean="0"/>
              <a:t>2020/5/29</a:t>
            </a:fld>
            <a:endParaRPr lang="zh-CN" altLang="en-US"/>
          </a:p>
        </p:txBody>
      </p:sp>
      <p:sp>
        <p:nvSpPr>
          <p:cNvPr id="4" name="页脚占位符 3">
            <a:extLst>
              <a:ext uri="{FF2B5EF4-FFF2-40B4-BE49-F238E27FC236}">
                <a16:creationId xmlns:a16="http://schemas.microsoft.com/office/drawing/2014/main" id="{9F2BAD30-D6BF-4F72-B79A-6CC4B9C519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8B90CD66-5B0F-46CD-9DD3-112F2A855A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E2438B-FC34-4021-AB24-7C37A96AA105}"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BEC26-3975-45C0-9398-0353903003DC}" type="datetimeFigureOut">
              <a:rPr lang="zh-CN" altLang="en-US" smtClean="0"/>
              <a:t>2020/5/29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AA546-B891-40B9-B8A3-509B827963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5851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65372B-2E71-4174-8BAB-2CC78FE0C43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AF52173-3726-4BB3-AC2C-80C96FC2A8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90BE9DB-207D-479D-8241-DD37855DE607}"/>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548821E3-D5F5-43EB-A6E5-A37CCEEC0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079B1A-3ABB-499F-AE34-ADDACEA887AC}"/>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1083323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B3C1F-EB78-4E29-9255-7142BC9541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3CA333-6215-455B-A7E7-4CFC5BDD9BA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AF753-EF4A-4356-894F-F4E07ED1A50B}"/>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D4CD8325-7156-4F8E-9BD0-1F802AAFCE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161454-9F83-4736-8DCC-B22D15B724F6}"/>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227705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812C8-3DAF-4237-AF3A-31C9AFAF9C8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4FE7E3F-FDA7-4891-A85C-D0D53A092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7276857-8B87-48E7-BE29-F2AD6BD71BEE}"/>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F6A1DCAB-7E85-46B2-8206-5B4FA1A5E8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E025ECD-15BF-4CD2-A72F-B5CCB0B2AAB9}"/>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143175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64CF85-7668-4585-9EBF-4474DD99A6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1C44E2-54AA-44E5-BD9E-C72A942DB17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EE306EA-BB20-453B-8A9A-A07DA2619F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6E93289-72D0-4D41-8F7D-3DA16DB7DFC0}"/>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a:extLst>
              <a:ext uri="{FF2B5EF4-FFF2-40B4-BE49-F238E27FC236}">
                <a16:creationId xmlns:a16="http://schemas.microsoft.com/office/drawing/2014/main" id="{975AA679-1B55-4333-8C34-9DD7644D0A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38156B6-F0E7-4749-95EF-397715755492}"/>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249792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902BB-0F0A-4251-9B4C-BE4C5CCDB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5FDD4C6-A2E6-49AE-A370-663CD845C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147A315-4593-46B5-9A06-DA7DC90F22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FB9F744-0D65-4918-879D-F7A89A96E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4BCA239-9ABF-4416-9DEB-1E750EBFD4A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BD95E61-08D0-40FC-85D9-0C4E86C3C528}"/>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8" name="页脚占位符 7">
            <a:extLst>
              <a:ext uri="{FF2B5EF4-FFF2-40B4-BE49-F238E27FC236}">
                <a16:creationId xmlns:a16="http://schemas.microsoft.com/office/drawing/2014/main" id="{4F25D764-0507-4AF4-B631-2C493378F7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614FE8C-EB41-455A-ADBA-5AEC8AFDF3A4}"/>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358075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DB771-0A98-4838-A7C8-E3ECB32BDA3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658242C-C8CA-4FF4-8DB0-5DB25172CA3D}"/>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4" name="页脚占位符 3">
            <a:extLst>
              <a:ext uri="{FF2B5EF4-FFF2-40B4-BE49-F238E27FC236}">
                <a16:creationId xmlns:a16="http://schemas.microsoft.com/office/drawing/2014/main" id="{26262FAF-4B00-4663-A9CA-55E1B10E80E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0588897-2EDF-42AC-93F9-EEC047231882}"/>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265791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71C06B-F73E-44B3-A7FE-67E0BA03FA39}"/>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3" name="页脚占位符 2">
            <a:extLst>
              <a:ext uri="{FF2B5EF4-FFF2-40B4-BE49-F238E27FC236}">
                <a16:creationId xmlns:a16="http://schemas.microsoft.com/office/drawing/2014/main" id="{4B917DD7-3FDE-4D31-9534-9AFD7BA3693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858EEC6-2655-4AAE-8DB2-3B6C15304F72}"/>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pic>
        <p:nvPicPr>
          <p:cNvPr id="5" name="图片 4" descr="PPT模板-03.jpg">
            <a:extLst>
              <a:ext uri="{FF2B5EF4-FFF2-40B4-BE49-F238E27FC236}">
                <a16:creationId xmlns:a16="http://schemas.microsoft.com/office/drawing/2014/main" id="{736C82ED-DF06-48AF-ACD3-1D7EFF023BDA}"/>
              </a:ext>
            </a:extLst>
          </p:cNvPr>
          <p:cNvPicPr>
            <a:picLocks noChangeAspect="1"/>
          </p:cNvPicPr>
          <p:nvPr userDrawn="1"/>
        </p:nvPicPr>
        <p:blipFill>
          <a:blip r:embed="rId2" cstate="email"/>
          <a:stretch>
            <a:fillRect/>
          </a:stretch>
        </p:blipFill>
        <p:spPr>
          <a:xfrm>
            <a:off x="-3688" y="0"/>
            <a:ext cx="12195687" cy="6903694"/>
          </a:xfrm>
          <a:prstGeom prst="rect">
            <a:avLst/>
          </a:prstGeom>
        </p:spPr>
      </p:pic>
    </p:spTree>
    <p:extLst>
      <p:ext uri="{BB962C8B-B14F-4D97-AF65-F5344CB8AC3E}">
        <p14:creationId xmlns:p14="http://schemas.microsoft.com/office/powerpoint/2010/main" val="2007467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8DF610-C5E7-435C-A6B7-ED2AAD1647A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5D723D7-9521-4562-BA6D-757F6F7BC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1FB75FB-19F9-4062-8E1A-8E4EE33BA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24C8FE1-8AC8-4EA3-ADA3-C0CFA3015FF4}"/>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a:extLst>
              <a:ext uri="{FF2B5EF4-FFF2-40B4-BE49-F238E27FC236}">
                <a16:creationId xmlns:a16="http://schemas.microsoft.com/office/drawing/2014/main" id="{FAEF24AE-640C-4C48-9565-2CDF6813BE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4E3518-58DF-4360-B78E-2472097F995B}"/>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101620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75E9F-4B72-4332-8698-686F8DE3F1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DEA08E-4C2A-466D-9BF1-09E84BE83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5BFBF7-EED2-4BFB-87B5-C741942C2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FEE329-F4B7-4E25-9D04-8F2ED8846D76}"/>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a:extLst>
              <a:ext uri="{FF2B5EF4-FFF2-40B4-BE49-F238E27FC236}">
                <a16:creationId xmlns:a16="http://schemas.microsoft.com/office/drawing/2014/main" id="{BD7D9CAA-912C-4647-9141-F1FEE95980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0C0450B-1477-477E-A4DE-DA800B09A1AD}"/>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291720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BFC2F-6A37-4224-86BA-11EA9FA8AE7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5420C55-A281-4A80-925C-2D010DF0E5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77BBB3-2C67-4602-B961-71828B35BAD0}"/>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88801980-B0FF-4C49-99FF-ABEE496C2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1D8FE4-D9F1-4857-BC44-22D49A046121}"/>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61477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B9D815-8014-4929-B840-208939C11D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540A227-511F-4FEC-818E-5CD7F726385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9573A0-185A-4C96-852E-A4052260470E}"/>
              </a:ext>
            </a:extLst>
          </p:cNvPr>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5472E1E1-CF66-4C61-85A0-F9CAEEC188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B43028-7BE2-4661-90DF-9A55FF020BAE}"/>
              </a:ext>
            </a:extLst>
          </p:cNvPr>
          <p:cNvSpPr>
            <a:spLocks noGrp="1"/>
          </p:cNvSpPr>
          <p:nvPr>
            <p:ph type="sldNum" sz="quarter" idx="12"/>
          </p:nvPr>
        </p:nvSpPr>
        <p:spPr/>
        <p:txBody>
          <a:body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319040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31C858-459D-4E9C-BC37-3F2F8C7794B2}" type="slidenum">
              <a:rPr lang="zh-CN" altLang="en-US" smtClean="0"/>
              <a:t>‹#›</a:t>
            </a:fld>
            <a:endParaRPr lang="zh-CN" altLang="en-US"/>
          </a:p>
        </p:txBody>
      </p:sp>
      <p:pic>
        <p:nvPicPr>
          <p:cNvPr id="6" name="图片 5" descr="PPT模板-03.jpg"/>
          <p:cNvPicPr>
            <a:picLocks noChangeAspect="1"/>
          </p:cNvPicPr>
          <p:nvPr userDrawn="1"/>
        </p:nvPicPr>
        <p:blipFill>
          <a:blip r:embed="rId2" cstate="email"/>
          <a:stretch>
            <a:fillRect/>
          </a:stretch>
        </p:blipFill>
        <p:spPr>
          <a:xfrm>
            <a:off x="-3688" y="0"/>
            <a:ext cx="12195687" cy="69036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F8C21CF-1905-49A2-91BD-DE9769081425}" type="datetimeFigureOut">
              <a:rPr lang="zh-CN" altLang="en-US" smtClean="0"/>
              <a:t>2020/5/29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31C858-459D-4E9C-BC37-3F2F8C7794B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C21CF-1905-49A2-91BD-DE9769081425}" type="datetimeFigureOut">
              <a:rPr lang="zh-CN" altLang="en-US" smtClean="0"/>
              <a:t>2020/5/29</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C858-459D-4E9C-BC37-3F2F8C7794B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228FF63-0259-4573-8C5C-F1E3EE0C2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D99E04-5EB0-4AA7-8BE1-BDE9D9154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2B0FACD-E0E1-4308-89F5-0A72F8FE6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C21CF-1905-49A2-91BD-DE9769081425}" type="datetimeFigureOut">
              <a:rPr lang="zh-CN" altLang="en-US" smtClean="0"/>
              <a:t>2020/5/29</a:t>
            </a:fld>
            <a:endParaRPr lang="zh-CN" altLang="en-US"/>
          </a:p>
        </p:txBody>
      </p:sp>
      <p:sp>
        <p:nvSpPr>
          <p:cNvPr id="5" name="页脚占位符 4">
            <a:extLst>
              <a:ext uri="{FF2B5EF4-FFF2-40B4-BE49-F238E27FC236}">
                <a16:creationId xmlns:a16="http://schemas.microsoft.com/office/drawing/2014/main" id="{C4C5E126-62BF-46D1-9494-ADC8C9772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3626BE1-73D0-4887-BB81-03ACED43C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C858-459D-4E9C-BC37-3F2F8C7794B2}" type="slidenum">
              <a:rPr lang="zh-CN" altLang="en-US" smtClean="0"/>
              <a:t>‹#›</a:t>
            </a:fld>
            <a:endParaRPr lang="zh-CN" altLang="en-US"/>
          </a:p>
        </p:txBody>
      </p:sp>
    </p:spTree>
    <p:extLst>
      <p:ext uri="{BB962C8B-B14F-4D97-AF65-F5344CB8AC3E}">
        <p14:creationId xmlns:p14="http://schemas.microsoft.com/office/powerpoint/2010/main" val="352026317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18.xml"/><Relationship Id="rId5" Type="http://schemas.openxmlformats.org/officeDocument/2006/relationships/image" Target="../media/image30.tmp"/><Relationship Id="rId4" Type="http://schemas.openxmlformats.org/officeDocument/2006/relationships/image" Target="../media/image29.tm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tm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52.tmp"/><Relationship Id="rId7" Type="http://schemas.openxmlformats.org/officeDocument/2006/relationships/image" Target="../media/image56.tmp"/><Relationship Id="rId2" Type="http://schemas.openxmlformats.org/officeDocument/2006/relationships/image" Target="../media/image51.tmp"/><Relationship Id="rId1" Type="http://schemas.openxmlformats.org/officeDocument/2006/relationships/slideLayout" Target="../slideLayouts/slideLayout18.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3.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PT模板-01.jpg"/>
          <p:cNvPicPr>
            <a:picLocks noChangeAspect="1"/>
          </p:cNvPicPr>
          <p:nvPr/>
        </p:nvPicPr>
        <p:blipFill>
          <a:blip r:embed="rId4" cstate="print"/>
          <a:stretch>
            <a:fillRect/>
          </a:stretch>
        </p:blipFill>
        <p:spPr>
          <a:xfrm>
            <a:off x="-2142" y="-1"/>
            <a:ext cx="12194142" cy="6905333"/>
          </a:xfrm>
          <a:prstGeom prst="rect">
            <a:avLst/>
          </a:prstGeom>
        </p:spPr>
      </p:pic>
      <p:pic>
        <p:nvPicPr>
          <p:cNvPr id="6" name="图片 5">
            <a:extLst>
              <a:ext uri="{FF2B5EF4-FFF2-40B4-BE49-F238E27FC236}">
                <a16:creationId xmlns:a16="http://schemas.microsoft.com/office/drawing/2014/main" id="{C5D808A0-7488-4C92-995D-15D97FDFAE3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181975" y="893077"/>
            <a:ext cx="8736607" cy="2809319"/>
          </a:xfrm>
          <a:prstGeom prst="rect">
            <a:avLst/>
          </a:prstGeom>
          <a:effectLst>
            <a:outerShdw blurRad="63500" sx="102000" sy="102000" algn="ctr" rotWithShape="0">
              <a:prstClr val="black">
                <a:alpha val="40000"/>
              </a:prstClr>
            </a:outerShdw>
          </a:effectLst>
        </p:spPr>
      </p:pic>
      <p:sp>
        <p:nvSpPr>
          <p:cNvPr id="7" name="Copyright Notice">
            <a:extLst>
              <a:ext uri="{FF2B5EF4-FFF2-40B4-BE49-F238E27FC236}">
                <a16:creationId xmlns:a16="http://schemas.microsoft.com/office/drawing/2014/main" id="{CCB4F5B3-033B-438B-BD60-E71CBFFB9CA7}"/>
              </a:ext>
            </a:extLst>
          </p:cNvPr>
          <p:cNvSpPr/>
          <p:nvPr/>
        </p:nvSpPr>
        <p:spPr bwMode="auto">
          <a:xfrm>
            <a:off x="3624144" y="3702396"/>
            <a:ext cx="4941570" cy="129540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dist"/>
            <a:r>
              <a:rPr lang="zh-CN" altLang="en-US" sz="8000" b="1" cap="small" dirty="0">
                <a:solidFill>
                  <a:schemeClr val="bg1"/>
                </a:solidFill>
                <a:latin typeface="微软雅黑" panose="020B0503020204020204" pitchFamily="34" charset="-122"/>
                <a:ea typeface="微软雅黑" panose="020B0503020204020204" pitchFamily="34" charset="-122"/>
              </a:rPr>
              <a:t>九元航空</a:t>
            </a:r>
          </a:p>
        </p:txBody>
      </p:sp>
    </p:spTree>
    <p:custDataLst>
      <p:tags r:id="rId1"/>
    </p:custDataLst>
    <p:extLst>
      <p:ext uri="{BB962C8B-B14F-4D97-AF65-F5344CB8AC3E}">
        <p14:creationId xmlns:p14="http://schemas.microsoft.com/office/powerpoint/2010/main" val="13431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1E474F3-24D6-40AA-99C8-3FD21E83A8B7}"/>
              </a:ext>
            </a:extLst>
          </p:cNvPr>
          <p:cNvGrpSpPr/>
          <p:nvPr/>
        </p:nvGrpSpPr>
        <p:grpSpPr>
          <a:xfrm>
            <a:off x="6996007" y="1124125"/>
            <a:ext cx="4161351" cy="5048676"/>
            <a:chOff x="5114412" y="-618956"/>
            <a:chExt cx="3545425" cy="5272070"/>
          </a:xfrm>
        </p:grpSpPr>
        <p:pic>
          <p:nvPicPr>
            <p:cNvPr id="3" name="图片 2" descr="QQ截图20180128135016.png">
              <a:extLst>
                <a:ext uri="{FF2B5EF4-FFF2-40B4-BE49-F238E27FC236}">
                  <a16:creationId xmlns:a16="http://schemas.microsoft.com/office/drawing/2014/main" id="{473FDEE1-AF71-4F06-8F85-69B90F3C3201}"/>
                </a:ext>
              </a:extLst>
            </p:cNvPr>
            <p:cNvPicPr>
              <a:picLocks noChangeAspect="1"/>
            </p:cNvPicPr>
            <p:nvPr/>
          </p:nvPicPr>
          <p:blipFill>
            <a:blip r:embed="rId2" cstate="print"/>
            <a:stretch>
              <a:fillRect/>
            </a:stretch>
          </p:blipFill>
          <p:spPr>
            <a:xfrm>
              <a:off x="5114412" y="-618956"/>
              <a:ext cx="3347681" cy="179809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图片 3" descr="QQ截图20180128134939.png">
              <a:extLst>
                <a:ext uri="{FF2B5EF4-FFF2-40B4-BE49-F238E27FC236}">
                  <a16:creationId xmlns:a16="http://schemas.microsoft.com/office/drawing/2014/main" id="{AADD0B25-BE6A-4C67-9202-5ED998139F78}"/>
                </a:ext>
              </a:extLst>
            </p:cNvPr>
            <p:cNvPicPr>
              <a:picLocks noChangeAspect="1"/>
            </p:cNvPicPr>
            <p:nvPr/>
          </p:nvPicPr>
          <p:blipFill>
            <a:blip r:embed="rId3"/>
            <a:stretch>
              <a:fillRect/>
            </a:stretch>
          </p:blipFill>
          <p:spPr>
            <a:xfrm>
              <a:off x="5114412" y="1601667"/>
              <a:ext cx="3545425" cy="30514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
        <p:nvSpPr>
          <p:cNvPr id="6" name="箭头: 右 5">
            <a:extLst>
              <a:ext uri="{FF2B5EF4-FFF2-40B4-BE49-F238E27FC236}">
                <a16:creationId xmlns:a16="http://schemas.microsoft.com/office/drawing/2014/main" id="{D1412F21-6A9A-4BB9-B96D-3CD4400D1BEF}"/>
              </a:ext>
            </a:extLst>
          </p:cNvPr>
          <p:cNvSpPr/>
          <p:nvPr/>
        </p:nvSpPr>
        <p:spPr>
          <a:xfrm>
            <a:off x="6096000" y="3400350"/>
            <a:ext cx="510522" cy="408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17BA1CA-CD90-4E99-839B-1F381417C2AB}"/>
              </a:ext>
            </a:extLst>
          </p:cNvPr>
          <p:cNvSpPr txBox="1"/>
          <p:nvPr/>
        </p:nvSpPr>
        <p:spPr>
          <a:xfrm>
            <a:off x="792650" y="2224399"/>
            <a:ext cx="5048089" cy="2708434"/>
          </a:xfrm>
          <a:prstGeom prst="rect">
            <a:avLst/>
          </a:prstGeom>
          <a:noFill/>
        </p:spPr>
        <p:txBody>
          <a:bodyPr wrap="square" rtlCol="0">
            <a:spAutoFit/>
          </a:bodyPr>
          <a:lstStyle/>
          <a:p>
            <a:r>
              <a:rPr lang="zh-CN" altLang="en-US" sz="2000" b="1" dirty="0">
                <a:latin typeface="+mj-ea"/>
                <a:ea typeface="+mj-ea"/>
              </a:rPr>
              <a:t>三种渠道获得：</a:t>
            </a:r>
            <a:endParaRPr lang="en-US" altLang="zh-CN" sz="2000" b="1" dirty="0">
              <a:latin typeface="+mj-ea"/>
              <a:ea typeface="+mj-ea"/>
            </a:endParaRPr>
          </a:p>
          <a:p>
            <a:endParaRPr lang="en-US" altLang="zh-CN" sz="2400" dirty="0">
              <a:latin typeface="+mj-ea"/>
              <a:ea typeface="+mj-ea"/>
            </a:endParaRPr>
          </a:p>
          <a:p>
            <a:r>
              <a:rPr lang="en-US" altLang="zh-CN" dirty="0"/>
              <a:t>1.</a:t>
            </a:r>
            <a:r>
              <a:rPr lang="zh-CN" altLang="en-US" dirty="0"/>
              <a:t>官网订购</a:t>
            </a:r>
            <a:endParaRPr lang="en-US" altLang="zh-CN" dirty="0"/>
          </a:p>
          <a:p>
            <a:endParaRPr lang="en-US" altLang="zh-CN" dirty="0"/>
          </a:p>
          <a:p>
            <a:r>
              <a:rPr lang="en-US" altLang="zh-CN" dirty="0"/>
              <a:t>2.</a:t>
            </a:r>
            <a:r>
              <a:rPr lang="zh-CN" altLang="en-US" dirty="0"/>
              <a:t>机上购买（机上购买数量有限，售完即止，价格相对网上订购略高，且需要等待加热</a:t>
            </a:r>
            <a:r>
              <a:rPr lang="en-US" altLang="zh-CN" dirty="0"/>
              <a:t>15</a:t>
            </a:r>
            <a:r>
              <a:rPr lang="zh-CN" altLang="en-US" dirty="0"/>
              <a:t>分钟左右。）</a:t>
            </a:r>
            <a:endParaRPr lang="en-US" altLang="zh-CN" dirty="0"/>
          </a:p>
          <a:p>
            <a:endParaRPr lang="en-US" altLang="zh-CN" dirty="0"/>
          </a:p>
          <a:p>
            <a:r>
              <a:rPr lang="en-US" altLang="zh-CN" dirty="0"/>
              <a:t>3.</a:t>
            </a:r>
            <a:r>
              <a:rPr lang="zh-CN" altLang="en-US" dirty="0"/>
              <a:t>高端经济舱机票（包含餐食）</a:t>
            </a:r>
            <a:endParaRPr lang="en-US" altLang="zh-CN" dirty="0"/>
          </a:p>
        </p:txBody>
      </p:sp>
      <p:sp>
        <p:nvSpPr>
          <p:cNvPr id="9" name="文本框 8">
            <a:extLst>
              <a:ext uri="{FF2B5EF4-FFF2-40B4-BE49-F238E27FC236}">
                <a16:creationId xmlns:a16="http://schemas.microsoft.com/office/drawing/2014/main" id="{7C9DDEEB-45D5-4EA3-B52D-926B276AABB3}"/>
              </a:ext>
            </a:extLst>
          </p:cNvPr>
          <p:cNvSpPr txBox="1"/>
          <p:nvPr/>
        </p:nvSpPr>
        <p:spPr>
          <a:xfrm>
            <a:off x="931179" y="981512"/>
            <a:ext cx="2570897"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dirty="0"/>
              <a:t>飞机餐食</a:t>
            </a:r>
            <a:endParaRPr lang="en-US" altLang="zh-CN" dirty="0">
              <a:sym typeface="+mn-ea"/>
            </a:endParaRPr>
          </a:p>
        </p:txBody>
      </p:sp>
    </p:spTree>
    <p:extLst>
      <p:ext uri="{BB962C8B-B14F-4D97-AF65-F5344CB8AC3E}">
        <p14:creationId xmlns:p14="http://schemas.microsoft.com/office/powerpoint/2010/main" val="9604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194B63AF-3DCC-48C7-9724-8A59D27CA108}"/>
              </a:ext>
            </a:extLst>
          </p:cNvPr>
          <p:cNvGrpSpPr/>
          <p:nvPr/>
        </p:nvGrpSpPr>
        <p:grpSpPr>
          <a:xfrm>
            <a:off x="683882" y="1707664"/>
            <a:ext cx="4307372" cy="4409233"/>
            <a:chOff x="1777743" y="1406915"/>
            <a:chExt cx="3900194" cy="3322248"/>
          </a:xfrm>
        </p:grpSpPr>
        <p:pic>
          <p:nvPicPr>
            <p:cNvPr id="2" name="图片 1" descr="25fc383105f743b49343581dc89c2fd3_th.jpg">
              <a:extLst>
                <a:ext uri="{FF2B5EF4-FFF2-40B4-BE49-F238E27FC236}">
                  <a16:creationId xmlns:a16="http://schemas.microsoft.com/office/drawing/2014/main" id="{2981DF13-F097-48BC-B675-67E36AA0F957}"/>
                </a:ext>
              </a:extLst>
            </p:cNvPr>
            <p:cNvPicPr>
              <a:picLocks noChangeAspect="1"/>
            </p:cNvPicPr>
            <p:nvPr/>
          </p:nvPicPr>
          <p:blipFill>
            <a:blip r:embed="rId2"/>
            <a:stretch>
              <a:fillRect/>
            </a:stretch>
          </p:blipFill>
          <p:spPr>
            <a:xfrm>
              <a:off x="3920883" y="2357432"/>
              <a:ext cx="1757054" cy="107157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图片 2" descr="93466_xp6hn__W020170113301032370845.jpg">
              <a:extLst>
                <a:ext uri="{FF2B5EF4-FFF2-40B4-BE49-F238E27FC236}">
                  <a16:creationId xmlns:a16="http://schemas.microsoft.com/office/drawing/2014/main" id="{FACE3649-BF64-4007-A4D6-F83DE9E99ED7}"/>
                </a:ext>
              </a:extLst>
            </p:cNvPr>
            <p:cNvPicPr>
              <a:picLocks noChangeAspect="1"/>
            </p:cNvPicPr>
            <p:nvPr/>
          </p:nvPicPr>
          <p:blipFill>
            <a:blip r:embed="rId3"/>
            <a:stretch>
              <a:fillRect/>
            </a:stretch>
          </p:blipFill>
          <p:spPr>
            <a:xfrm>
              <a:off x="1777743" y="1406915"/>
              <a:ext cx="2000264" cy="15220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图片 3" descr="fa3dbc0a0038bf95d20415ab064ed39e.jpg">
              <a:extLst>
                <a:ext uri="{FF2B5EF4-FFF2-40B4-BE49-F238E27FC236}">
                  <a16:creationId xmlns:a16="http://schemas.microsoft.com/office/drawing/2014/main" id="{C2920B4F-F284-4458-B87F-419A50232827}"/>
                </a:ext>
              </a:extLst>
            </p:cNvPr>
            <p:cNvPicPr>
              <a:picLocks noChangeAspect="1"/>
            </p:cNvPicPr>
            <p:nvPr/>
          </p:nvPicPr>
          <p:blipFill>
            <a:blip r:embed="rId4"/>
            <a:stretch>
              <a:fillRect/>
            </a:stretch>
          </p:blipFill>
          <p:spPr>
            <a:xfrm>
              <a:off x="2206371" y="3214688"/>
              <a:ext cx="2428892" cy="1514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文本框 78">
            <a:extLst>
              <a:ext uri="{FF2B5EF4-FFF2-40B4-BE49-F238E27FC236}">
                <a16:creationId xmlns:a16="http://schemas.microsoft.com/office/drawing/2014/main" id="{8F243B1A-BD86-4FA0-B781-EE86166512A6}"/>
              </a:ext>
            </a:extLst>
          </p:cNvPr>
          <p:cNvSpPr txBox="1">
            <a:spLocks noChangeArrowheads="1"/>
          </p:cNvSpPr>
          <p:nvPr/>
        </p:nvSpPr>
        <p:spPr bwMode="auto">
          <a:xfrm>
            <a:off x="5423372" y="1182169"/>
            <a:ext cx="635226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nSpc>
                <a:spcPct val="150000"/>
              </a:lnSpc>
              <a:spcBef>
                <a:spcPct val="400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（交通运输部令</a:t>
            </a:r>
            <a:r>
              <a:rPr lang="en-US" altLang="zh-CN" sz="1600" b="1" dirty="0">
                <a:latin typeface="微软雅黑" panose="020B0503020204020204" pitchFamily="34" charset="-122"/>
                <a:ea typeface="微软雅黑" panose="020B0503020204020204" pitchFamily="34" charset="-122"/>
              </a:rPr>
              <a:t>2016</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56</a:t>
            </a:r>
            <a:r>
              <a:rPr lang="zh-CN" altLang="en-US" sz="1600" b="1" dirty="0">
                <a:latin typeface="微软雅黑" panose="020B0503020204020204" pitchFamily="34" charset="-122"/>
                <a:ea typeface="微软雅黑" panose="020B0503020204020204" pitchFamily="34" charset="-122"/>
              </a:rPr>
              <a:t>号）</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航班正常管理规定</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自</a:t>
            </a:r>
            <a:r>
              <a:rPr lang="en-US" altLang="zh-CN" sz="1600" b="1" dirty="0">
                <a:solidFill>
                  <a:srgbClr val="FF0000"/>
                </a:solidFill>
                <a:latin typeface="微软雅黑" panose="020B0503020204020204" pitchFamily="34" charset="-122"/>
                <a:ea typeface="微软雅黑" panose="020B0503020204020204" pitchFamily="34" charset="-122"/>
              </a:rPr>
              <a:t>2017</a:t>
            </a:r>
            <a:r>
              <a:rPr lang="zh-CN" altLang="en-US" sz="1600" b="1" dirty="0">
                <a:latin typeface="微软雅黑" panose="020B0503020204020204" pitchFamily="34" charset="-122"/>
                <a:ea typeface="微软雅黑" panose="020B0503020204020204" pitchFamily="34" charset="-122"/>
              </a:rPr>
              <a:t>年</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月</a:t>
            </a:r>
            <a:r>
              <a:rPr lang="en-US" altLang="zh-CN" sz="1600" b="1" dirty="0">
                <a:solidFill>
                  <a:srgbClr val="FF0000"/>
                </a:solidFill>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日起实施。</a:t>
            </a:r>
            <a:endParaRPr lang="en-US" altLang="zh-CN" sz="1600" b="1" dirty="0">
              <a:latin typeface="微软雅黑" panose="020B0503020204020204" pitchFamily="34" charset="-122"/>
              <a:ea typeface="微软雅黑" panose="020B0503020204020204" pitchFamily="34" charset="-122"/>
            </a:endParaRPr>
          </a:p>
          <a:p>
            <a:pPr marL="171450" indent="-171450">
              <a:lnSpc>
                <a:spcPct val="150000"/>
              </a:lnSpc>
              <a:spcBef>
                <a:spcPct val="400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因</a:t>
            </a:r>
            <a:r>
              <a:rPr lang="zh-CN" altLang="en-US" sz="1600" b="1" dirty="0">
                <a:solidFill>
                  <a:srgbClr val="FF0000"/>
                </a:solidFill>
                <a:latin typeface="微软雅黑" panose="020B0503020204020204" pitchFamily="34" charset="-122"/>
                <a:ea typeface="微软雅黑" panose="020B0503020204020204" pitchFamily="34" charset="-122"/>
              </a:rPr>
              <a:t>承运人原因</a:t>
            </a:r>
            <a:r>
              <a:rPr lang="zh-CN" altLang="en-US" sz="1600" b="1" dirty="0">
                <a:latin typeface="微软雅黑" panose="020B0503020204020204" pitchFamily="34" charset="-122"/>
                <a:ea typeface="微软雅黑" panose="020B0503020204020204" pitchFamily="34" charset="-122"/>
              </a:rPr>
              <a:t>造成航班在</a:t>
            </a:r>
            <a:r>
              <a:rPr lang="zh-CN" altLang="en-US" sz="1600" b="1" dirty="0">
                <a:solidFill>
                  <a:srgbClr val="FF0000"/>
                </a:solidFill>
                <a:latin typeface="微软雅黑" panose="020B0503020204020204" pitchFamily="34" charset="-122"/>
                <a:ea typeface="微软雅黑" panose="020B0503020204020204" pitchFamily="34" charset="-122"/>
              </a:rPr>
              <a:t>始发地</a:t>
            </a:r>
            <a:r>
              <a:rPr lang="zh-CN" altLang="en-US" sz="1600" b="1" dirty="0">
                <a:latin typeface="微软雅黑" panose="020B0503020204020204" pitchFamily="34" charset="-122"/>
                <a:ea typeface="微软雅黑" panose="020B0503020204020204" pitchFamily="34" charset="-122"/>
              </a:rPr>
              <a:t>延误或取消，延误两个小时以上，为旅客提供免费饮料，就餐时间提供免费餐食。延误</a:t>
            </a:r>
            <a:r>
              <a:rPr lang="en-US" altLang="zh-CN" sz="1600" b="1" dirty="0">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个小时以上，提供标准间住宿。</a:t>
            </a:r>
            <a:endParaRPr lang="en-US" altLang="zh-CN" sz="1600" b="1" dirty="0">
              <a:latin typeface="微软雅黑" panose="020B0503020204020204" pitchFamily="34" charset="-122"/>
              <a:ea typeface="微软雅黑" panose="020B0503020204020204" pitchFamily="34" charset="-122"/>
            </a:endParaRPr>
          </a:p>
          <a:p>
            <a:pPr marL="171450" indent="-171450">
              <a:lnSpc>
                <a:spcPct val="150000"/>
              </a:lnSpc>
              <a:spcBef>
                <a:spcPct val="40000"/>
              </a:spcBef>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因</a:t>
            </a:r>
            <a:r>
              <a:rPr lang="zh-CN" altLang="en-US" sz="1600" b="1" dirty="0">
                <a:solidFill>
                  <a:srgbClr val="FF0000"/>
                </a:solidFill>
                <a:latin typeface="微软雅黑" panose="020B0503020204020204" pitchFamily="34" charset="-122"/>
                <a:ea typeface="微软雅黑" panose="020B0503020204020204" pitchFamily="34" charset="-122"/>
              </a:rPr>
              <a:t>非承运人原因</a:t>
            </a:r>
            <a:r>
              <a:rPr lang="zh-CN" altLang="en-US" sz="1600" b="1" dirty="0">
                <a:latin typeface="微软雅黑" panose="020B0503020204020204" pitchFamily="34" charset="-122"/>
                <a:ea typeface="微软雅黑" panose="020B0503020204020204" pitchFamily="34" charset="-122"/>
              </a:rPr>
              <a:t>引起延误或取消，九元航空</a:t>
            </a:r>
            <a:r>
              <a:rPr lang="zh-CN" altLang="en-US" sz="1600" b="1" dirty="0">
                <a:solidFill>
                  <a:srgbClr val="FF0000"/>
                </a:solidFill>
                <a:latin typeface="微软雅黑" panose="020B0503020204020204" pitchFamily="34" charset="-122"/>
                <a:ea typeface="微软雅黑" panose="020B0503020204020204" pitchFamily="34" charset="-122"/>
              </a:rPr>
              <a:t>协助</a:t>
            </a:r>
            <a:r>
              <a:rPr lang="zh-CN" altLang="en-US" sz="1600" b="1" dirty="0">
                <a:latin typeface="微软雅黑" panose="020B0503020204020204" pitchFamily="34" charset="-122"/>
                <a:ea typeface="微软雅黑" panose="020B0503020204020204" pitchFamily="34" charset="-122"/>
              </a:rPr>
              <a:t>旅客安排必要的餐食和住宿，费用由旅客自理。</a:t>
            </a:r>
            <a:endParaRPr lang="en-US" altLang="zh-CN" sz="1600" b="1" dirty="0">
              <a:latin typeface="微软雅黑" panose="020B0503020204020204" pitchFamily="34" charset="-122"/>
              <a:ea typeface="微软雅黑" panose="020B0503020204020204" pitchFamily="34" charset="-122"/>
            </a:endParaRPr>
          </a:p>
          <a:p>
            <a:pPr marL="171450" indent="-171450">
              <a:lnSpc>
                <a:spcPct val="150000"/>
              </a:lnSpc>
              <a:spcBef>
                <a:spcPct val="40000"/>
              </a:spcBef>
              <a:buFont typeface="Arial" panose="020B0604020202020204" pitchFamily="34" charset="0"/>
              <a:buChar char="•"/>
            </a:pPr>
            <a:r>
              <a:rPr lang="zh-CN" altLang="zh-CN" sz="1600" b="1" dirty="0">
                <a:solidFill>
                  <a:srgbClr val="FF0000"/>
                </a:solidFill>
                <a:latin typeface="微软雅黑" panose="020B0503020204020204" pitchFamily="34" charset="-122"/>
                <a:ea typeface="微软雅黑" panose="020B0503020204020204" pitchFamily="34" charset="-122"/>
              </a:rPr>
              <a:t>航班在经停地延误或取消，无论何种原因，</a:t>
            </a:r>
            <a:r>
              <a:rPr lang="zh-CN" altLang="zh-CN" sz="1600" b="1" dirty="0">
                <a:latin typeface="微软雅黑" panose="020B0503020204020204" pitchFamily="34" charset="-122"/>
                <a:ea typeface="微软雅黑" panose="020B0503020204020204" pitchFamily="34" charset="-122"/>
              </a:rPr>
              <a:t>九元航空均负责向经停旅客提供膳宿服务。</a:t>
            </a:r>
            <a:endParaRPr lang="en-US" altLang="zh-CN" sz="1600" b="1"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600" b="1" dirty="0">
                <a:solidFill>
                  <a:srgbClr val="FF0000"/>
                </a:solidFill>
                <a:latin typeface="微软雅黑" panose="020B0503020204020204" pitchFamily="34" charset="-122"/>
                <a:ea typeface="微软雅黑" panose="020B0503020204020204" pitchFamily="34" charset="-122"/>
              </a:rPr>
              <a:t>国内航班发生备降，无论何种原因</a:t>
            </a:r>
            <a:r>
              <a:rPr lang="zh-CN" altLang="en-US" sz="1600" b="1" dirty="0">
                <a:latin typeface="微软雅黑" panose="020B0503020204020204" pitchFamily="34" charset="-122"/>
                <a:ea typeface="微软雅黑" panose="020B0503020204020204" pitchFamily="34" charset="-122"/>
              </a:rPr>
              <a:t>，承运人均应当向备降旅客提供餐食或住宿服务。</a:t>
            </a:r>
          </a:p>
          <a:p>
            <a:pPr eaLnBrk="1" hangingPunct="1"/>
            <a:endParaRPr lang="en-US" altLang="zh-CN" sz="880" dirty="0">
              <a:latin typeface="微软雅黑" panose="020B0503020204020204" pitchFamily="34" charset="-122"/>
              <a:ea typeface="微软雅黑" panose="020B0503020204020204" pitchFamily="34" charset="-122"/>
            </a:endParaRPr>
          </a:p>
        </p:txBody>
      </p:sp>
      <p:pic>
        <p:nvPicPr>
          <p:cNvPr id="7" name="图片 6" descr="16081211203612.jpg">
            <a:extLst>
              <a:ext uri="{FF2B5EF4-FFF2-40B4-BE49-F238E27FC236}">
                <a16:creationId xmlns:a16="http://schemas.microsoft.com/office/drawing/2014/main" id="{36EDA429-1A79-456F-BF77-93DD14A80CDF}"/>
              </a:ext>
            </a:extLst>
          </p:cNvPr>
          <p:cNvPicPr>
            <a:picLocks noChangeAspect="1"/>
          </p:cNvPicPr>
          <p:nvPr/>
        </p:nvPicPr>
        <p:blipFill>
          <a:blip r:embed="rId5"/>
          <a:stretch>
            <a:fillRect/>
          </a:stretch>
        </p:blipFill>
        <p:spPr>
          <a:xfrm>
            <a:off x="3411354" y="1182169"/>
            <a:ext cx="2012018" cy="1649855"/>
          </a:xfrm>
          <a:prstGeom prst="rect">
            <a:avLst/>
          </a:prstGeom>
        </p:spPr>
      </p:pic>
      <p:sp>
        <p:nvSpPr>
          <p:cNvPr id="8" name="文本框 7">
            <a:extLst>
              <a:ext uri="{FF2B5EF4-FFF2-40B4-BE49-F238E27FC236}">
                <a16:creationId xmlns:a16="http://schemas.microsoft.com/office/drawing/2014/main" id="{65299B42-28D7-44EA-9744-9343D347E7CE}"/>
              </a:ext>
            </a:extLst>
          </p:cNvPr>
          <p:cNvSpPr txBox="1"/>
          <p:nvPr/>
        </p:nvSpPr>
        <p:spPr>
          <a:xfrm>
            <a:off x="1181204" y="343949"/>
            <a:ext cx="2230150" cy="6485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航班延误</a:t>
            </a:r>
          </a:p>
        </p:txBody>
      </p:sp>
    </p:spTree>
    <p:extLst>
      <p:ext uri="{BB962C8B-B14F-4D97-AF65-F5344CB8AC3E}">
        <p14:creationId xmlns:p14="http://schemas.microsoft.com/office/powerpoint/2010/main" val="2064254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7F5462A-60C6-4276-B9AF-053B8721DE1F}"/>
              </a:ext>
            </a:extLst>
          </p:cNvPr>
          <p:cNvGrpSpPr/>
          <p:nvPr/>
        </p:nvGrpSpPr>
        <p:grpSpPr>
          <a:xfrm>
            <a:off x="875184" y="2593618"/>
            <a:ext cx="10411786" cy="2471420"/>
            <a:chOff x="932815" y="3875405"/>
            <a:chExt cx="10411786" cy="2471420"/>
          </a:xfrm>
        </p:grpSpPr>
        <p:grpSp>
          <p:nvGrpSpPr>
            <p:cNvPr id="16" name="组合 15"/>
            <p:cNvGrpSpPr/>
            <p:nvPr/>
          </p:nvGrpSpPr>
          <p:grpSpPr>
            <a:xfrm>
              <a:off x="932815" y="3928110"/>
              <a:ext cx="1948815" cy="2408555"/>
              <a:chOff x="2605" y="6206"/>
              <a:chExt cx="3069" cy="3793"/>
            </a:xfrm>
          </p:grpSpPr>
          <p:pic>
            <p:nvPicPr>
              <p:cNvPr id="7" name="图片 6" descr="资源 14@4x-8"/>
              <p:cNvPicPr>
                <a:picLocks noChangeAspect="1"/>
              </p:cNvPicPr>
              <p:nvPr/>
            </p:nvPicPr>
            <p:blipFill>
              <a:blip r:embed="rId2" cstate="print"/>
              <a:srcRect b="15444"/>
              <a:stretch>
                <a:fillRect/>
              </a:stretch>
            </p:blipFill>
            <p:spPr>
              <a:xfrm>
                <a:off x="2605" y="6206"/>
                <a:ext cx="3069" cy="3285"/>
              </a:xfrm>
              <a:prstGeom prst="rect">
                <a:avLst/>
              </a:prstGeom>
            </p:spPr>
          </p:pic>
          <p:sp>
            <p:nvSpPr>
              <p:cNvPr id="8" name="文本框 7"/>
              <p:cNvSpPr txBox="1"/>
              <p:nvPr/>
            </p:nvSpPr>
            <p:spPr>
              <a:xfrm>
                <a:off x="3013" y="9417"/>
                <a:ext cx="2121" cy="582"/>
              </a:xfrm>
              <a:prstGeom prst="rect">
                <a:avLst/>
              </a:prstGeom>
              <a:noFill/>
            </p:spPr>
            <p:txBody>
              <a:bodyPr wrap="none" rtlCol="0" anchor="t">
                <a:spAutoFit/>
              </a:bodyPr>
              <a:lstStyle/>
              <a:p>
                <a:r>
                  <a:rPr lang="zh-CN" altLang="en-US" b="1" dirty="0">
                    <a:solidFill>
                      <a:srgbClr val="77BC25"/>
                    </a:solidFill>
                    <a:latin typeface="Calibri" panose="020F0502020204030204" charset="0"/>
                    <a:ea typeface="宋体" panose="02010600030101010101" pitchFamily="2" charset="-122"/>
                    <a:cs typeface="Times New Roman" panose="02020603050405020304" charset="0"/>
                    <a:sym typeface="+mn-ea"/>
                  </a:rPr>
                  <a:t>微信公众号</a:t>
                </a:r>
                <a:endParaRPr lang="en-US" altLang="en-US" b="1" dirty="0">
                  <a:solidFill>
                    <a:srgbClr val="77BC25"/>
                  </a:solidFill>
                  <a:latin typeface="Calibri" panose="020F0502020204030204" charset="0"/>
                  <a:ea typeface="宋体" panose="02010600030101010101" pitchFamily="2" charset="-122"/>
                  <a:cs typeface="Times New Roman" panose="02020603050405020304" charset="0"/>
                  <a:sym typeface="+mn-ea"/>
                </a:endParaRPr>
              </a:p>
            </p:txBody>
          </p:sp>
        </p:grpSp>
        <p:grpSp>
          <p:nvGrpSpPr>
            <p:cNvPr id="10" name="组合 9"/>
            <p:cNvGrpSpPr/>
            <p:nvPr/>
          </p:nvGrpSpPr>
          <p:grpSpPr>
            <a:xfrm>
              <a:off x="3751262" y="3875405"/>
              <a:ext cx="1957705" cy="2471420"/>
              <a:chOff x="6356" y="6107"/>
              <a:chExt cx="3083" cy="3892"/>
            </a:xfrm>
          </p:grpSpPr>
          <p:pic>
            <p:nvPicPr>
              <p:cNvPr id="6" name="图片 5" descr="资源 15@4x-8"/>
              <p:cNvPicPr>
                <a:picLocks noChangeAspect="1"/>
              </p:cNvPicPr>
              <p:nvPr/>
            </p:nvPicPr>
            <p:blipFill>
              <a:blip r:embed="rId3" cstate="print"/>
              <a:srcRect b="14371"/>
              <a:stretch>
                <a:fillRect/>
              </a:stretch>
            </p:blipFill>
            <p:spPr>
              <a:xfrm>
                <a:off x="6356" y="6107"/>
                <a:ext cx="3083" cy="3360"/>
              </a:xfrm>
              <a:prstGeom prst="rect">
                <a:avLst/>
              </a:prstGeom>
            </p:spPr>
          </p:pic>
          <p:sp>
            <p:nvSpPr>
              <p:cNvPr id="9" name="文本框 8"/>
              <p:cNvSpPr txBox="1"/>
              <p:nvPr/>
            </p:nvSpPr>
            <p:spPr>
              <a:xfrm>
                <a:off x="7423" y="9419"/>
                <a:ext cx="971" cy="580"/>
              </a:xfrm>
              <a:prstGeom prst="rect">
                <a:avLst/>
              </a:prstGeom>
              <a:noFill/>
            </p:spPr>
            <p:txBody>
              <a:bodyPr wrap="none" rtlCol="0" anchor="t">
                <a:spAutoFit/>
              </a:bodyPr>
              <a:lstStyle/>
              <a:p>
                <a:r>
                  <a:rPr lang="en-US" b="1" dirty="0">
                    <a:solidFill>
                      <a:srgbClr val="FCDA17"/>
                    </a:solidFill>
                    <a:latin typeface="Calibri" panose="020F0502020204030204" charset="0"/>
                    <a:ea typeface="宋体" panose="02010600030101010101" pitchFamily="2" charset="-122"/>
                    <a:cs typeface="Times New Roman" panose="02020603050405020304" charset="0"/>
                    <a:sym typeface="+mn-ea"/>
                  </a:rPr>
                  <a:t> APP</a:t>
                </a:r>
                <a:endParaRPr lang="en-US" altLang="en-US" b="1" dirty="0">
                  <a:solidFill>
                    <a:srgbClr val="FCDA17"/>
                  </a:solidFill>
                  <a:latin typeface="Calibri" panose="020F0502020204030204" charset="0"/>
                  <a:ea typeface="宋体" panose="02010600030101010101" pitchFamily="2" charset="-122"/>
                  <a:cs typeface="Times New Roman" panose="02020603050405020304" charset="0"/>
                  <a:sym typeface="+mn-ea"/>
                </a:endParaRPr>
              </a:p>
            </p:txBody>
          </p:sp>
        </p:grpSp>
        <p:grpSp>
          <p:nvGrpSpPr>
            <p:cNvPr id="15" name="组合 14"/>
            <p:cNvGrpSpPr/>
            <p:nvPr/>
          </p:nvGrpSpPr>
          <p:grpSpPr>
            <a:xfrm>
              <a:off x="6377781" y="3877945"/>
              <a:ext cx="2011680" cy="2468880"/>
              <a:chOff x="10254" y="6107"/>
              <a:chExt cx="3168" cy="3888"/>
            </a:xfrm>
          </p:grpSpPr>
          <p:pic>
            <p:nvPicPr>
              <p:cNvPr id="11" name="图片 10" descr="资源 13@4x-8"/>
              <p:cNvPicPr>
                <a:picLocks noChangeAspect="1"/>
              </p:cNvPicPr>
              <p:nvPr/>
            </p:nvPicPr>
            <p:blipFill>
              <a:blip r:embed="rId4" cstate="print"/>
              <a:srcRect b="15228"/>
              <a:stretch>
                <a:fillRect/>
              </a:stretch>
            </p:blipFill>
            <p:spPr>
              <a:xfrm>
                <a:off x="10254" y="6107"/>
                <a:ext cx="3168" cy="3340"/>
              </a:xfrm>
              <a:prstGeom prst="rect">
                <a:avLst/>
              </a:prstGeom>
            </p:spPr>
          </p:pic>
          <p:sp>
            <p:nvSpPr>
              <p:cNvPr id="12" name="文本框 11"/>
              <p:cNvSpPr txBox="1"/>
              <p:nvPr/>
            </p:nvSpPr>
            <p:spPr>
              <a:xfrm>
                <a:off x="10565" y="9413"/>
                <a:ext cx="2487" cy="582"/>
              </a:xfrm>
              <a:prstGeom prst="rect">
                <a:avLst/>
              </a:prstGeom>
              <a:noFill/>
            </p:spPr>
            <p:txBody>
              <a:bodyPr wrap="none" rtlCol="0" anchor="t">
                <a:spAutoFit/>
              </a:bodyPr>
              <a:lstStyle/>
              <a:p>
                <a:r>
                  <a:rPr lang="zh-CN" altLang="en-US" b="1" dirty="0">
                    <a:solidFill>
                      <a:srgbClr val="FC4C02"/>
                    </a:solidFill>
                    <a:latin typeface="Calibri" panose="020F0502020204030204" charset="0"/>
                    <a:ea typeface="宋体" panose="02010600030101010101" pitchFamily="2" charset="-122"/>
                    <a:cs typeface="Times New Roman" panose="02020603050405020304" charset="0"/>
                    <a:sym typeface="+mn-ea"/>
                  </a:rPr>
                  <a:t>九元航空官网</a:t>
                </a:r>
                <a:endParaRPr lang="en-US" altLang="en-US" b="1" dirty="0">
                  <a:solidFill>
                    <a:srgbClr val="FC4C02"/>
                  </a:solidFill>
                  <a:latin typeface="Calibri" panose="020F0502020204030204" charset="0"/>
                  <a:ea typeface="宋体" panose="02010600030101010101" pitchFamily="2" charset="-122"/>
                  <a:cs typeface="Times New Roman" panose="02020603050405020304" charset="0"/>
                  <a:sym typeface="+mn-ea"/>
                </a:endParaRPr>
              </a:p>
            </p:txBody>
          </p:sp>
        </p:grpSp>
        <p:grpSp>
          <p:nvGrpSpPr>
            <p:cNvPr id="14" name="组合 13"/>
            <p:cNvGrpSpPr/>
            <p:nvPr/>
          </p:nvGrpSpPr>
          <p:grpSpPr>
            <a:xfrm>
              <a:off x="8840161" y="3875405"/>
              <a:ext cx="2504440" cy="2461260"/>
              <a:chOff x="14266" y="6103"/>
              <a:chExt cx="3944" cy="3876"/>
            </a:xfrm>
          </p:grpSpPr>
          <p:pic>
            <p:nvPicPr>
              <p:cNvPr id="5" name="图片 4" descr="资源 12@4x-8"/>
              <p:cNvPicPr>
                <a:picLocks noChangeAspect="1"/>
              </p:cNvPicPr>
              <p:nvPr/>
            </p:nvPicPr>
            <p:blipFill>
              <a:blip r:embed="rId5" cstate="print"/>
              <a:srcRect b="22868"/>
              <a:stretch>
                <a:fillRect/>
              </a:stretch>
            </p:blipFill>
            <p:spPr>
              <a:xfrm>
                <a:off x="14266" y="6103"/>
                <a:ext cx="3944" cy="3306"/>
              </a:xfrm>
              <a:prstGeom prst="rect">
                <a:avLst/>
              </a:prstGeom>
            </p:spPr>
          </p:pic>
          <p:sp>
            <p:nvSpPr>
              <p:cNvPr id="13" name="文本框 12"/>
              <p:cNvSpPr txBox="1"/>
              <p:nvPr/>
            </p:nvSpPr>
            <p:spPr>
              <a:xfrm>
                <a:off x="14994" y="9397"/>
                <a:ext cx="2487" cy="582"/>
              </a:xfrm>
              <a:prstGeom prst="rect">
                <a:avLst/>
              </a:prstGeom>
              <a:noFill/>
            </p:spPr>
            <p:txBody>
              <a:bodyPr wrap="none" rtlCol="0" anchor="t">
                <a:spAutoFit/>
              </a:bodyPr>
              <a:lstStyle/>
              <a:p>
                <a:r>
                  <a:rPr lang="zh-CN" altLang="en-US" b="1" dirty="0">
                    <a:solidFill>
                      <a:srgbClr val="FC4C02"/>
                    </a:solidFill>
                    <a:latin typeface="Calibri" panose="020F0502020204030204" charset="0"/>
                    <a:ea typeface="宋体" panose="02010600030101010101" pitchFamily="2" charset="-122"/>
                    <a:cs typeface="Times New Roman" panose="02020603050405020304" charset="0"/>
                    <a:sym typeface="+mn-ea"/>
                  </a:rPr>
                  <a:t>九元官方微博</a:t>
                </a:r>
                <a:endParaRPr lang="en-US" altLang="zh-CN" b="1" dirty="0">
                  <a:solidFill>
                    <a:srgbClr val="FC4C02"/>
                  </a:solidFill>
                  <a:latin typeface="Calibri" panose="020F0502020204030204" charset="0"/>
                  <a:ea typeface="宋体" panose="02010600030101010101" pitchFamily="2" charset="-122"/>
                  <a:cs typeface="Times New Roman" panose="02020603050405020304" charset="0"/>
                  <a:sym typeface="+mn-ea"/>
                </a:endParaRPr>
              </a:p>
            </p:txBody>
          </p:sp>
        </p:grpSp>
      </p:grpSp>
      <p:sp>
        <p:nvSpPr>
          <p:cNvPr id="17" name="文本框 16">
            <a:extLst>
              <a:ext uri="{FF2B5EF4-FFF2-40B4-BE49-F238E27FC236}">
                <a16:creationId xmlns:a16="http://schemas.microsoft.com/office/drawing/2014/main" id="{C6060FAB-215A-497D-B1F0-7C5E4077DDF4}"/>
              </a:ext>
            </a:extLst>
          </p:cNvPr>
          <p:cNvSpPr txBox="1"/>
          <p:nvPr/>
        </p:nvSpPr>
        <p:spPr>
          <a:xfrm>
            <a:off x="3780150" y="5388610"/>
            <a:ext cx="5080000" cy="460375"/>
          </a:xfrm>
          <a:prstGeom prst="rect">
            <a:avLst/>
          </a:prstGeom>
          <a:noFill/>
          <a:ln w="9525">
            <a:noFill/>
          </a:ln>
        </p:spPr>
        <p:txBody>
          <a:bodyPr>
            <a:spAutoFit/>
          </a:bodyPr>
          <a:lstStyle/>
          <a:p>
            <a:pPr indent="0"/>
            <a:r>
              <a:rPr lang="zh-CN" altLang="en-US" sz="2400" b="1" dirty="0">
                <a:solidFill>
                  <a:srgbClr val="BA0E82"/>
                </a:solidFill>
                <a:latin typeface="Calibri" panose="020F0502020204030204" charset="0"/>
                <a:ea typeface="宋体" panose="02010600030101010101" pitchFamily="2" charset="-122"/>
                <a:cs typeface="Times New Roman" panose="02020603050405020304" charset="0"/>
              </a:rPr>
              <a:t>客服热线</a:t>
            </a:r>
            <a:r>
              <a:rPr lang="en-US" sz="2400" b="1" dirty="0">
                <a:solidFill>
                  <a:srgbClr val="BA0E82"/>
                </a:solidFill>
                <a:latin typeface="Calibri" panose="020F0502020204030204" charset="0"/>
                <a:ea typeface="宋体" panose="02010600030101010101" pitchFamily="2" charset="-122"/>
                <a:cs typeface="Times New Roman" panose="02020603050405020304" charset="0"/>
              </a:rPr>
              <a:t>: </a:t>
            </a:r>
            <a:r>
              <a:rPr lang="en-US" sz="2400" b="0" dirty="0">
                <a:latin typeface="Calibri" panose="020F0502020204030204" charset="0"/>
                <a:ea typeface="宋体" panose="02010600030101010101" pitchFamily="2" charset="-122"/>
                <a:cs typeface="Times New Roman" panose="02020603050405020304" charset="0"/>
              </a:rPr>
              <a:t>400-1051-999</a:t>
            </a:r>
            <a:r>
              <a:rPr lang="zh-CN" altLang="en-US" sz="2400" b="0" dirty="0">
                <a:latin typeface="Calibri" panose="020F0502020204030204" charset="0"/>
                <a:ea typeface="宋体" panose="02010600030101010101" pitchFamily="2" charset="-122"/>
                <a:cs typeface="Times New Roman" panose="02020603050405020304" charset="0"/>
              </a:rPr>
              <a:t>（</a:t>
            </a:r>
            <a:r>
              <a:rPr lang="en-US" altLang="zh-CN" sz="2400" b="0" dirty="0">
                <a:latin typeface="Calibri" panose="020F0502020204030204" charset="0"/>
                <a:ea typeface="宋体" panose="02010600030101010101" pitchFamily="2" charset="-122"/>
                <a:cs typeface="Times New Roman" panose="02020603050405020304" charset="0"/>
              </a:rPr>
              <a:t>7*24h</a:t>
            </a:r>
            <a:r>
              <a:rPr lang="zh-CN" altLang="en-US" sz="2400" b="0" dirty="0">
                <a:latin typeface="Calibri" panose="020F0502020204030204" charset="0"/>
                <a:ea typeface="宋体" panose="02010600030101010101" pitchFamily="2" charset="-122"/>
                <a:cs typeface="Times New Roman" panose="02020603050405020304" charset="0"/>
              </a:rPr>
              <a:t>）</a:t>
            </a:r>
            <a:endParaRPr lang="en-US" altLang="en-US" sz="2400" b="0" dirty="0">
              <a:latin typeface="Calibri" panose="020F0502020204030204" charset="0"/>
              <a:ea typeface="宋体" panose="02010600030101010101" pitchFamily="2" charset="-122"/>
              <a:cs typeface="Times New Roman" panose="02020603050405020304" charset="0"/>
            </a:endParaRPr>
          </a:p>
        </p:txBody>
      </p:sp>
      <p:sp>
        <p:nvSpPr>
          <p:cNvPr id="18" name="文本框 17">
            <a:extLst>
              <a:ext uri="{FF2B5EF4-FFF2-40B4-BE49-F238E27FC236}">
                <a16:creationId xmlns:a16="http://schemas.microsoft.com/office/drawing/2014/main" id="{47EDD182-1A6B-47A8-8E96-05E371D11283}"/>
              </a:ext>
            </a:extLst>
          </p:cNvPr>
          <p:cNvSpPr txBox="1"/>
          <p:nvPr/>
        </p:nvSpPr>
        <p:spPr>
          <a:xfrm>
            <a:off x="860261" y="2094201"/>
            <a:ext cx="8255000" cy="369332"/>
          </a:xfrm>
          <a:prstGeom prst="rect">
            <a:avLst/>
          </a:prstGeom>
          <a:noFill/>
        </p:spPr>
        <p:txBody>
          <a:bodyPr wrap="square" rtlCol="0">
            <a:spAutoFit/>
          </a:bodyPr>
          <a:lstStyle/>
          <a:p>
            <a:r>
              <a:rPr lang="zh-CN" altLang="en-US" dirty="0"/>
              <a:t>旅客可通过以下方式联系九元航空：</a:t>
            </a:r>
          </a:p>
        </p:txBody>
      </p:sp>
      <p:sp>
        <p:nvSpPr>
          <p:cNvPr id="19" name="文本框 18">
            <a:extLst>
              <a:ext uri="{FF2B5EF4-FFF2-40B4-BE49-F238E27FC236}">
                <a16:creationId xmlns:a16="http://schemas.microsoft.com/office/drawing/2014/main" id="{155674C2-1AB5-4AB5-8C45-9C8625538A2F}"/>
              </a:ext>
            </a:extLst>
          </p:cNvPr>
          <p:cNvSpPr txBox="1"/>
          <p:nvPr/>
        </p:nvSpPr>
        <p:spPr>
          <a:xfrm>
            <a:off x="1070590" y="856140"/>
            <a:ext cx="223015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dirty="0">
                <a:sym typeface="+mn-ea"/>
              </a:rPr>
              <a:t>联系九元</a:t>
            </a:r>
            <a:endParaRPr lang="en-US" altLang="zh-CN" dirty="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2BFC63B-88C5-4529-AC03-99DFC5C62E19}"/>
              </a:ext>
            </a:extLst>
          </p:cNvPr>
          <p:cNvPicPr>
            <a:picLocks noChangeAspect="1"/>
          </p:cNvPicPr>
          <p:nvPr/>
        </p:nvPicPr>
        <p:blipFill>
          <a:blip r:embed="rId2"/>
          <a:stretch>
            <a:fillRect/>
          </a:stretch>
        </p:blipFill>
        <p:spPr>
          <a:xfrm>
            <a:off x="1112941" y="1203296"/>
            <a:ext cx="9672551" cy="4962611"/>
          </a:xfrm>
          <a:prstGeom prst="rect">
            <a:avLst/>
          </a:prstGeom>
        </p:spPr>
      </p:pic>
      <p:sp>
        <p:nvSpPr>
          <p:cNvPr id="2" name="矩形 1"/>
          <p:cNvSpPr/>
          <p:nvPr/>
        </p:nvSpPr>
        <p:spPr>
          <a:xfrm>
            <a:off x="1689529" y="314510"/>
            <a:ext cx="3502758" cy="5689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3200" dirty="0">
                <a:solidFill>
                  <a:srgbClr val="FF4400"/>
                </a:solidFill>
                <a:latin typeface="宋体" panose="02010600030101010101" pitchFamily="2" charset="-122"/>
                <a:sym typeface="+mn-ea"/>
              </a:rPr>
              <a:t>九元机队</a:t>
            </a:r>
            <a:endParaRPr lang="en-US" altLang="zh-CN" sz="3200" dirty="0">
              <a:solidFill>
                <a:srgbClr val="FF4400"/>
              </a:solidFill>
              <a:latin typeface="宋体" panose="02010600030101010101" pitchFamily="2" charset="-122"/>
              <a:sym typeface="+mn-ea"/>
            </a:endParaRPr>
          </a:p>
        </p:txBody>
      </p:sp>
      <p:sp>
        <p:nvSpPr>
          <p:cNvPr id="4" name="TextBox 3"/>
          <p:cNvSpPr txBox="1"/>
          <p:nvPr/>
        </p:nvSpPr>
        <p:spPr>
          <a:xfrm>
            <a:off x="1112941" y="1284029"/>
            <a:ext cx="4983059" cy="2585323"/>
          </a:xfrm>
          <a:prstGeom prst="rect">
            <a:avLst/>
          </a:prstGeom>
          <a:noFill/>
        </p:spPr>
        <p:txBody>
          <a:bodyPr wrap="square" rtlCol="0">
            <a:spAutoFit/>
          </a:bodyPr>
          <a:lstStyle/>
          <a:p>
            <a:r>
              <a:rPr lang="en-US" altLang="zh-CN" sz="2400" dirty="0">
                <a:solidFill>
                  <a:schemeClr val="bg1"/>
                </a:solidFill>
                <a:latin typeface="+mn-ea"/>
              </a:rPr>
              <a:t>B737-800          Y189</a:t>
            </a:r>
          </a:p>
          <a:p>
            <a:r>
              <a:rPr lang="en-US" altLang="zh-CN" sz="2400" dirty="0">
                <a:solidFill>
                  <a:schemeClr val="bg1"/>
                </a:solidFill>
                <a:latin typeface="+mn-ea"/>
              </a:rPr>
              <a:t>B737-800T        Y189</a:t>
            </a:r>
          </a:p>
          <a:p>
            <a:r>
              <a:rPr lang="en-US" altLang="zh-CN" sz="2400" dirty="0">
                <a:solidFill>
                  <a:schemeClr val="bg1"/>
                </a:solidFill>
                <a:latin typeface="+mn-ea"/>
              </a:rPr>
              <a:t>B737-MAX8A    W30 Y159</a:t>
            </a:r>
            <a:r>
              <a:rPr lang="zh-CN" altLang="en-US" sz="2400" dirty="0">
                <a:solidFill>
                  <a:schemeClr val="bg1"/>
                </a:solidFill>
                <a:latin typeface="+mn-ea"/>
              </a:rPr>
              <a:t>（</a:t>
            </a:r>
            <a:r>
              <a:rPr lang="en-US" altLang="zh-CN" sz="2400" dirty="0">
                <a:solidFill>
                  <a:schemeClr val="bg1"/>
                </a:solidFill>
                <a:latin typeface="+mn-ea"/>
              </a:rPr>
              <a:t>1</a:t>
            </a:r>
            <a:r>
              <a:rPr lang="zh-CN" altLang="en-US" sz="2400" dirty="0">
                <a:solidFill>
                  <a:schemeClr val="bg1"/>
                </a:solidFill>
                <a:latin typeface="+mn-ea"/>
              </a:rPr>
              <a:t>架次）</a:t>
            </a:r>
            <a:endParaRPr lang="en-US" altLang="zh-CN" sz="2400" dirty="0">
              <a:solidFill>
                <a:schemeClr val="bg1"/>
              </a:solidFill>
              <a:latin typeface="+mn-ea"/>
            </a:endParaRPr>
          </a:p>
          <a:p>
            <a:r>
              <a:rPr lang="en-US" altLang="zh-CN" sz="2400" dirty="0">
                <a:solidFill>
                  <a:schemeClr val="bg1"/>
                </a:solidFill>
                <a:latin typeface="+mn-ea"/>
              </a:rPr>
              <a:t>B737-MAX8B    W48 Y141</a:t>
            </a:r>
          </a:p>
          <a:p>
            <a:endParaRPr lang="en-US" altLang="zh-CN" sz="2400" dirty="0">
              <a:solidFill>
                <a:schemeClr val="bg1"/>
              </a:solidFill>
              <a:latin typeface="+mn-ea"/>
            </a:endParaRPr>
          </a:p>
          <a:p>
            <a:r>
              <a:rPr lang="zh-CN" altLang="en-US" sz="2400" b="1" dirty="0">
                <a:solidFill>
                  <a:schemeClr val="bg1"/>
                </a:solidFill>
                <a:latin typeface="+mn-ea"/>
              </a:rPr>
              <a:t>共计</a:t>
            </a:r>
            <a:r>
              <a:rPr lang="en-US" altLang="zh-CN" sz="2400" b="1" dirty="0">
                <a:solidFill>
                  <a:schemeClr val="bg1"/>
                </a:solidFill>
                <a:latin typeface="+mn-ea"/>
              </a:rPr>
              <a:t>:</a:t>
            </a:r>
            <a:r>
              <a:rPr lang="en-US" altLang="zh-CN" sz="2400" dirty="0">
                <a:solidFill>
                  <a:schemeClr val="bg1"/>
                </a:solidFill>
                <a:latin typeface="+mn-ea"/>
              </a:rPr>
              <a:t>  20</a:t>
            </a:r>
            <a:r>
              <a:rPr lang="zh-CN" altLang="en-US" sz="2400" dirty="0">
                <a:solidFill>
                  <a:schemeClr val="bg1"/>
                </a:solidFill>
                <a:latin typeface="+mn-ea"/>
              </a:rPr>
              <a:t>架</a:t>
            </a:r>
            <a:endParaRPr lang="en-US" altLang="zh-CN" sz="2400" dirty="0">
              <a:solidFill>
                <a:schemeClr val="bg1"/>
              </a:solidFill>
              <a:latin typeface="+mn-ea"/>
            </a:endParaRPr>
          </a:p>
          <a:p>
            <a:endParaRPr lang="en-US" altLang="zh-CN" dirty="0"/>
          </a:p>
        </p:txBody>
      </p:sp>
      <p:sp>
        <p:nvSpPr>
          <p:cNvPr id="13314" name="AutoShape 2" descr="http://img2.imgtn.bdimg.com/it/u=4160510943,2048681103&amp;fm=1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5" name="文本框 4">
            <a:extLst>
              <a:ext uri="{FF2B5EF4-FFF2-40B4-BE49-F238E27FC236}">
                <a16:creationId xmlns:a16="http://schemas.microsoft.com/office/drawing/2014/main" id="{112755BE-00B4-4A49-9BD2-AE194BF0A4AF}"/>
              </a:ext>
            </a:extLst>
          </p:cNvPr>
          <p:cNvSpPr txBox="1"/>
          <p:nvPr/>
        </p:nvSpPr>
        <p:spPr>
          <a:xfrm>
            <a:off x="4234735" y="1514860"/>
            <a:ext cx="1470660" cy="461665"/>
          </a:xfrm>
          <a:prstGeom prst="rect">
            <a:avLst/>
          </a:prstGeom>
          <a:noFill/>
        </p:spPr>
        <p:txBody>
          <a:bodyPr wrap="square" rtlCol="0">
            <a:spAutoFit/>
          </a:bodyPr>
          <a:lstStyle/>
          <a:p>
            <a:r>
              <a:rPr lang="en-US" altLang="zh-CN" sz="2400" dirty="0">
                <a:solidFill>
                  <a:schemeClr val="bg1"/>
                </a:solidFill>
                <a:latin typeface="+mn-ea"/>
              </a:rPr>
              <a:t>19</a:t>
            </a:r>
            <a:r>
              <a:rPr lang="zh-CN" altLang="en-US" sz="2400" dirty="0">
                <a:solidFill>
                  <a:schemeClr val="bg1"/>
                </a:solidFill>
                <a:latin typeface="+mn-ea"/>
              </a:rPr>
              <a:t>架次</a:t>
            </a:r>
          </a:p>
        </p:txBody>
      </p:sp>
      <p:sp>
        <p:nvSpPr>
          <p:cNvPr id="6" name="右大括号 5">
            <a:extLst>
              <a:ext uri="{FF2B5EF4-FFF2-40B4-BE49-F238E27FC236}">
                <a16:creationId xmlns:a16="http://schemas.microsoft.com/office/drawing/2014/main" id="{FCF0193A-3FCF-4769-BDD5-22EF032DFCED}"/>
              </a:ext>
            </a:extLst>
          </p:cNvPr>
          <p:cNvSpPr/>
          <p:nvPr/>
        </p:nvSpPr>
        <p:spPr>
          <a:xfrm>
            <a:off x="4002340" y="1434128"/>
            <a:ext cx="232395" cy="623131"/>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757EB133-09D5-4446-A38D-D2BD287056F1}"/>
              </a:ext>
            </a:extLst>
          </p:cNvPr>
          <p:cNvSpPr/>
          <p:nvPr/>
        </p:nvSpPr>
        <p:spPr>
          <a:xfrm>
            <a:off x="4007825" y="492383"/>
            <a:ext cx="4176350" cy="65035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飞机座位布局图</a:t>
            </a:r>
            <a:endParaRPr lang="en-US" altLang="zh-CN" sz="4000" dirty="0">
              <a:solidFill>
                <a:srgbClr val="FF4400"/>
              </a:solidFill>
              <a:latin typeface="宋体" panose="02010600030101010101" pitchFamily="2" charset="-122"/>
            </a:endParaRPr>
          </a:p>
        </p:txBody>
      </p:sp>
      <p:sp>
        <p:nvSpPr>
          <p:cNvPr id="2" name="文本框 1">
            <a:extLst>
              <a:ext uri="{FF2B5EF4-FFF2-40B4-BE49-F238E27FC236}">
                <a16:creationId xmlns:a16="http://schemas.microsoft.com/office/drawing/2014/main" id="{F8488990-1DA1-4EA8-8659-E1AAEB0DA053}"/>
              </a:ext>
            </a:extLst>
          </p:cNvPr>
          <p:cNvSpPr txBox="1"/>
          <p:nvPr/>
        </p:nvSpPr>
        <p:spPr>
          <a:xfrm>
            <a:off x="374583" y="2136338"/>
            <a:ext cx="3778317" cy="2862322"/>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座位布局图一</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OA</a:t>
            </a:r>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1-11</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63</a:t>
            </a:r>
            <a:r>
              <a:rPr lang="zh-CN" altLang="en-US" sz="2000" dirty="0">
                <a:latin typeface="宋体" panose="02010600030101010101" pitchFamily="2" charset="-122"/>
                <a:ea typeface="宋体" panose="02010600030101010101" pitchFamily="2" charset="-122"/>
              </a:rPr>
              <a:t>人（</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排无</a:t>
            </a:r>
            <a:r>
              <a:rPr lang="en-US" altLang="zh-CN" sz="2000" dirty="0">
                <a:latin typeface="宋体" panose="02010600030101010101" pitchFamily="2" charset="-122"/>
                <a:ea typeface="宋体" panose="02010600030101010101" pitchFamily="2" charset="-122"/>
              </a:rPr>
              <a:t>DEF</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OB</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12-22</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66</a:t>
            </a:r>
            <a:r>
              <a:rPr lang="zh-CN" altLang="en-US" sz="2000" dirty="0">
                <a:latin typeface="宋体" panose="02010600030101010101" pitchFamily="2" charset="-122"/>
                <a:ea typeface="宋体" panose="02010600030101010101" pitchFamily="2" charset="-122"/>
              </a:rPr>
              <a:t>人</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OC</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23-32</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人</a:t>
            </a:r>
            <a:endParaRPr lang="en-US" altLang="zh-CN" sz="2000" dirty="0">
              <a:latin typeface="宋体" panose="02010600030101010101" pitchFamily="2" charset="-122"/>
              <a:ea typeface="宋体" panose="02010600030101010101" pitchFamily="2" charset="-122"/>
            </a:endParaRP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座位局部图二</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OA</a:t>
            </a:r>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1-10</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人</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OB: 12-22</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66</a:t>
            </a:r>
            <a:r>
              <a:rPr lang="zh-CN" altLang="en-US" sz="2000" dirty="0">
                <a:latin typeface="宋体" panose="02010600030101010101" pitchFamily="2" charset="-122"/>
                <a:ea typeface="宋体" panose="02010600030101010101" pitchFamily="2" charset="-122"/>
              </a:rPr>
              <a:t>人</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OC: 23-33</a:t>
            </a:r>
            <a:r>
              <a:rPr lang="zh-CN" altLang="en-US" sz="2000" dirty="0">
                <a:latin typeface="宋体" panose="02010600030101010101" pitchFamily="2" charset="-122"/>
                <a:ea typeface="宋体" panose="02010600030101010101" pitchFamily="2" charset="-122"/>
              </a:rPr>
              <a:t>排  </a:t>
            </a:r>
            <a:r>
              <a:rPr lang="en-US" altLang="zh-CN" sz="2000" dirty="0">
                <a:latin typeface="宋体" panose="02010600030101010101" pitchFamily="2" charset="-122"/>
                <a:ea typeface="宋体" panose="02010600030101010101" pitchFamily="2" charset="-122"/>
              </a:rPr>
              <a:t>63</a:t>
            </a:r>
            <a:r>
              <a:rPr lang="zh-CN" altLang="en-US" sz="2000" dirty="0">
                <a:latin typeface="宋体" panose="02010600030101010101" pitchFamily="2" charset="-122"/>
                <a:ea typeface="宋体" panose="02010600030101010101" pitchFamily="2" charset="-122"/>
              </a:rPr>
              <a:t>人（</a:t>
            </a:r>
            <a:r>
              <a:rPr lang="en-US" altLang="zh-CN" sz="2000" dirty="0">
                <a:latin typeface="宋体" panose="02010600030101010101" pitchFamily="2" charset="-122"/>
                <a:ea typeface="宋体" panose="02010600030101010101" pitchFamily="2" charset="-122"/>
              </a:rPr>
              <a:t>33</a:t>
            </a:r>
            <a:r>
              <a:rPr lang="zh-CN" altLang="en-US" sz="2000" dirty="0">
                <a:latin typeface="宋体" panose="02010600030101010101" pitchFamily="2" charset="-122"/>
                <a:ea typeface="宋体" panose="02010600030101010101" pitchFamily="2" charset="-122"/>
              </a:rPr>
              <a:t>排无</a:t>
            </a:r>
            <a:r>
              <a:rPr lang="en-US" altLang="zh-CN" sz="2000" dirty="0">
                <a:latin typeface="宋体" panose="02010600030101010101" pitchFamily="2" charset="-122"/>
                <a:ea typeface="宋体" panose="02010600030101010101" pitchFamily="2" charset="-122"/>
              </a:rPr>
              <a:t>ABC</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p:txBody>
      </p:sp>
      <p:grpSp>
        <p:nvGrpSpPr>
          <p:cNvPr id="3" name="组合 2">
            <a:extLst>
              <a:ext uri="{FF2B5EF4-FFF2-40B4-BE49-F238E27FC236}">
                <a16:creationId xmlns:a16="http://schemas.microsoft.com/office/drawing/2014/main" id="{82CBBA2A-298C-4023-B42C-53222655C3D8}"/>
              </a:ext>
            </a:extLst>
          </p:cNvPr>
          <p:cNvGrpSpPr/>
          <p:nvPr/>
        </p:nvGrpSpPr>
        <p:grpSpPr>
          <a:xfrm>
            <a:off x="4366702" y="1892617"/>
            <a:ext cx="7344800" cy="3931439"/>
            <a:chOff x="4319513" y="1783561"/>
            <a:chExt cx="7344800" cy="3931439"/>
          </a:xfrm>
        </p:grpSpPr>
        <p:pic>
          <p:nvPicPr>
            <p:cNvPr id="10" name="图片 9">
              <a:extLst>
                <a:ext uri="{FF2B5EF4-FFF2-40B4-BE49-F238E27FC236}">
                  <a16:creationId xmlns:a16="http://schemas.microsoft.com/office/drawing/2014/main" id="{C03B65F6-D639-4E97-A526-B4F7116C2076}"/>
                </a:ext>
              </a:extLst>
            </p:cNvPr>
            <p:cNvPicPr>
              <a:picLocks noChangeAspect="1"/>
            </p:cNvPicPr>
            <p:nvPr/>
          </p:nvPicPr>
          <p:blipFill rotWithShape="1">
            <a:blip r:embed="rId2">
              <a:extLst>
                <a:ext uri="{28A0092B-C50C-407E-A947-70E740481C1C}">
                  <a14:useLocalDpi xmlns:a14="http://schemas.microsoft.com/office/drawing/2010/main" val="0"/>
                </a:ext>
              </a:extLst>
            </a:blip>
            <a:srcRect r="1606"/>
            <a:stretch/>
          </p:blipFill>
          <p:spPr>
            <a:xfrm>
              <a:off x="4319513" y="1783561"/>
              <a:ext cx="7226883" cy="1495634"/>
            </a:xfrm>
            <a:prstGeom prst="rect">
              <a:avLst/>
            </a:prstGeom>
          </p:spPr>
        </p:pic>
        <p:pic>
          <p:nvPicPr>
            <p:cNvPr id="12" name="图片 11">
              <a:extLst>
                <a:ext uri="{FF2B5EF4-FFF2-40B4-BE49-F238E27FC236}">
                  <a16:creationId xmlns:a16="http://schemas.microsoft.com/office/drawing/2014/main" id="{A228A971-F7A3-40E6-9A19-6DE6E832F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513" y="3823876"/>
              <a:ext cx="7344800" cy="1467055"/>
            </a:xfrm>
            <a:prstGeom prst="rect">
              <a:avLst/>
            </a:prstGeom>
          </p:spPr>
        </p:pic>
        <p:pic>
          <p:nvPicPr>
            <p:cNvPr id="14" name="图片 13">
              <a:extLst>
                <a:ext uri="{FF2B5EF4-FFF2-40B4-BE49-F238E27FC236}">
                  <a16:creationId xmlns:a16="http://schemas.microsoft.com/office/drawing/2014/main" id="{0380436A-DFAC-4A26-A887-4840D7E2FA36}"/>
                </a:ext>
              </a:extLst>
            </p:cNvPr>
            <p:cNvPicPr>
              <a:picLocks noChangeAspect="1"/>
            </p:cNvPicPr>
            <p:nvPr/>
          </p:nvPicPr>
          <p:blipFill rotWithShape="1">
            <a:blip r:embed="rId4">
              <a:extLst>
                <a:ext uri="{28A0092B-C50C-407E-A947-70E740481C1C}">
                  <a14:useLocalDpi xmlns:a14="http://schemas.microsoft.com/office/drawing/2010/main" val="0"/>
                </a:ext>
              </a:extLst>
            </a:blip>
            <a:srcRect t="16323"/>
            <a:stretch/>
          </p:blipFill>
          <p:spPr>
            <a:xfrm>
              <a:off x="4772013" y="3391098"/>
              <a:ext cx="6439799" cy="247111"/>
            </a:xfrm>
            <a:prstGeom prst="rect">
              <a:avLst/>
            </a:prstGeom>
          </p:spPr>
        </p:pic>
        <p:pic>
          <p:nvPicPr>
            <p:cNvPr id="16" name="图片 15">
              <a:extLst>
                <a:ext uri="{FF2B5EF4-FFF2-40B4-BE49-F238E27FC236}">
                  <a16:creationId xmlns:a16="http://schemas.microsoft.com/office/drawing/2014/main" id="{5FF5C6EE-642C-4856-9782-62C3FACB6305}"/>
                </a:ext>
              </a:extLst>
            </p:cNvPr>
            <p:cNvPicPr>
              <a:picLocks noChangeAspect="1"/>
            </p:cNvPicPr>
            <p:nvPr/>
          </p:nvPicPr>
          <p:blipFill rotWithShape="1">
            <a:blip r:embed="rId5">
              <a:extLst>
                <a:ext uri="{28A0092B-C50C-407E-A947-70E740481C1C}">
                  <a14:useLocalDpi xmlns:a14="http://schemas.microsoft.com/office/drawing/2010/main" val="0"/>
                </a:ext>
              </a:extLst>
            </a:blip>
            <a:srcRect r="919" b="8193"/>
            <a:stretch/>
          </p:blipFill>
          <p:spPr>
            <a:xfrm>
              <a:off x="4772013" y="5402835"/>
              <a:ext cx="6439799" cy="31216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矩形 18"/>
          <p:cNvSpPr/>
          <p:nvPr/>
        </p:nvSpPr>
        <p:spPr>
          <a:xfrm>
            <a:off x="10764520" y="6985"/>
            <a:ext cx="1440815" cy="6886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279890" y="5811520"/>
            <a:ext cx="1484630" cy="485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cstate="print"/>
          <a:stretch>
            <a:fillRect/>
          </a:stretch>
        </p:blipFill>
        <p:spPr>
          <a:xfrm>
            <a:off x="539949" y="1840547"/>
            <a:ext cx="5855515" cy="4456748"/>
          </a:xfrm>
          <a:prstGeom prst="rect">
            <a:avLst/>
          </a:prstGeom>
          <a:ln>
            <a:noFill/>
          </a:ln>
          <a:effectLst>
            <a:softEdge rad="112500"/>
          </a:effectLst>
        </p:spPr>
      </p:pic>
      <p:graphicFrame>
        <p:nvGraphicFramePr>
          <p:cNvPr id="2" name="图示 1">
            <a:extLst>
              <a:ext uri="{FF2B5EF4-FFF2-40B4-BE49-F238E27FC236}">
                <a16:creationId xmlns:a16="http://schemas.microsoft.com/office/drawing/2014/main" id="{371D7A44-6FFB-411E-9753-D83A7E8CADCF}"/>
              </a:ext>
            </a:extLst>
          </p:cNvPr>
          <p:cNvGraphicFramePr/>
          <p:nvPr>
            <p:extLst>
              <p:ext uri="{D42A27DB-BD31-4B8C-83A1-F6EECF244321}">
                <p14:modId xmlns:p14="http://schemas.microsoft.com/office/powerpoint/2010/main" val="2308566821"/>
              </p:ext>
            </p:extLst>
          </p:nvPr>
        </p:nvGraphicFramePr>
        <p:xfrm>
          <a:off x="7300367" y="1840547"/>
          <a:ext cx="3781501" cy="457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圆角 3">
            <a:extLst>
              <a:ext uri="{FF2B5EF4-FFF2-40B4-BE49-F238E27FC236}">
                <a16:creationId xmlns:a16="http://schemas.microsoft.com/office/drawing/2014/main" id="{A0859F60-D836-4212-928C-D9D1B046FB35}"/>
              </a:ext>
            </a:extLst>
          </p:cNvPr>
          <p:cNvSpPr/>
          <p:nvPr/>
        </p:nvSpPr>
        <p:spPr>
          <a:xfrm>
            <a:off x="3785323" y="438965"/>
            <a:ext cx="40966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地面流程梳理</a:t>
            </a:r>
            <a:endParaRPr lang="en-US" altLang="zh-CN" sz="4000" dirty="0">
              <a:solidFill>
                <a:srgbClr val="FF4400"/>
              </a:solidFill>
              <a:latin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81E18B2-A6F0-446E-923A-59E61B4816A4}"/>
              </a:ext>
            </a:extLst>
          </p:cNvPr>
          <p:cNvSpPr txBox="1"/>
          <p:nvPr/>
        </p:nvSpPr>
        <p:spPr>
          <a:xfrm>
            <a:off x="4133792" y="477326"/>
            <a:ext cx="3531765" cy="6678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lgn="ctr">
              <a:defRPr sz="40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2000" dirty="0"/>
              <a:t>近一年特殊事件数据分析</a:t>
            </a:r>
            <a:endParaRPr lang="en-US" altLang="zh-CN" sz="2000" dirty="0">
              <a:sym typeface="Wingdings" panose="05000000000000000000" pitchFamily="2" charset="2"/>
            </a:endParaRPr>
          </a:p>
        </p:txBody>
      </p:sp>
      <p:graphicFrame>
        <p:nvGraphicFramePr>
          <p:cNvPr id="16" name="图表 15">
            <a:extLst>
              <a:ext uri="{FF2B5EF4-FFF2-40B4-BE49-F238E27FC236}">
                <a16:creationId xmlns:a16="http://schemas.microsoft.com/office/drawing/2014/main" id="{3A8F800F-BB2C-45A3-86E1-752A7F69B2E8}"/>
              </a:ext>
            </a:extLst>
          </p:cNvPr>
          <p:cNvGraphicFramePr/>
          <p:nvPr>
            <p:extLst>
              <p:ext uri="{D42A27DB-BD31-4B8C-83A1-F6EECF244321}">
                <p14:modId xmlns:p14="http://schemas.microsoft.com/office/powerpoint/2010/main" val="4118763211"/>
              </p:ext>
            </p:extLst>
          </p:nvPr>
        </p:nvGraphicFramePr>
        <p:xfrm>
          <a:off x="6096000" y="1799617"/>
          <a:ext cx="6096000" cy="458105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组合 5">
            <a:extLst>
              <a:ext uri="{FF2B5EF4-FFF2-40B4-BE49-F238E27FC236}">
                <a16:creationId xmlns:a16="http://schemas.microsoft.com/office/drawing/2014/main" id="{9F4A04AD-2DE5-49A2-B321-DB8B6724D0DA}"/>
              </a:ext>
            </a:extLst>
          </p:cNvPr>
          <p:cNvGrpSpPr/>
          <p:nvPr/>
        </p:nvGrpSpPr>
        <p:grpSpPr>
          <a:xfrm>
            <a:off x="838462" y="2211884"/>
            <a:ext cx="4803601" cy="3508653"/>
            <a:chOff x="276399" y="1935047"/>
            <a:chExt cx="4803601" cy="3508653"/>
          </a:xfrm>
        </p:grpSpPr>
        <p:sp>
          <p:nvSpPr>
            <p:cNvPr id="17" name="文本框 16">
              <a:extLst>
                <a:ext uri="{FF2B5EF4-FFF2-40B4-BE49-F238E27FC236}">
                  <a16:creationId xmlns:a16="http://schemas.microsoft.com/office/drawing/2014/main" id="{78CCB54B-DEB6-4FDB-9217-ABA34B54B97A}"/>
                </a:ext>
              </a:extLst>
            </p:cNvPr>
            <p:cNvSpPr txBox="1"/>
            <p:nvPr/>
          </p:nvSpPr>
          <p:spPr>
            <a:xfrm>
              <a:off x="276399" y="1935047"/>
              <a:ext cx="2184400" cy="2585323"/>
            </a:xfrm>
            <a:prstGeom prst="rect">
              <a:avLst/>
            </a:prstGeom>
            <a:noFill/>
          </p:spPr>
          <p:txBody>
            <a:bodyPr wrap="square" rtlCol="0">
              <a:spAutoFit/>
            </a:bodyPr>
            <a:lstStyle/>
            <a:p>
              <a:r>
                <a:rPr lang="zh-CN" altLang="en-US" b="1" dirty="0">
                  <a:latin typeface="+mn-ea"/>
                </a:rPr>
                <a:t>行李问题投诉</a:t>
              </a:r>
              <a:endParaRPr lang="en-US" altLang="zh-CN" b="1" dirty="0">
                <a:latin typeface="+mn-ea"/>
              </a:endParaRPr>
            </a:p>
            <a:p>
              <a:r>
                <a:rPr lang="zh-CN" altLang="en-US" dirty="0">
                  <a:latin typeface="+mn-ea"/>
                </a:rPr>
                <a:t>行李破损：</a:t>
              </a:r>
              <a:r>
                <a:rPr lang="en-US" altLang="zh-CN" dirty="0">
                  <a:solidFill>
                    <a:srgbClr val="FF0000"/>
                  </a:solidFill>
                  <a:latin typeface="+mn-ea"/>
                </a:rPr>
                <a:t>174</a:t>
              </a:r>
              <a:r>
                <a:rPr lang="zh-CN" altLang="en-US" dirty="0">
                  <a:latin typeface="+mn-ea"/>
                </a:rPr>
                <a:t>起</a:t>
              </a:r>
              <a:endParaRPr lang="en-US" altLang="zh-CN" dirty="0">
                <a:latin typeface="+mn-ea"/>
              </a:endParaRPr>
            </a:p>
            <a:p>
              <a:r>
                <a:rPr lang="zh-CN" altLang="en-US" dirty="0">
                  <a:latin typeface="+mn-ea"/>
                </a:rPr>
                <a:t>行李晚到：</a:t>
              </a:r>
              <a:r>
                <a:rPr lang="en-US" altLang="zh-CN" dirty="0">
                  <a:solidFill>
                    <a:srgbClr val="FF0000"/>
                  </a:solidFill>
                  <a:latin typeface="+mn-ea"/>
                </a:rPr>
                <a:t>40</a:t>
              </a:r>
              <a:r>
                <a:rPr lang="zh-CN" altLang="en-US" dirty="0">
                  <a:latin typeface="+mn-ea"/>
                </a:rPr>
                <a:t>起</a:t>
              </a:r>
              <a:endParaRPr lang="en-US" altLang="zh-CN" dirty="0">
                <a:latin typeface="+mn-ea"/>
              </a:endParaRPr>
            </a:p>
            <a:p>
              <a:r>
                <a:rPr lang="zh-CN" altLang="en-US" dirty="0">
                  <a:latin typeface="+mn-ea"/>
                </a:rPr>
                <a:t>行李规则：</a:t>
              </a:r>
              <a:r>
                <a:rPr lang="en-US" altLang="zh-CN" dirty="0">
                  <a:solidFill>
                    <a:srgbClr val="FF0000"/>
                  </a:solidFill>
                  <a:latin typeface="+mn-ea"/>
                </a:rPr>
                <a:t>83</a:t>
              </a:r>
              <a:r>
                <a:rPr lang="zh-CN" altLang="en-US" dirty="0">
                  <a:latin typeface="+mn-ea"/>
                </a:rPr>
                <a:t>起</a:t>
              </a:r>
              <a:endParaRPr lang="en-US" altLang="zh-CN" dirty="0">
                <a:latin typeface="+mn-ea"/>
              </a:endParaRPr>
            </a:p>
            <a:p>
              <a:r>
                <a:rPr lang="zh-CN" altLang="en-US" dirty="0">
                  <a:latin typeface="+mn-ea"/>
                </a:rPr>
                <a:t>行李收费：</a:t>
              </a:r>
              <a:r>
                <a:rPr lang="en-US" altLang="zh-CN" dirty="0">
                  <a:solidFill>
                    <a:srgbClr val="FF0000"/>
                  </a:solidFill>
                  <a:latin typeface="+mn-ea"/>
                </a:rPr>
                <a:t>56</a:t>
              </a:r>
              <a:r>
                <a:rPr lang="zh-CN" altLang="en-US" dirty="0">
                  <a:latin typeface="+mn-ea"/>
                </a:rPr>
                <a:t>起</a:t>
              </a:r>
              <a:endParaRPr lang="en-US" altLang="zh-CN" dirty="0">
                <a:latin typeface="+mn-ea"/>
              </a:endParaRPr>
            </a:p>
            <a:p>
              <a:r>
                <a:rPr lang="zh-CN" altLang="en-US" dirty="0">
                  <a:latin typeface="+mn-ea"/>
                </a:rPr>
                <a:t>行李安扣：</a:t>
              </a:r>
              <a:r>
                <a:rPr lang="en-US" altLang="zh-CN" dirty="0">
                  <a:latin typeface="+mn-ea"/>
                </a:rPr>
                <a:t>11</a:t>
              </a:r>
              <a:r>
                <a:rPr lang="zh-CN" altLang="en-US" dirty="0">
                  <a:latin typeface="+mn-ea"/>
                </a:rPr>
                <a:t>起</a:t>
              </a:r>
              <a:endParaRPr lang="en-US" altLang="zh-CN" dirty="0">
                <a:latin typeface="+mn-ea"/>
              </a:endParaRPr>
            </a:p>
            <a:p>
              <a:r>
                <a:rPr lang="zh-CN" altLang="en-US" dirty="0">
                  <a:latin typeface="+mn-ea"/>
                </a:rPr>
                <a:t>行李错运：</a:t>
              </a:r>
              <a:r>
                <a:rPr lang="en-US" altLang="zh-CN" dirty="0">
                  <a:latin typeface="+mn-ea"/>
                </a:rPr>
                <a:t>11</a:t>
              </a:r>
              <a:r>
                <a:rPr lang="zh-CN" altLang="en-US" dirty="0">
                  <a:latin typeface="+mn-ea"/>
                </a:rPr>
                <a:t>起</a:t>
              </a:r>
              <a:endParaRPr lang="en-US" altLang="zh-CN" dirty="0">
                <a:latin typeface="+mn-ea"/>
              </a:endParaRPr>
            </a:p>
            <a:p>
              <a:r>
                <a:rPr lang="zh-CN" altLang="en-US" dirty="0">
                  <a:latin typeface="+mn-ea"/>
                </a:rPr>
                <a:t>行李错拿：</a:t>
              </a:r>
              <a:r>
                <a:rPr lang="en-US" altLang="zh-CN" dirty="0">
                  <a:latin typeface="+mn-ea"/>
                </a:rPr>
                <a:t>3</a:t>
              </a:r>
              <a:r>
                <a:rPr lang="zh-CN" altLang="en-US" dirty="0">
                  <a:latin typeface="+mn-ea"/>
                </a:rPr>
                <a:t>起</a:t>
              </a:r>
              <a:endParaRPr lang="en-US" altLang="zh-CN" dirty="0">
                <a:latin typeface="+mn-ea"/>
              </a:endParaRPr>
            </a:p>
            <a:p>
              <a:r>
                <a:rPr lang="zh-CN" altLang="en-US" dirty="0">
                  <a:latin typeface="+mn-ea"/>
                </a:rPr>
                <a:t>行李提取速度：</a:t>
              </a:r>
              <a:r>
                <a:rPr lang="en-US" altLang="zh-CN" dirty="0">
                  <a:latin typeface="+mn-ea"/>
                </a:rPr>
                <a:t>4</a:t>
              </a:r>
              <a:r>
                <a:rPr lang="zh-CN" altLang="en-US" dirty="0">
                  <a:latin typeface="+mn-ea"/>
                </a:rPr>
                <a:t>起</a:t>
              </a:r>
              <a:endParaRPr lang="en-US" altLang="zh-CN" dirty="0">
                <a:latin typeface="+mn-ea"/>
              </a:endParaRPr>
            </a:p>
          </p:txBody>
        </p:sp>
        <p:sp>
          <p:nvSpPr>
            <p:cNvPr id="3" name="文本框 2">
              <a:extLst>
                <a:ext uri="{FF2B5EF4-FFF2-40B4-BE49-F238E27FC236}">
                  <a16:creationId xmlns:a16="http://schemas.microsoft.com/office/drawing/2014/main" id="{CD523B3A-0F92-4CAA-8153-FBD7F4781BD4}"/>
                </a:ext>
              </a:extLst>
            </p:cNvPr>
            <p:cNvSpPr txBox="1"/>
            <p:nvPr/>
          </p:nvSpPr>
          <p:spPr>
            <a:xfrm>
              <a:off x="2479529" y="1935047"/>
              <a:ext cx="2600471" cy="1754326"/>
            </a:xfrm>
            <a:prstGeom prst="rect">
              <a:avLst/>
            </a:prstGeom>
            <a:noFill/>
          </p:spPr>
          <p:txBody>
            <a:bodyPr wrap="square" rtlCol="0">
              <a:spAutoFit/>
            </a:bodyPr>
            <a:lstStyle/>
            <a:p>
              <a:r>
                <a:rPr lang="zh-CN" altLang="en-US" b="1" dirty="0">
                  <a:latin typeface="+mn-ea"/>
                </a:rPr>
                <a:t>不正常航班问题投诉</a:t>
              </a:r>
              <a:endParaRPr lang="en-US" altLang="zh-CN" b="1" dirty="0">
                <a:latin typeface="+mn-ea"/>
              </a:endParaRPr>
            </a:p>
            <a:p>
              <a:r>
                <a:rPr lang="zh-CN" altLang="en-US" dirty="0">
                  <a:latin typeface="+mn-ea"/>
                </a:rPr>
                <a:t>航班延误</a:t>
              </a:r>
              <a:r>
                <a:rPr lang="en-US" altLang="zh-CN" dirty="0">
                  <a:latin typeface="+mn-ea"/>
                </a:rPr>
                <a:t>/</a:t>
              </a:r>
              <a:r>
                <a:rPr lang="zh-CN" altLang="en-US" dirty="0">
                  <a:latin typeface="+mn-ea"/>
                </a:rPr>
                <a:t>取消：</a:t>
              </a:r>
              <a:r>
                <a:rPr lang="en-US" altLang="zh-CN" dirty="0">
                  <a:latin typeface="+mn-ea"/>
                </a:rPr>
                <a:t>13</a:t>
              </a:r>
              <a:r>
                <a:rPr lang="zh-CN" altLang="en-US" dirty="0">
                  <a:latin typeface="+mn-ea"/>
                </a:rPr>
                <a:t>起</a:t>
              </a:r>
              <a:endParaRPr lang="en-US" altLang="zh-CN" dirty="0">
                <a:latin typeface="+mn-ea"/>
              </a:endParaRPr>
            </a:p>
            <a:p>
              <a:r>
                <a:rPr lang="zh-CN" altLang="en-US" dirty="0">
                  <a:latin typeface="+mn-ea"/>
                </a:rPr>
                <a:t>航延服务：</a:t>
              </a:r>
              <a:r>
                <a:rPr lang="en-US" altLang="zh-CN" dirty="0">
                  <a:solidFill>
                    <a:srgbClr val="FF0000"/>
                  </a:solidFill>
                  <a:latin typeface="+mn-ea"/>
                </a:rPr>
                <a:t>44</a:t>
              </a:r>
              <a:r>
                <a:rPr lang="zh-CN" altLang="en-US" dirty="0">
                  <a:latin typeface="+mn-ea"/>
                </a:rPr>
                <a:t>起</a:t>
              </a:r>
              <a:endParaRPr lang="en-US" altLang="zh-CN" dirty="0">
                <a:latin typeface="+mn-ea"/>
              </a:endParaRPr>
            </a:p>
            <a:p>
              <a:r>
                <a:rPr lang="zh-CN" altLang="en-US" dirty="0">
                  <a:latin typeface="+mn-ea"/>
                </a:rPr>
                <a:t>航延赔偿：</a:t>
              </a:r>
              <a:r>
                <a:rPr lang="en-US" altLang="zh-CN" dirty="0">
                  <a:solidFill>
                    <a:srgbClr val="FF0000"/>
                  </a:solidFill>
                  <a:latin typeface="+mn-ea"/>
                </a:rPr>
                <a:t>23</a:t>
              </a:r>
              <a:r>
                <a:rPr lang="zh-CN" altLang="en-US" dirty="0">
                  <a:latin typeface="+mn-ea"/>
                </a:rPr>
                <a:t>起</a:t>
              </a:r>
              <a:endParaRPr lang="en-US" altLang="zh-CN" dirty="0">
                <a:latin typeface="+mn-ea"/>
              </a:endParaRPr>
            </a:p>
            <a:p>
              <a:r>
                <a:rPr lang="zh-CN" altLang="en-US" dirty="0">
                  <a:latin typeface="+mn-ea"/>
                </a:rPr>
                <a:t>航延信息告知：</a:t>
              </a:r>
              <a:r>
                <a:rPr lang="en-US" altLang="zh-CN" dirty="0">
                  <a:latin typeface="+mn-ea"/>
                </a:rPr>
                <a:t>14</a:t>
              </a:r>
              <a:r>
                <a:rPr lang="zh-CN" altLang="en-US" dirty="0">
                  <a:latin typeface="+mn-ea"/>
                </a:rPr>
                <a:t>起</a:t>
              </a:r>
              <a:endParaRPr lang="en-US" altLang="zh-CN" dirty="0">
                <a:latin typeface="+mn-ea"/>
              </a:endParaRPr>
            </a:p>
            <a:p>
              <a:endParaRPr lang="zh-CN" altLang="en-US" dirty="0"/>
            </a:p>
          </p:txBody>
        </p:sp>
        <p:sp>
          <p:nvSpPr>
            <p:cNvPr id="4" name="文本框 3">
              <a:extLst>
                <a:ext uri="{FF2B5EF4-FFF2-40B4-BE49-F238E27FC236}">
                  <a16:creationId xmlns:a16="http://schemas.microsoft.com/office/drawing/2014/main" id="{962164B4-F346-4F1B-BD4D-2F00EF9F32E0}"/>
                </a:ext>
              </a:extLst>
            </p:cNvPr>
            <p:cNvSpPr txBox="1"/>
            <p:nvPr/>
          </p:nvSpPr>
          <p:spPr>
            <a:xfrm>
              <a:off x="2479529" y="3781706"/>
              <a:ext cx="2184400" cy="1477328"/>
            </a:xfrm>
            <a:prstGeom prst="rect">
              <a:avLst/>
            </a:prstGeom>
            <a:noFill/>
          </p:spPr>
          <p:txBody>
            <a:bodyPr wrap="square" rtlCol="0">
              <a:spAutoFit/>
            </a:bodyPr>
            <a:lstStyle/>
            <a:p>
              <a:r>
                <a:rPr lang="zh-CN" altLang="en-US" b="1" dirty="0">
                  <a:latin typeface="+mn-ea"/>
                </a:rPr>
                <a:t>现场服务投诉</a:t>
              </a:r>
              <a:endParaRPr lang="en-US" altLang="zh-CN" b="1" dirty="0">
                <a:latin typeface="+mn-ea"/>
              </a:endParaRPr>
            </a:p>
            <a:p>
              <a:r>
                <a:rPr lang="zh-CN" altLang="en-US" dirty="0"/>
                <a:t>值机服务：</a:t>
              </a:r>
              <a:r>
                <a:rPr lang="en-US" altLang="zh-CN" dirty="0">
                  <a:solidFill>
                    <a:srgbClr val="FF0000"/>
                  </a:solidFill>
                </a:rPr>
                <a:t>63</a:t>
              </a:r>
              <a:r>
                <a:rPr lang="zh-CN" altLang="en-US" dirty="0"/>
                <a:t>起</a:t>
              </a:r>
              <a:endParaRPr lang="en-US" altLang="zh-CN" dirty="0"/>
            </a:p>
            <a:p>
              <a:r>
                <a:rPr lang="zh-CN" altLang="en-US" dirty="0"/>
                <a:t>登机口服务：</a:t>
              </a:r>
              <a:r>
                <a:rPr lang="en-US" altLang="zh-CN" dirty="0"/>
                <a:t>3</a:t>
              </a:r>
              <a:r>
                <a:rPr lang="zh-CN" altLang="en-US" dirty="0"/>
                <a:t>起</a:t>
              </a:r>
              <a:endParaRPr lang="en-US" altLang="zh-CN" dirty="0"/>
            </a:p>
            <a:p>
              <a:r>
                <a:rPr lang="zh-CN" altLang="en-US" dirty="0"/>
                <a:t>值机等待时间：</a:t>
              </a:r>
              <a:r>
                <a:rPr lang="en-US" altLang="zh-CN" dirty="0"/>
                <a:t>2</a:t>
              </a:r>
              <a:r>
                <a:rPr lang="zh-CN" altLang="en-US" dirty="0"/>
                <a:t>起</a:t>
              </a:r>
              <a:endParaRPr lang="en-US" altLang="zh-CN" dirty="0"/>
            </a:p>
            <a:p>
              <a:r>
                <a:rPr lang="zh-CN" altLang="en-US" dirty="0"/>
                <a:t>特殊旅客：</a:t>
              </a:r>
              <a:r>
                <a:rPr lang="en-US" altLang="zh-CN" dirty="0">
                  <a:solidFill>
                    <a:srgbClr val="FF0000"/>
                  </a:solidFill>
                </a:rPr>
                <a:t>8</a:t>
              </a:r>
              <a:r>
                <a:rPr lang="zh-CN" altLang="en-US" dirty="0"/>
                <a:t>起</a:t>
              </a:r>
            </a:p>
          </p:txBody>
        </p:sp>
        <p:sp>
          <p:nvSpPr>
            <p:cNvPr id="5" name="文本框 4">
              <a:extLst>
                <a:ext uri="{FF2B5EF4-FFF2-40B4-BE49-F238E27FC236}">
                  <a16:creationId xmlns:a16="http://schemas.microsoft.com/office/drawing/2014/main" id="{5BB378BE-70D7-4D0F-9CDC-DF8DFD48B64F}"/>
                </a:ext>
              </a:extLst>
            </p:cNvPr>
            <p:cNvSpPr txBox="1"/>
            <p:nvPr/>
          </p:nvSpPr>
          <p:spPr>
            <a:xfrm>
              <a:off x="276399" y="4520370"/>
              <a:ext cx="2028999" cy="923330"/>
            </a:xfrm>
            <a:prstGeom prst="rect">
              <a:avLst/>
            </a:prstGeom>
            <a:noFill/>
          </p:spPr>
          <p:txBody>
            <a:bodyPr wrap="square" rtlCol="0">
              <a:spAutoFit/>
            </a:bodyPr>
            <a:lstStyle/>
            <a:p>
              <a:r>
                <a:rPr lang="zh-CN" altLang="en-US" b="1" dirty="0">
                  <a:latin typeface="+mn-ea"/>
                </a:rPr>
                <a:t>其他投诉</a:t>
              </a:r>
              <a:endParaRPr lang="en-US" altLang="zh-CN" b="1" dirty="0">
                <a:latin typeface="+mn-ea"/>
              </a:endParaRPr>
            </a:p>
            <a:p>
              <a:r>
                <a:rPr lang="zh-CN" altLang="en-US" dirty="0"/>
                <a:t>旅客误机：</a:t>
              </a:r>
              <a:r>
                <a:rPr lang="en-US" altLang="zh-CN" dirty="0">
                  <a:solidFill>
                    <a:srgbClr val="FF0000"/>
                  </a:solidFill>
                </a:rPr>
                <a:t>55</a:t>
              </a:r>
              <a:r>
                <a:rPr lang="zh-CN" altLang="en-US" dirty="0"/>
                <a:t>起</a:t>
              </a:r>
              <a:endParaRPr lang="en-US" altLang="zh-CN" dirty="0"/>
            </a:p>
            <a:p>
              <a:endParaRPr lang="zh-CN" altLang="en-US" dirty="0"/>
            </a:p>
          </p:txBody>
        </p:sp>
      </p:grpSp>
    </p:spTree>
    <p:extLst>
      <p:ext uri="{BB962C8B-B14F-4D97-AF65-F5344CB8AC3E}">
        <p14:creationId xmlns:p14="http://schemas.microsoft.com/office/powerpoint/2010/main" val="354789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48B00912-527F-4107-93B4-CAC4A2EA76B9}"/>
              </a:ext>
            </a:extLst>
          </p:cNvPr>
          <p:cNvGraphicFramePr/>
          <p:nvPr>
            <p:extLst>
              <p:ext uri="{D42A27DB-BD31-4B8C-83A1-F6EECF244321}">
                <p14:modId xmlns:p14="http://schemas.microsoft.com/office/powerpoint/2010/main" val="2646721745"/>
              </p:ext>
            </p:extLst>
          </p:nvPr>
        </p:nvGraphicFramePr>
        <p:xfrm>
          <a:off x="2343543" y="1122027"/>
          <a:ext cx="7504914" cy="461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99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FA49423-1030-4F47-BCCF-0E68931FDD28}"/>
              </a:ext>
            </a:extLst>
          </p:cNvPr>
          <p:cNvSpPr txBox="1"/>
          <p:nvPr/>
        </p:nvSpPr>
        <p:spPr>
          <a:xfrm>
            <a:off x="1350278" y="987740"/>
            <a:ext cx="9753600" cy="5355312"/>
          </a:xfrm>
          <a:prstGeom prst="rect">
            <a:avLst/>
          </a:prstGeom>
          <a:noFill/>
        </p:spPr>
        <p:txBody>
          <a:bodyPr wrap="square" rtlCol="0">
            <a:spAutoFit/>
          </a:bodyPr>
          <a:lstStyle/>
          <a:p>
            <a:endParaRPr lang="en-US" altLang="zh-CN" dirty="0"/>
          </a:p>
          <a:p>
            <a:pPr marL="342900" indent="-342900">
              <a:buAutoNum type="arabicPeriod"/>
            </a:pPr>
            <a:r>
              <a:rPr lang="zh-CN" altLang="en-US" b="1" dirty="0">
                <a:latin typeface="宋体" panose="02010600030101010101" pitchFamily="2" charset="-122"/>
                <a:ea typeface="宋体" panose="02010600030101010101" pitchFamily="2" charset="-122"/>
              </a:rPr>
              <a:t>检查和测试设备</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pPr marL="342900" indent="-342900">
              <a:buAutoNum type="alphaLcPeriod"/>
            </a:pPr>
            <a:r>
              <a:rPr lang="zh-CN" altLang="en-US" dirty="0">
                <a:latin typeface="宋体" panose="02010600030101010101" pitchFamily="2" charset="-122"/>
                <a:ea typeface="宋体" panose="02010600030101010101" pitchFamily="2" charset="-122"/>
              </a:rPr>
              <a:t>测试登机牌和行李条打印机是否能正常打印，有无压爆情况；</a:t>
            </a:r>
            <a:endParaRPr lang="en-US" altLang="zh-CN" dirty="0">
              <a:latin typeface="宋体" panose="02010600030101010101" pitchFamily="2" charset="-122"/>
              <a:ea typeface="宋体" panose="02010600030101010101" pitchFamily="2" charset="-122"/>
            </a:endParaRPr>
          </a:p>
          <a:p>
            <a:pPr marL="342900" indent="-342900">
              <a:buAutoNum type="alphaLcPeriod"/>
            </a:pPr>
            <a:r>
              <a:rPr lang="en-US" altLang="zh-CN" dirty="0">
                <a:latin typeface="宋体" panose="02010600030101010101" pitchFamily="2" charset="-122"/>
                <a:ea typeface="宋体" panose="02010600030101010101" pitchFamily="2" charset="-122"/>
              </a:rPr>
              <a:t>PSS</a:t>
            </a:r>
            <a:r>
              <a:rPr lang="zh-CN" altLang="en-US" dirty="0">
                <a:latin typeface="宋体" panose="02010600030101010101" pitchFamily="2" charset="-122"/>
                <a:ea typeface="宋体" panose="02010600030101010101" pitchFamily="2" charset="-122"/>
              </a:rPr>
              <a:t>系统是否能正常登陆；</a:t>
            </a:r>
            <a:endParaRPr lang="en-US" altLang="zh-CN" dirty="0">
              <a:latin typeface="宋体" panose="02010600030101010101" pitchFamily="2" charset="-122"/>
              <a:ea typeface="宋体" panose="02010600030101010101" pitchFamily="2" charset="-122"/>
            </a:endParaRPr>
          </a:p>
          <a:p>
            <a:pPr marL="342900" indent="-342900">
              <a:buAutoNum type="alphaLcPeriod"/>
            </a:pPr>
            <a:r>
              <a:rPr lang="zh-CN" altLang="en-US" dirty="0">
                <a:latin typeface="宋体" panose="02010600030101010101" pitchFamily="2" charset="-122"/>
                <a:ea typeface="宋体" panose="02010600030101010101" pitchFamily="2" charset="-122"/>
              </a:rPr>
              <a:t>柜台设施是否正常运作；</a:t>
            </a:r>
            <a:endParaRPr lang="en-US" altLang="zh-CN" dirty="0">
              <a:latin typeface="宋体" panose="02010600030101010101" pitchFamily="2" charset="-122"/>
              <a:ea typeface="宋体" panose="02010600030101010101" pitchFamily="2" charset="-122"/>
            </a:endParaRPr>
          </a:p>
          <a:p>
            <a:pPr marL="342900" indent="-342900">
              <a:buAutoNum type="alphaLcPeriod"/>
            </a:pPr>
            <a:r>
              <a:rPr lang="zh-CN" altLang="en-US" dirty="0">
                <a:latin typeface="宋体" panose="02010600030101010101" pitchFamily="2" charset="-122"/>
                <a:ea typeface="宋体" panose="02010600030101010101" pitchFamily="2" charset="-122"/>
              </a:rPr>
              <a:t>航显信息是否正确；</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e.</a:t>
            </a:r>
            <a:r>
              <a:rPr lang="zh-CN" altLang="en-US" dirty="0">
                <a:latin typeface="宋体" panose="02010600030101010101" pitchFamily="2" charset="-122"/>
                <a:ea typeface="宋体" panose="02010600030101010101" pitchFamily="2" charset="-122"/>
              </a:rPr>
              <a:t> 柜台物资（行李尺寸展示架，托运行李内禁止放置危险品的标示图及说明是否摆放到位）</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2. </a:t>
            </a:r>
            <a:r>
              <a:rPr lang="zh-CN" altLang="en-US" b="1" dirty="0">
                <a:latin typeface="宋体" panose="02010600030101010101" pitchFamily="2" charset="-122"/>
                <a:ea typeface="宋体" panose="02010600030101010101" pitchFamily="2" charset="-122"/>
              </a:rPr>
              <a:t>航班初始化：</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 </a:t>
            </a:r>
            <a:r>
              <a:rPr lang="zh-CN" altLang="zh-CN" dirty="0">
                <a:latin typeface="宋体" panose="02010600030101010101" pitchFamily="2" charset="-122"/>
                <a:ea typeface="宋体" panose="02010600030101010101" pitchFamily="2" charset="-122"/>
              </a:rPr>
              <a:t>检查项：航班日期</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；航班号</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；飞机号</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；座位布局图</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；航班时刻</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；航段</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b. </a:t>
            </a:r>
            <a:r>
              <a:rPr lang="zh-CN" altLang="zh-CN" dirty="0">
                <a:latin typeface="宋体" panose="02010600030101010101" pitchFamily="2" charset="-122"/>
                <a:ea typeface="宋体" panose="02010600030101010101" pitchFamily="2" charset="-122"/>
              </a:rPr>
              <a:t>输入项：登机时间</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登机口</a:t>
            </a:r>
            <a:r>
              <a:rPr lang="en-US" altLang="zh-CN" dirty="0">
                <a:latin typeface="宋体" panose="02010600030101010101" pitchFamily="2" charset="-122"/>
                <a:ea typeface="宋体" panose="02010600030101010101" pitchFamily="2" charset="-122"/>
                <a:sym typeface="Wingdings" panose="05000000000000000000" pitchFamily="2" charset="2"/>
              </a:rPr>
              <a:t></a:t>
            </a:r>
            <a:r>
              <a:rPr lang="zh-CN" altLang="zh-CN" dirty="0">
                <a:latin typeface="宋体" panose="02010600030101010101" pitchFamily="2" charset="-122"/>
                <a:ea typeface="宋体" panose="02010600030101010101" pitchFamily="2" charset="-122"/>
              </a:rPr>
              <a:t>；</a:t>
            </a:r>
            <a:r>
              <a:rPr lang="zh-CN" altLang="en-US" u="sng" dirty="0">
                <a:solidFill>
                  <a:srgbClr val="FF0000"/>
                </a:solidFill>
                <a:latin typeface="宋体" panose="02010600030101010101" pitchFamily="2" charset="-122"/>
                <a:ea typeface="宋体" panose="02010600030101010101" pitchFamily="2" charset="-122"/>
              </a:rPr>
              <a:t>（注</a:t>
            </a:r>
            <a:r>
              <a:rPr lang="zh-CN" altLang="en-US" u="sng" dirty="0">
                <a:solidFill>
                  <a:srgbClr val="FF0000"/>
                </a:solidFill>
                <a:latin typeface="宋体" panose="02010600030101010101" pitchFamily="2" charset="-122"/>
                <a:ea typeface="宋体" panose="02010600030101010101" pitchFamily="2" charset="-122"/>
                <a:sym typeface="Wingdings" panose="05000000000000000000" pitchFamily="2" charset="2"/>
              </a:rPr>
              <a:t>：</a:t>
            </a:r>
            <a:r>
              <a:rPr lang="zh-CN" altLang="en-US" u="sng" dirty="0">
                <a:solidFill>
                  <a:srgbClr val="FF0000"/>
                </a:solidFill>
                <a:latin typeface="宋体" panose="02010600030101010101" pitchFamily="2" charset="-122"/>
                <a:ea typeface="宋体" panose="02010600030101010101" pitchFamily="2" charset="-122"/>
              </a:rPr>
              <a:t>系统中航班时间会有错显示风险，请仔细核对）</a:t>
            </a:r>
            <a:endParaRPr lang="zh-CN" altLang="zh-CN" u="sng" dirty="0">
              <a:solidFill>
                <a:srgbClr val="FF0000"/>
              </a:solidFill>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c. </a:t>
            </a:r>
            <a:r>
              <a:rPr lang="zh-CN" altLang="en-US" dirty="0">
                <a:latin typeface="宋体" panose="02010600030101010101" pitchFamily="2" charset="-122"/>
                <a:ea typeface="宋体" panose="02010600030101010101" pitchFamily="2" charset="-122"/>
              </a:rPr>
              <a:t>将航班状态调整为“值机开放”状态；</a:t>
            </a:r>
            <a:endParaRPr lang="en-US" altLang="zh-CN" dirty="0">
              <a:latin typeface="宋体" panose="02010600030101010101" pitchFamily="2" charset="-122"/>
              <a:ea typeface="宋体" panose="02010600030101010101" pitchFamily="2" charset="-122"/>
            </a:endParaRPr>
          </a:p>
          <a:p>
            <a:endParaRPr lang="zh-CN"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3. </a:t>
            </a:r>
            <a:r>
              <a:rPr lang="zh-CN" altLang="en-US" b="1" dirty="0">
                <a:latin typeface="宋体" panose="02010600030101010101" pitchFamily="2" charset="-122"/>
                <a:ea typeface="宋体" panose="02010600030101010101" pitchFamily="2" charset="-122"/>
              </a:rPr>
              <a:t>查询航班信息</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查询项目：订座人数、婴儿、轮椅旅客、员工票、预选座的旅客、高端经济舱；</a:t>
            </a:r>
            <a:endParaRPr lang="en-US"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
        <p:nvSpPr>
          <p:cNvPr id="2" name="矩形 1">
            <a:extLst>
              <a:ext uri="{FF2B5EF4-FFF2-40B4-BE49-F238E27FC236}">
                <a16:creationId xmlns:a16="http://schemas.microsoft.com/office/drawing/2014/main" id="{D8B8EFCA-B164-4840-953D-26C209030A75}"/>
              </a:ext>
            </a:extLst>
          </p:cNvPr>
          <p:cNvSpPr/>
          <p:nvPr/>
        </p:nvSpPr>
        <p:spPr>
          <a:xfrm>
            <a:off x="4422397" y="501390"/>
            <a:ext cx="3347206"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现场值机</a:t>
            </a:r>
            <a:endParaRPr lang="en-US" altLang="zh-CN" sz="4000" dirty="0">
              <a:solidFill>
                <a:srgbClr val="FF4400"/>
              </a:solidFill>
              <a:latin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a:extLst>
              <a:ext uri="{FF2B5EF4-FFF2-40B4-BE49-F238E27FC236}">
                <a16:creationId xmlns:a16="http://schemas.microsoft.com/office/drawing/2014/main" id="{F7F05197-F78E-45D8-95BE-341F8DA50854}"/>
              </a:ext>
            </a:extLst>
          </p:cNvPr>
          <p:cNvSpPr txBox="1"/>
          <p:nvPr/>
        </p:nvSpPr>
        <p:spPr>
          <a:xfrm>
            <a:off x="2568257" y="386638"/>
            <a:ext cx="6962862" cy="646331"/>
          </a:xfrm>
          <a:prstGeom prst="rect">
            <a:avLst/>
          </a:prstGeom>
          <a:noFill/>
        </p:spPr>
        <p:txBody>
          <a:bodyPr wrap="square" rtlCol="0">
            <a:spAutoFit/>
          </a:bodyPr>
          <a:lstStyle/>
          <a:p>
            <a:pPr algn="ctr"/>
            <a:r>
              <a:rPr lang="zh-CN" alt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rPr>
              <a:t>航班初始化检查项及输入项示例</a:t>
            </a:r>
          </a:p>
        </p:txBody>
      </p:sp>
      <p:grpSp>
        <p:nvGrpSpPr>
          <p:cNvPr id="22" name="组合 21">
            <a:extLst>
              <a:ext uri="{FF2B5EF4-FFF2-40B4-BE49-F238E27FC236}">
                <a16:creationId xmlns:a16="http://schemas.microsoft.com/office/drawing/2014/main" id="{E5C81246-9BD1-47C4-8423-F2C549AD40ED}"/>
              </a:ext>
            </a:extLst>
          </p:cNvPr>
          <p:cNvGrpSpPr/>
          <p:nvPr/>
        </p:nvGrpSpPr>
        <p:grpSpPr>
          <a:xfrm>
            <a:off x="439164" y="1510318"/>
            <a:ext cx="11950269" cy="4127083"/>
            <a:chOff x="330107" y="1241871"/>
            <a:chExt cx="11950269" cy="4127083"/>
          </a:xfrm>
        </p:grpSpPr>
        <p:grpSp>
          <p:nvGrpSpPr>
            <p:cNvPr id="15" name="组合 14">
              <a:extLst>
                <a:ext uri="{FF2B5EF4-FFF2-40B4-BE49-F238E27FC236}">
                  <a16:creationId xmlns:a16="http://schemas.microsoft.com/office/drawing/2014/main" id="{18547AE8-9BB1-4DCD-8AE1-A930730ADC14}"/>
                </a:ext>
              </a:extLst>
            </p:cNvPr>
            <p:cNvGrpSpPr/>
            <p:nvPr/>
          </p:nvGrpSpPr>
          <p:grpSpPr>
            <a:xfrm>
              <a:off x="330107" y="1789884"/>
              <a:ext cx="7309922" cy="3579070"/>
              <a:chOff x="877373" y="1130899"/>
              <a:chExt cx="10942053" cy="4301462"/>
            </a:xfrm>
          </p:grpSpPr>
          <p:grpSp>
            <p:nvGrpSpPr>
              <p:cNvPr id="14" name="组合 13">
                <a:extLst>
                  <a:ext uri="{FF2B5EF4-FFF2-40B4-BE49-F238E27FC236}">
                    <a16:creationId xmlns:a16="http://schemas.microsoft.com/office/drawing/2014/main" id="{FDE85126-E23F-4620-A93D-6AAC68E8B7CF}"/>
                  </a:ext>
                </a:extLst>
              </p:cNvPr>
              <p:cNvGrpSpPr/>
              <p:nvPr/>
            </p:nvGrpSpPr>
            <p:grpSpPr>
              <a:xfrm>
                <a:off x="877373" y="1130899"/>
                <a:ext cx="10942053" cy="4301462"/>
                <a:chOff x="877373" y="1130899"/>
                <a:chExt cx="10942053" cy="4301462"/>
              </a:xfrm>
            </p:grpSpPr>
            <p:pic>
              <p:nvPicPr>
                <p:cNvPr id="5" name="图片 4">
                  <a:extLst>
                    <a:ext uri="{FF2B5EF4-FFF2-40B4-BE49-F238E27FC236}">
                      <a16:creationId xmlns:a16="http://schemas.microsoft.com/office/drawing/2014/main" id="{18BE84E6-78E8-4EFC-99EC-1B06BFC96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73" y="4517833"/>
                  <a:ext cx="3734321" cy="914528"/>
                </a:xfrm>
                <a:prstGeom prst="rect">
                  <a:avLst/>
                </a:prstGeom>
              </p:spPr>
            </p:pic>
            <p:pic>
              <p:nvPicPr>
                <p:cNvPr id="3" name="图片 2">
                  <a:extLst>
                    <a:ext uri="{FF2B5EF4-FFF2-40B4-BE49-F238E27FC236}">
                      <a16:creationId xmlns:a16="http://schemas.microsoft.com/office/drawing/2014/main" id="{084A8D3D-C161-45D5-97A1-E503D807F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73" y="1130899"/>
                  <a:ext cx="3734321" cy="2857899"/>
                </a:xfrm>
                <a:prstGeom prst="rect">
                  <a:avLst/>
                </a:prstGeom>
              </p:spPr>
            </p:pic>
            <p:pic>
              <p:nvPicPr>
                <p:cNvPr id="7" name="图片 6">
                  <a:extLst>
                    <a:ext uri="{FF2B5EF4-FFF2-40B4-BE49-F238E27FC236}">
                      <a16:creationId xmlns:a16="http://schemas.microsoft.com/office/drawing/2014/main" id="{CD934B14-A628-4765-A8C1-0D0984AA6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108" y="1155240"/>
                  <a:ext cx="6161318" cy="4277121"/>
                </a:xfrm>
                <a:prstGeom prst="rect">
                  <a:avLst/>
                </a:prstGeom>
              </p:spPr>
            </p:pic>
          </p:grpSp>
          <p:sp>
            <p:nvSpPr>
              <p:cNvPr id="8" name="箭头: 下 7">
                <a:extLst>
                  <a:ext uri="{FF2B5EF4-FFF2-40B4-BE49-F238E27FC236}">
                    <a16:creationId xmlns:a16="http://schemas.microsoft.com/office/drawing/2014/main" id="{6D7CD1F4-205D-4773-9D17-84F65823CD2A}"/>
                  </a:ext>
                </a:extLst>
              </p:cNvPr>
              <p:cNvSpPr/>
              <p:nvPr/>
            </p:nvSpPr>
            <p:spPr>
              <a:xfrm>
                <a:off x="2497055" y="4081754"/>
                <a:ext cx="498102" cy="3187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箭头: 右 8">
                <a:extLst>
                  <a:ext uri="{FF2B5EF4-FFF2-40B4-BE49-F238E27FC236}">
                    <a16:creationId xmlns:a16="http://schemas.microsoft.com/office/drawing/2014/main" id="{C225704A-39AA-4AB5-82A4-3A74CF3FAC8A}"/>
                  </a:ext>
                </a:extLst>
              </p:cNvPr>
              <p:cNvSpPr/>
              <p:nvPr/>
            </p:nvSpPr>
            <p:spPr>
              <a:xfrm>
                <a:off x="4915949" y="4832059"/>
                <a:ext cx="637563" cy="461394"/>
              </a:xfrm>
              <a:prstGeom prst="rightArrow">
                <a:avLst/>
              </a:prstGeom>
              <a:solidFill>
                <a:srgbClr val="FF4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06CF80B-E279-430B-9291-E4502F01495A}"/>
                  </a:ext>
                </a:extLst>
              </p:cNvPr>
              <p:cNvSpPr/>
              <p:nvPr/>
            </p:nvSpPr>
            <p:spPr>
              <a:xfrm>
                <a:off x="5765477" y="3926047"/>
                <a:ext cx="5946578" cy="1367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0ED8F890-F9A6-4BDB-9547-F302C36F4DC8}"/>
                  </a:ext>
                </a:extLst>
              </p:cNvPr>
              <p:cNvSpPr/>
              <p:nvPr/>
            </p:nvSpPr>
            <p:spPr>
              <a:xfrm>
                <a:off x="877373" y="4770392"/>
                <a:ext cx="993372" cy="637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764B1F4-434B-41A8-905B-88B55E8EC73F}"/>
                  </a:ext>
                </a:extLst>
              </p:cNvPr>
              <p:cNvSpPr/>
              <p:nvPr/>
            </p:nvSpPr>
            <p:spPr>
              <a:xfrm>
                <a:off x="2388788" y="1922221"/>
                <a:ext cx="2222905" cy="7203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a:extLst>
                <a:ext uri="{FF2B5EF4-FFF2-40B4-BE49-F238E27FC236}">
                  <a16:creationId xmlns:a16="http://schemas.microsoft.com/office/drawing/2014/main" id="{48CE6104-E63D-4D87-AC8E-CF9BEBD6EFE3}"/>
                </a:ext>
              </a:extLst>
            </p:cNvPr>
            <p:cNvSpPr/>
            <p:nvPr/>
          </p:nvSpPr>
          <p:spPr>
            <a:xfrm>
              <a:off x="3690160" y="2272142"/>
              <a:ext cx="2405840" cy="352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B646933-CD6D-451E-8F69-25E1A9736605}"/>
                </a:ext>
              </a:extLst>
            </p:cNvPr>
            <p:cNvSpPr txBox="1"/>
            <p:nvPr/>
          </p:nvSpPr>
          <p:spPr>
            <a:xfrm>
              <a:off x="7413082" y="1241871"/>
              <a:ext cx="4867294" cy="892552"/>
            </a:xfrm>
            <a:prstGeom prst="rect">
              <a:avLst/>
            </a:prstGeom>
            <a:noFill/>
          </p:spPr>
          <p:txBody>
            <a:bodyPr wrap="square" rtlCol="0">
              <a:spAutoFit/>
            </a:bodyPr>
            <a:lstStyle/>
            <a:p>
              <a:pPr algn="ctr"/>
              <a:r>
                <a:rPr lang="zh-CN" altLang="en-US" sz="1400" b="1" dirty="0">
                  <a:latin typeface="+mn-ea"/>
                </a:rPr>
                <a:t>设备常见故障 </a:t>
              </a:r>
              <a:r>
                <a:rPr lang="en-US" altLang="zh-CN" sz="1400" b="1" dirty="0">
                  <a:latin typeface="+mn-ea"/>
                </a:rPr>
                <a:t>(</a:t>
              </a:r>
              <a:r>
                <a:rPr lang="zh-CN" altLang="en-US" sz="1400" b="1" dirty="0">
                  <a:latin typeface="+mn-ea"/>
                </a:rPr>
                <a:t>登机牌、行李牌打印机连接无响应）</a:t>
              </a:r>
              <a:endParaRPr lang="en-US" altLang="zh-CN" sz="1400" b="1" dirty="0">
                <a:latin typeface="+mn-ea"/>
              </a:endParaRPr>
            </a:p>
            <a:p>
              <a:pPr algn="ctr"/>
              <a:endParaRPr lang="en-US" altLang="zh-CN" sz="1400" b="1" dirty="0">
                <a:latin typeface="+mn-ea"/>
              </a:endParaRPr>
            </a:p>
            <a:p>
              <a:pPr algn="ctr"/>
              <a:r>
                <a:rPr lang="zh-CN" altLang="en-US" sz="1200" dirty="0">
                  <a:latin typeface="+mn-ea"/>
                </a:rPr>
                <a:t>步骤一</a:t>
              </a:r>
              <a:r>
                <a:rPr lang="en-US" altLang="zh-CN" sz="1200" dirty="0">
                  <a:latin typeface="+mn-ea"/>
                </a:rPr>
                <a:t>  </a:t>
              </a:r>
              <a:r>
                <a:rPr lang="zh-CN" altLang="en-US" sz="1200" dirty="0">
                  <a:latin typeface="+mn-ea"/>
                </a:rPr>
                <a:t>登录页面使用</a:t>
              </a:r>
              <a:r>
                <a:rPr lang="en-US" altLang="zh-CN" sz="1200" dirty="0" err="1">
                  <a:latin typeface="+mn-ea"/>
                </a:rPr>
                <a:t>Ctrl+I</a:t>
              </a:r>
              <a:r>
                <a:rPr lang="en-US" altLang="zh-CN" sz="1200" dirty="0">
                  <a:latin typeface="+mn-ea"/>
                </a:rPr>
                <a:t> </a:t>
              </a:r>
              <a:r>
                <a:rPr lang="zh-CN" altLang="en-US" sz="1200" dirty="0">
                  <a:latin typeface="+mn-ea"/>
                </a:rPr>
                <a:t>打开本地配置页面</a:t>
              </a:r>
              <a:endParaRPr lang="en-US" altLang="zh-CN" sz="1200" dirty="0">
                <a:latin typeface="+mn-ea"/>
              </a:endParaRPr>
            </a:p>
            <a:p>
              <a:pPr algn="ctr"/>
              <a:r>
                <a:rPr lang="zh-CN" altLang="en-US" sz="1200" dirty="0">
                  <a:latin typeface="+mn-ea"/>
                </a:rPr>
                <a:t>步骤二   设置登机牌口和行李牌口的</a:t>
              </a:r>
              <a:r>
                <a:rPr lang="en-US" altLang="zh-CN" sz="1200" dirty="0">
                  <a:latin typeface="+mn-ea"/>
                </a:rPr>
                <a:t>CDM</a:t>
              </a:r>
              <a:r>
                <a:rPr lang="zh-CN" altLang="en-US" sz="1200" dirty="0">
                  <a:latin typeface="+mn-ea"/>
                </a:rPr>
                <a:t>数值</a:t>
              </a:r>
            </a:p>
          </p:txBody>
        </p:sp>
        <p:pic>
          <p:nvPicPr>
            <p:cNvPr id="6" name="图片 5">
              <a:extLst>
                <a:ext uri="{FF2B5EF4-FFF2-40B4-BE49-F238E27FC236}">
                  <a16:creationId xmlns:a16="http://schemas.microsoft.com/office/drawing/2014/main" id="{61317F57-7DDA-428F-8A5A-57C383F22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5037" y="2448311"/>
              <a:ext cx="3606856" cy="2653874"/>
            </a:xfrm>
            <a:prstGeom prst="rect">
              <a:avLst/>
            </a:prstGeom>
          </p:spPr>
        </p:pic>
        <p:sp>
          <p:nvSpPr>
            <p:cNvPr id="10" name="箭头: 右 9">
              <a:extLst>
                <a:ext uri="{FF2B5EF4-FFF2-40B4-BE49-F238E27FC236}">
                  <a16:creationId xmlns:a16="http://schemas.microsoft.com/office/drawing/2014/main" id="{4F00BDE4-D7FF-4B1E-BA8A-6A4C2485A81E}"/>
                </a:ext>
              </a:extLst>
            </p:cNvPr>
            <p:cNvSpPr/>
            <p:nvPr/>
          </p:nvSpPr>
          <p:spPr>
            <a:xfrm>
              <a:off x="7718096" y="3387054"/>
              <a:ext cx="490668" cy="4469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33B42428-4E69-4CEE-BDEC-7708B287D230}"/>
                </a:ext>
              </a:extLst>
            </p:cNvPr>
            <p:cNvSpPr/>
            <p:nvPr/>
          </p:nvSpPr>
          <p:spPr>
            <a:xfrm>
              <a:off x="8455675" y="3876123"/>
              <a:ext cx="1703393" cy="3691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1DF2A44-B83C-4F0C-BBA7-8F0680425CFA}"/>
                </a:ext>
              </a:extLst>
            </p:cNvPr>
            <p:cNvSpPr txBox="1"/>
            <p:nvPr/>
          </p:nvSpPr>
          <p:spPr>
            <a:xfrm>
              <a:off x="7718096" y="2094611"/>
              <a:ext cx="4339905" cy="276999"/>
            </a:xfrm>
            <a:prstGeom prst="rect">
              <a:avLst/>
            </a:prstGeom>
            <a:noFill/>
          </p:spPr>
          <p:txBody>
            <a:bodyPr wrap="square" rtlCol="0">
              <a:spAutoFit/>
            </a:bodyPr>
            <a:lstStyle/>
            <a:p>
              <a:pPr algn="ctr"/>
              <a:r>
                <a:rPr lang="en-US" altLang="zh-CN" sz="1200" dirty="0">
                  <a:latin typeface="+mn-ea"/>
                </a:rPr>
                <a:t>COM</a:t>
              </a:r>
              <a:r>
                <a:rPr lang="zh-CN" altLang="en-US" sz="1200" dirty="0">
                  <a:latin typeface="+mn-ea"/>
                </a:rPr>
                <a:t>数值获取：控制面板</a:t>
              </a:r>
              <a:r>
                <a:rPr lang="en-US" altLang="zh-CN" sz="1200" dirty="0">
                  <a:latin typeface="+mn-ea"/>
                </a:rPr>
                <a:t>-</a:t>
              </a:r>
              <a:r>
                <a:rPr lang="zh-CN" altLang="en-US" sz="1200" dirty="0">
                  <a:latin typeface="+mn-ea"/>
                </a:rPr>
                <a:t>设备管理器</a:t>
              </a:r>
              <a:r>
                <a:rPr lang="en-US" altLang="zh-CN" sz="1200" dirty="0">
                  <a:latin typeface="+mn-ea"/>
                </a:rPr>
                <a:t>-</a:t>
              </a:r>
              <a:r>
                <a:rPr lang="zh-CN" altLang="en-US" sz="1200" dirty="0">
                  <a:latin typeface="+mn-ea"/>
                </a:rPr>
                <a:t>打印设备</a:t>
              </a:r>
            </a:p>
          </p:txBody>
        </p:sp>
      </p:grpSp>
    </p:spTree>
    <p:extLst>
      <p:ext uri="{BB962C8B-B14F-4D97-AF65-F5344CB8AC3E}">
        <p14:creationId xmlns:p14="http://schemas.microsoft.com/office/powerpoint/2010/main" val="364355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FFEB2C9-8C70-409E-B0B4-F5DEB5E10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24675"/>
          </a:xfrm>
          <a:prstGeom prst="rect">
            <a:avLst/>
          </a:prstGeom>
          <a:pattFill prst="smCheck">
            <a:fgClr>
              <a:schemeClr val="accent1"/>
            </a:fgClr>
            <a:bgClr>
              <a:schemeClr val="bg1"/>
            </a:bgClr>
          </a:pattFill>
          <a:effectLst>
            <a:outerShdw blurRad="50800" dist="50800" dir="5400000" algn="ctr" rotWithShape="0">
              <a:srgbClr val="000000"/>
            </a:outerShdw>
          </a:effectLst>
        </p:spPr>
      </p:pic>
      <p:sp>
        <p:nvSpPr>
          <p:cNvPr id="6" name="矩形 5">
            <a:extLst>
              <a:ext uri="{FF2B5EF4-FFF2-40B4-BE49-F238E27FC236}">
                <a16:creationId xmlns:a16="http://schemas.microsoft.com/office/drawing/2014/main" id="{D3D480E7-4BD2-44EE-A53F-70078AC4AE77}"/>
              </a:ext>
            </a:extLst>
          </p:cNvPr>
          <p:cNvSpPr/>
          <p:nvPr/>
        </p:nvSpPr>
        <p:spPr>
          <a:xfrm>
            <a:off x="0" y="0"/>
            <a:ext cx="12192000" cy="6938128"/>
          </a:xfrm>
          <a:prstGeom prst="rect">
            <a:avLst/>
          </a:prstGeom>
          <a:solidFill>
            <a:schemeClr val="bg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D310374-96F7-4672-9BD9-537B6C21DADA}"/>
              </a:ext>
            </a:extLst>
          </p:cNvPr>
          <p:cNvSpPr/>
          <p:nvPr/>
        </p:nvSpPr>
        <p:spPr>
          <a:xfrm>
            <a:off x="977638" y="589135"/>
            <a:ext cx="3808408" cy="6698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4000" dirty="0">
                <a:solidFill>
                  <a:srgbClr val="FF4400"/>
                </a:solidFill>
                <a:sym typeface="+mn-ea"/>
              </a:rPr>
              <a:t>About 9AIR</a:t>
            </a:r>
          </a:p>
        </p:txBody>
      </p:sp>
      <p:sp>
        <p:nvSpPr>
          <p:cNvPr id="10" name="文本框 9">
            <a:extLst>
              <a:ext uri="{FF2B5EF4-FFF2-40B4-BE49-F238E27FC236}">
                <a16:creationId xmlns:a16="http://schemas.microsoft.com/office/drawing/2014/main" id="{DBCF430D-F786-46F7-A44F-E36C12C1D936}"/>
              </a:ext>
            </a:extLst>
          </p:cNvPr>
          <p:cNvSpPr txBox="1"/>
          <p:nvPr/>
        </p:nvSpPr>
        <p:spPr>
          <a:xfrm>
            <a:off x="1037958" y="1848076"/>
            <a:ext cx="7496175" cy="646331"/>
          </a:xfrm>
          <a:prstGeom prst="rect">
            <a:avLst/>
          </a:prstGeom>
          <a:noFill/>
        </p:spPr>
        <p:txBody>
          <a:bodyPr wrap="square" rtlCol="0">
            <a:spAutoFit/>
          </a:bodyPr>
          <a:lstStyle/>
          <a:p>
            <a:r>
              <a:rPr lang="zh-CN" altLang="en-US" b="1" dirty="0">
                <a:latin typeface="+mj-ea"/>
                <a:ea typeface="+mj-ea"/>
              </a:rPr>
              <a:t>公司名称：九元航空有限公司      </a:t>
            </a:r>
            <a:r>
              <a:rPr lang="en-US" altLang="zh-CN" b="1" dirty="0">
                <a:latin typeface="+mj-ea"/>
                <a:ea typeface="+mj-ea"/>
              </a:rPr>
              <a:t>ICAO</a:t>
            </a:r>
            <a:r>
              <a:rPr lang="zh-CN" altLang="en-US" b="1" dirty="0">
                <a:latin typeface="+mj-ea"/>
                <a:ea typeface="+mj-ea"/>
              </a:rPr>
              <a:t>代码：</a:t>
            </a:r>
            <a:r>
              <a:rPr lang="en-US" altLang="zh-CN" b="1" dirty="0">
                <a:latin typeface="+mj-ea"/>
                <a:ea typeface="+mj-ea"/>
              </a:rPr>
              <a:t>JYH</a:t>
            </a:r>
          </a:p>
          <a:p>
            <a:r>
              <a:rPr lang="zh-CN" altLang="en-US" b="1" dirty="0">
                <a:latin typeface="+mj-ea"/>
                <a:ea typeface="+mj-ea"/>
              </a:rPr>
              <a:t>外文名称：</a:t>
            </a:r>
            <a:r>
              <a:rPr lang="en-US" altLang="zh-CN" b="1" dirty="0">
                <a:latin typeface="+mj-ea"/>
                <a:ea typeface="+mj-ea"/>
              </a:rPr>
              <a:t>9 Air </a:t>
            </a:r>
            <a:r>
              <a:rPr lang="en-US" altLang="zh-CN" b="1" dirty="0" err="1">
                <a:latin typeface="+mj-ea"/>
                <a:ea typeface="+mj-ea"/>
              </a:rPr>
              <a:t>Co.,Ltd</a:t>
            </a:r>
            <a:r>
              <a:rPr lang="en-US" altLang="zh-CN" b="1" dirty="0">
                <a:latin typeface="+mj-ea"/>
                <a:ea typeface="+mj-ea"/>
              </a:rPr>
              <a:t>.                IATA</a:t>
            </a:r>
            <a:r>
              <a:rPr lang="zh-CN" altLang="en-US" b="1" dirty="0">
                <a:latin typeface="+mj-ea"/>
                <a:ea typeface="+mj-ea"/>
              </a:rPr>
              <a:t>代码：</a:t>
            </a:r>
            <a:r>
              <a:rPr lang="en-US" altLang="zh-CN" b="1" dirty="0">
                <a:latin typeface="+mj-ea"/>
                <a:ea typeface="+mj-ea"/>
              </a:rPr>
              <a:t>AQ</a:t>
            </a:r>
            <a:endParaRPr lang="zh-CN" altLang="en-US" b="1" dirty="0">
              <a:latin typeface="+mj-ea"/>
              <a:ea typeface="+mj-ea"/>
            </a:endParaRPr>
          </a:p>
        </p:txBody>
      </p:sp>
      <p:sp>
        <p:nvSpPr>
          <p:cNvPr id="11" name="矩形 10">
            <a:extLst>
              <a:ext uri="{FF2B5EF4-FFF2-40B4-BE49-F238E27FC236}">
                <a16:creationId xmlns:a16="http://schemas.microsoft.com/office/drawing/2014/main" id="{A774514B-23ED-4DDD-BEE3-48505FEACC9E}"/>
              </a:ext>
            </a:extLst>
          </p:cNvPr>
          <p:cNvSpPr/>
          <p:nvPr/>
        </p:nvSpPr>
        <p:spPr>
          <a:xfrm>
            <a:off x="1037958" y="2660647"/>
            <a:ext cx="8801100" cy="2862322"/>
          </a:xfrm>
          <a:prstGeom prst="rect">
            <a:avLst/>
          </a:prstGeom>
        </p:spPr>
        <p:txBody>
          <a:bodyPr wrap="square">
            <a:spAutoFit/>
          </a:bodyPr>
          <a:lstStyle/>
          <a:p>
            <a:r>
              <a:rPr lang="zh-CN" altLang="en-US" dirty="0">
                <a:latin typeface="+mn-ea"/>
              </a:rPr>
              <a:t>    </a:t>
            </a:r>
            <a:r>
              <a:rPr lang="zh-CN" altLang="en-US" b="1" dirty="0">
                <a:latin typeface="+mn-ea"/>
              </a:rPr>
              <a:t>九元航空有限公司（简称“九元航空”）是由上海吉祥航空股份有限公司控股设立的公共航空运输企业。九元航空于</a:t>
            </a:r>
            <a:r>
              <a:rPr lang="en-US" altLang="zh-CN" b="1" dirty="0">
                <a:latin typeface="+mn-ea"/>
              </a:rPr>
              <a:t>2014</a:t>
            </a:r>
            <a:r>
              <a:rPr lang="zh-CN" altLang="en-US" b="1" dirty="0">
                <a:latin typeface="+mn-ea"/>
              </a:rPr>
              <a:t>年</a:t>
            </a:r>
            <a:r>
              <a:rPr lang="en-US" altLang="zh-CN" b="1" dirty="0">
                <a:latin typeface="+mn-ea"/>
              </a:rPr>
              <a:t>12</a:t>
            </a:r>
            <a:r>
              <a:rPr lang="zh-CN" altLang="en-US" b="1" dirty="0">
                <a:latin typeface="+mn-ea"/>
              </a:rPr>
              <a:t>月</a:t>
            </a:r>
            <a:r>
              <a:rPr lang="en-US" altLang="zh-CN" b="1" dirty="0">
                <a:latin typeface="+mn-ea"/>
              </a:rPr>
              <a:t>2</a:t>
            </a:r>
            <a:r>
              <a:rPr lang="zh-CN" altLang="en-US" b="1" dirty="0">
                <a:latin typeface="+mn-ea"/>
              </a:rPr>
              <a:t>日首航，</a:t>
            </a:r>
            <a:r>
              <a:rPr lang="en-US" altLang="zh-CN" b="1" dirty="0">
                <a:latin typeface="+mn-ea"/>
              </a:rPr>
              <a:t>2015</a:t>
            </a:r>
            <a:r>
              <a:rPr lang="zh-CN" altLang="en-US" b="1" dirty="0">
                <a:latin typeface="+mn-ea"/>
              </a:rPr>
              <a:t>年</a:t>
            </a:r>
            <a:r>
              <a:rPr lang="en-US" altLang="zh-CN" b="1" dirty="0">
                <a:latin typeface="+mn-ea"/>
              </a:rPr>
              <a:t>1</a:t>
            </a:r>
            <a:r>
              <a:rPr lang="zh-CN" altLang="en-US" b="1" dirty="0">
                <a:latin typeface="+mn-ea"/>
              </a:rPr>
              <a:t>月</a:t>
            </a:r>
            <a:r>
              <a:rPr lang="en-US" altLang="zh-CN" b="1" dirty="0">
                <a:latin typeface="+mn-ea"/>
              </a:rPr>
              <a:t>15</a:t>
            </a:r>
            <a:r>
              <a:rPr lang="zh-CN" altLang="en-US" b="1" dirty="0">
                <a:latin typeface="+mn-ea"/>
              </a:rPr>
              <a:t>日正式投入商业运营。九元航空以广州白云国际机场为主运营基地，航线网络将以广州为中心辐射全国，并开通往返东南亚、南亚、东北亚、北亚等地的国际航线。 </a:t>
            </a:r>
          </a:p>
          <a:p>
            <a:br>
              <a:rPr lang="zh-CN" altLang="en-US" b="1" dirty="0">
                <a:latin typeface="+mn-ea"/>
              </a:rPr>
            </a:br>
            <a:endParaRPr lang="zh-CN" altLang="en-US" b="1" dirty="0">
              <a:latin typeface="+mn-ea"/>
            </a:endParaRPr>
          </a:p>
          <a:p>
            <a:r>
              <a:rPr lang="zh-CN" altLang="en-US" b="1" dirty="0">
                <a:latin typeface="+mn-ea"/>
              </a:rPr>
              <a:t>    九元航空采用的是低成本经营模式，主要针对价格敏感的旅客群体，提供安全、经济、便捷的航空运输服务。我国民航业近年来发展迅猛，但是专门针对价格敏感旅客提供服务的低成本航空公司发展相对缓慢，九元航空成立后将填补低成本航空在我国中南部地区的市场空白，成为该地区首家低成本模式基地航空公司。</a:t>
            </a:r>
          </a:p>
        </p:txBody>
      </p:sp>
    </p:spTree>
    <p:extLst>
      <p:ext uri="{BB962C8B-B14F-4D97-AF65-F5344CB8AC3E}">
        <p14:creationId xmlns:p14="http://schemas.microsoft.com/office/powerpoint/2010/main" val="3435054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705A920-B4A1-41DD-BF7B-61D5C6F2A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963" y="841832"/>
            <a:ext cx="7812802" cy="4975934"/>
          </a:xfrm>
          <a:prstGeom prst="rect">
            <a:avLst/>
          </a:prstGeom>
        </p:spPr>
      </p:pic>
      <p:sp>
        <p:nvSpPr>
          <p:cNvPr id="4" name="矩形 3">
            <a:extLst>
              <a:ext uri="{FF2B5EF4-FFF2-40B4-BE49-F238E27FC236}">
                <a16:creationId xmlns:a16="http://schemas.microsoft.com/office/drawing/2014/main" id="{7E8B99A3-D1DF-496B-8AB0-933AD0D477F7}"/>
              </a:ext>
            </a:extLst>
          </p:cNvPr>
          <p:cNvSpPr/>
          <p:nvPr/>
        </p:nvSpPr>
        <p:spPr>
          <a:xfrm>
            <a:off x="8026007" y="2164356"/>
            <a:ext cx="830508" cy="1493241"/>
          </a:xfrm>
          <a:prstGeom prst="rect">
            <a:avLst/>
          </a:prstGeom>
          <a:noFill/>
          <a:ln w="38100">
            <a:solidFill>
              <a:srgbClr val="FF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5C6A7508-4591-4921-8BC4-87D904CFE144}"/>
              </a:ext>
            </a:extLst>
          </p:cNvPr>
          <p:cNvSpPr/>
          <p:nvPr/>
        </p:nvSpPr>
        <p:spPr>
          <a:xfrm>
            <a:off x="8356758" y="2890368"/>
            <a:ext cx="268448" cy="243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B31E3040-BA06-49E0-88FC-560B8D91F7F4}"/>
              </a:ext>
            </a:extLst>
          </p:cNvPr>
          <p:cNvSpPr txBox="1"/>
          <p:nvPr/>
        </p:nvSpPr>
        <p:spPr>
          <a:xfrm>
            <a:off x="7829508" y="1417629"/>
            <a:ext cx="313333" cy="369332"/>
          </a:xfrm>
          <a:prstGeom prst="rect">
            <a:avLst/>
          </a:prstGeom>
          <a:noFill/>
        </p:spPr>
        <p:txBody>
          <a:bodyPr wrap="square" rtlCol="0">
            <a:spAutoFit/>
          </a:bodyPr>
          <a:lstStyle/>
          <a:p>
            <a:pPr algn="ctr"/>
            <a:r>
              <a:rPr lang="en-US" altLang="zh-CN" dirty="0"/>
              <a:t>1</a:t>
            </a:r>
            <a:endParaRPr lang="zh-CN" altLang="en-US" dirty="0"/>
          </a:p>
        </p:txBody>
      </p:sp>
      <p:sp>
        <p:nvSpPr>
          <p:cNvPr id="7" name="矩形 6">
            <a:extLst>
              <a:ext uri="{FF2B5EF4-FFF2-40B4-BE49-F238E27FC236}">
                <a16:creationId xmlns:a16="http://schemas.microsoft.com/office/drawing/2014/main" id="{FF5CDB9D-9D92-4A33-8604-4A7318D22941}"/>
              </a:ext>
            </a:extLst>
          </p:cNvPr>
          <p:cNvSpPr/>
          <p:nvPr/>
        </p:nvSpPr>
        <p:spPr>
          <a:xfrm>
            <a:off x="5436208" y="976163"/>
            <a:ext cx="4493557" cy="872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69E2D1E7-5F1E-42FD-BEA1-967F92C844E7}"/>
              </a:ext>
            </a:extLst>
          </p:cNvPr>
          <p:cNvSpPr/>
          <p:nvPr/>
        </p:nvSpPr>
        <p:spPr>
          <a:xfrm>
            <a:off x="7847756" y="1476460"/>
            <a:ext cx="276835" cy="2516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FFFE8E03-0E3E-41D6-8B47-EC0265D68B96}"/>
              </a:ext>
            </a:extLst>
          </p:cNvPr>
          <p:cNvSpPr txBox="1"/>
          <p:nvPr/>
        </p:nvSpPr>
        <p:spPr>
          <a:xfrm>
            <a:off x="8277063" y="2827090"/>
            <a:ext cx="427839" cy="369332"/>
          </a:xfrm>
          <a:prstGeom prst="rect">
            <a:avLst/>
          </a:prstGeom>
          <a:noFill/>
        </p:spPr>
        <p:txBody>
          <a:bodyPr wrap="square" rtlCol="0">
            <a:spAutoFit/>
          </a:bodyPr>
          <a:lstStyle/>
          <a:p>
            <a:pPr algn="ctr"/>
            <a:r>
              <a:rPr lang="en-US" altLang="zh-CN" dirty="0"/>
              <a:t>2</a:t>
            </a:r>
            <a:endParaRPr lang="zh-CN" altLang="en-US" dirty="0"/>
          </a:p>
        </p:txBody>
      </p:sp>
      <p:sp>
        <p:nvSpPr>
          <p:cNvPr id="10" name="文本框 9">
            <a:extLst>
              <a:ext uri="{FF2B5EF4-FFF2-40B4-BE49-F238E27FC236}">
                <a16:creationId xmlns:a16="http://schemas.microsoft.com/office/drawing/2014/main" id="{D3FED2CB-844A-46CC-B95B-2AC816852CD4}"/>
              </a:ext>
            </a:extLst>
          </p:cNvPr>
          <p:cNvSpPr txBox="1"/>
          <p:nvPr/>
        </p:nvSpPr>
        <p:spPr>
          <a:xfrm>
            <a:off x="168087" y="1786961"/>
            <a:ext cx="1823348" cy="2954655"/>
          </a:xfrm>
          <a:prstGeom prst="rect">
            <a:avLst/>
          </a:prstGeom>
          <a:noFill/>
        </p:spPr>
        <p:txBody>
          <a:bodyPr wrap="square" rtlCol="0">
            <a:spAutoFit/>
          </a:bodyPr>
          <a:lstStyle/>
          <a:p>
            <a:r>
              <a:rPr lang="zh-CN" altLang="en-US" dirty="0"/>
              <a:t>步骤一</a:t>
            </a:r>
            <a:endParaRPr lang="en-US" altLang="zh-CN" dirty="0"/>
          </a:p>
          <a:p>
            <a:r>
              <a:rPr lang="en-US" altLang="zh-CN" sz="1200" dirty="0">
                <a:latin typeface="+mn-ea"/>
              </a:rPr>
              <a:t>       </a:t>
            </a:r>
            <a:r>
              <a:rPr lang="zh-CN" altLang="en-US" sz="1200" dirty="0">
                <a:latin typeface="+mn-ea"/>
              </a:rPr>
              <a:t>查询航班信息和总订座人数，是否有超售情况；点击统计可查看各个舱位人数。</a:t>
            </a:r>
            <a:endParaRPr lang="en-US" altLang="zh-CN" sz="1200" dirty="0">
              <a:latin typeface="+mn-ea"/>
            </a:endParaRPr>
          </a:p>
          <a:p>
            <a:endParaRPr lang="en-US" altLang="zh-CN" sz="1200" dirty="0">
              <a:latin typeface="+mn-ea"/>
            </a:endParaRPr>
          </a:p>
          <a:p>
            <a:r>
              <a:rPr lang="zh-CN" altLang="en-US" dirty="0"/>
              <a:t>步骤二</a:t>
            </a:r>
            <a:endParaRPr lang="en-US" altLang="zh-CN" dirty="0"/>
          </a:p>
          <a:p>
            <a:r>
              <a:rPr lang="en-US" altLang="zh-CN" dirty="0"/>
              <a:t>     </a:t>
            </a:r>
            <a:r>
              <a:rPr lang="zh-CN" altLang="en-US" sz="1200" dirty="0">
                <a:latin typeface="+mn-ea"/>
              </a:rPr>
              <a:t>查询高端经济舱及员工票；</a:t>
            </a:r>
            <a:endParaRPr lang="en-US" altLang="zh-CN" sz="1200" dirty="0">
              <a:latin typeface="+mn-ea"/>
            </a:endParaRPr>
          </a:p>
          <a:p>
            <a:r>
              <a:rPr lang="zh-CN" altLang="en-US" sz="1200" dirty="0">
                <a:latin typeface="+mn-ea"/>
              </a:rPr>
              <a:t>员工票查询办法</a:t>
            </a:r>
            <a:r>
              <a:rPr lang="en-US" altLang="zh-CN" sz="1200" dirty="0">
                <a:latin typeface="+mn-ea"/>
              </a:rPr>
              <a:t>:</a:t>
            </a:r>
          </a:p>
          <a:p>
            <a:r>
              <a:rPr lang="zh-CN" altLang="en-US" sz="1200" dirty="0">
                <a:latin typeface="+mn-ea"/>
              </a:rPr>
              <a:t>舱位显示：无，标，高</a:t>
            </a:r>
            <a:endParaRPr lang="en-US" altLang="zh-CN" sz="1200" dirty="0">
              <a:latin typeface="+mn-ea"/>
            </a:endParaRPr>
          </a:p>
          <a:p>
            <a:r>
              <a:rPr lang="zh-CN" altLang="en-US" sz="1200" dirty="0">
                <a:latin typeface="+mn-ea"/>
              </a:rPr>
              <a:t>限额显示：限额显示</a:t>
            </a:r>
            <a:r>
              <a:rPr lang="en-US" altLang="zh-CN" sz="1200" b="1" dirty="0">
                <a:solidFill>
                  <a:srgbClr val="FF0000"/>
                </a:solidFill>
                <a:latin typeface="+mn-ea"/>
              </a:rPr>
              <a:t>29</a:t>
            </a:r>
            <a:r>
              <a:rPr lang="en-US" altLang="zh-CN" sz="1200" b="1" dirty="0">
                <a:latin typeface="+mn-ea"/>
              </a:rPr>
              <a:t>KG</a:t>
            </a:r>
            <a:r>
              <a:rPr lang="en-US" altLang="zh-CN" sz="1200" dirty="0">
                <a:latin typeface="+mn-ea"/>
              </a:rPr>
              <a:t>,</a:t>
            </a:r>
            <a:r>
              <a:rPr lang="en-US" altLang="zh-CN" sz="1200" b="1" dirty="0">
                <a:solidFill>
                  <a:srgbClr val="FF0000"/>
                </a:solidFill>
                <a:latin typeface="+mn-ea"/>
              </a:rPr>
              <a:t>21</a:t>
            </a:r>
            <a:r>
              <a:rPr lang="en-US" altLang="zh-CN" sz="1200" b="1" dirty="0">
                <a:latin typeface="+mn-ea"/>
              </a:rPr>
              <a:t>KG</a:t>
            </a:r>
            <a:r>
              <a:rPr lang="zh-CN" altLang="en-US" sz="1200" b="1" dirty="0">
                <a:latin typeface="+mn-ea"/>
              </a:rPr>
              <a:t>和</a:t>
            </a:r>
            <a:r>
              <a:rPr lang="en-US" altLang="zh-CN" sz="1200" b="1" dirty="0">
                <a:latin typeface="+mn-ea"/>
              </a:rPr>
              <a:t> </a:t>
            </a:r>
            <a:r>
              <a:rPr lang="en-US" altLang="zh-CN" sz="1200" b="1" dirty="0">
                <a:solidFill>
                  <a:srgbClr val="FF0000"/>
                </a:solidFill>
                <a:latin typeface="+mn-ea"/>
              </a:rPr>
              <a:t>1</a:t>
            </a:r>
            <a:r>
              <a:rPr lang="en-US" altLang="zh-CN" sz="1200" b="1" dirty="0">
                <a:latin typeface="+mn-ea"/>
              </a:rPr>
              <a:t>KG</a:t>
            </a:r>
            <a:r>
              <a:rPr lang="zh-CN" altLang="en-US" sz="1200" dirty="0">
                <a:latin typeface="+mn-ea"/>
              </a:rPr>
              <a:t>为员工票；</a:t>
            </a:r>
            <a:endParaRPr lang="en-US" altLang="zh-CN" sz="1200" dirty="0">
              <a:latin typeface="+mn-ea"/>
            </a:endParaRPr>
          </a:p>
        </p:txBody>
      </p:sp>
      <p:grpSp>
        <p:nvGrpSpPr>
          <p:cNvPr id="12" name="组合 11">
            <a:extLst>
              <a:ext uri="{FF2B5EF4-FFF2-40B4-BE49-F238E27FC236}">
                <a16:creationId xmlns:a16="http://schemas.microsoft.com/office/drawing/2014/main" id="{4C883DF6-9002-40AE-865E-E06EB9ADE223}"/>
              </a:ext>
            </a:extLst>
          </p:cNvPr>
          <p:cNvGrpSpPr/>
          <p:nvPr/>
        </p:nvGrpSpPr>
        <p:grpSpPr>
          <a:xfrm>
            <a:off x="9838636" y="1203098"/>
            <a:ext cx="2353364" cy="3136691"/>
            <a:chOff x="9838636" y="1040234"/>
            <a:chExt cx="2353364" cy="3136691"/>
          </a:xfrm>
        </p:grpSpPr>
        <p:sp>
          <p:nvSpPr>
            <p:cNvPr id="2" name="矩形 1">
              <a:extLst>
                <a:ext uri="{FF2B5EF4-FFF2-40B4-BE49-F238E27FC236}">
                  <a16:creationId xmlns:a16="http://schemas.microsoft.com/office/drawing/2014/main" id="{98AF73AD-A470-4E7A-9523-1A5FAA3A337A}"/>
                </a:ext>
              </a:extLst>
            </p:cNvPr>
            <p:cNvSpPr/>
            <p:nvPr/>
          </p:nvSpPr>
          <p:spPr>
            <a:xfrm>
              <a:off x="9838636" y="1571275"/>
              <a:ext cx="2353364" cy="2605650"/>
            </a:xfrm>
            <a:prstGeom prst="rect">
              <a:avLst/>
            </a:prstGeom>
          </p:spPr>
          <p:txBody>
            <a:bodyPr wrap="square">
              <a:spAutoFit/>
            </a:bodyPr>
            <a:lstStyle/>
            <a:p>
              <a:pPr indent="406400">
                <a:lnSpc>
                  <a:spcPct val="150000"/>
                </a:lnSpc>
                <a:spcAft>
                  <a:spcPts val="0"/>
                </a:spcAft>
                <a:tabLst>
                  <a:tab pos="1422400" algn="l"/>
                </a:tabLst>
              </a:pPr>
              <a:r>
                <a:rPr lang="en-US" altLang="zh-CN" sz="1100" dirty="0">
                  <a:latin typeface="+mn-ea"/>
                </a:rPr>
                <a:t>F12  </a:t>
              </a:r>
              <a:r>
                <a:rPr lang="zh-CN" altLang="zh-CN" sz="1100" dirty="0">
                  <a:latin typeface="+mn-ea"/>
                </a:rPr>
                <a:t>值机</a:t>
              </a:r>
            </a:p>
            <a:p>
              <a:pPr indent="406400">
                <a:lnSpc>
                  <a:spcPct val="150000"/>
                </a:lnSpc>
                <a:spcAft>
                  <a:spcPts val="0"/>
                </a:spcAft>
                <a:tabLst>
                  <a:tab pos="1422400" algn="l"/>
                </a:tabLst>
              </a:pPr>
              <a:r>
                <a:rPr lang="en-US" altLang="zh-CN" sz="1100" dirty="0">
                  <a:latin typeface="+mn-ea"/>
                </a:rPr>
                <a:t>F5    </a:t>
              </a:r>
              <a:r>
                <a:rPr lang="zh-CN" altLang="zh-CN" sz="1100" dirty="0">
                  <a:latin typeface="+mn-ea"/>
                </a:rPr>
                <a:t>刷新当天所有航班旅客</a:t>
              </a:r>
            </a:p>
            <a:p>
              <a:pPr indent="406400">
                <a:lnSpc>
                  <a:spcPct val="150000"/>
                </a:lnSpc>
                <a:spcAft>
                  <a:spcPts val="0"/>
                </a:spcAft>
                <a:tabLst>
                  <a:tab pos="1422400" algn="l"/>
                </a:tabLst>
              </a:pPr>
              <a:r>
                <a:rPr lang="en-US" altLang="zh-CN" sz="1100" dirty="0">
                  <a:latin typeface="+mn-ea"/>
                </a:rPr>
                <a:t>F6    </a:t>
              </a:r>
              <a:r>
                <a:rPr lang="zh-CN" altLang="zh-CN" sz="1100" dirty="0">
                  <a:latin typeface="+mn-ea"/>
                </a:rPr>
                <a:t>提取已值机旅客</a:t>
              </a:r>
            </a:p>
            <a:p>
              <a:pPr indent="406400">
                <a:lnSpc>
                  <a:spcPct val="150000"/>
                </a:lnSpc>
                <a:spcAft>
                  <a:spcPts val="0"/>
                </a:spcAft>
                <a:tabLst>
                  <a:tab pos="1422400" algn="l"/>
                </a:tabLst>
              </a:pPr>
              <a:r>
                <a:rPr lang="en-US" altLang="zh-CN" sz="1100" dirty="0">
                  <a:latin typeface="+mn-ea"/>
                </a:rPr>
                <a:t>F7    </a:t>
              </a:r>
              <a:r>
                <a:rPr lang="zh-CN" altLang="zh-CN" sz="1100" dirty="0">
                  <a:latin typeface="+mn-ea"/>
                </a:rPr>
                <a:t>提取未值机旅客</a:t>
              </a:r>
            </a:p>
            <a:p>
              <a:pPr indent="406400">
                <a:lnSpc>
                  <a:spcPct val="150000"/>
                </a:lnSpc>
                <a:spcAft>
                  <a:spcPts val="0"/>
                </a:spcAft>
                <a:tabLst>
                  <a:tab pos="1422400" algn="l"/>
                </a:tabLst>
              </a:pPr>
              <a:r>
                <a:rPr lang="en-US" altLang="zh-CN" sz="1100" dirty="0">
                  <a:latin typeface="+mn-ea"/>
                </a:rPr>
                <a:t>F8    </a:t>
              </a:r>
              <a:r>
                <a:rPr lang="zh-CN" altLang="zh-CN" sz="1100" dirty="0">
                  <a:latin typeface="+mn-ea"/>
                </a:rPr>
                <a:t>速运行李</a:t>
              </a:r>
            </a:p>
            <a:p>
              <a:pPr indent="406400">
                <a:lnSpc>
                  <a:spcPct val="150000"/>
                </a:lnSpc>
                <a:spcAft>
                  <a:spcPts val="0"/>
                </a:spcAft>
                <a:tabLst>
                  <a:tab pos="1422400" algn="l"/>
                </a:tabLst>
              </a:pPr>
              <a:r>
                <a:rPr lang="en-US" altLang="zh-CN" sz="1100" dirty="0">
                  <a:latin typeface="+mn-ea"/>
                </a:rPr>
                <a:t>F9    </a:t>
              </a:r>
              <a:r>
                <a:rPr lang="zh-CN" altLang="zh-CN" sz="1100" dirty="0">
                  <a:latin typeface="+mn-ea"/>
                </a:rPr>
                <a:t>对指定旅客执行取消值</a:t>
              </a:r>
              <a:endParaRPr lang="en-US" altLang="zh-CN" sz="1100" dirty="0">
                <a:latin typeface="+mn-ea"/>
              </a:endParaRPr>
            </a:p>
            <a:p>
              <a:pPr indent="406400">
                <a:lnSpc>
                  <a:spcPct val="150000"/>
                </a:lnSpc>
                <a:spcAft>
                  <a:spcPts val="0"/>
                </a:spcAft>
                <a:tabLst>
                  <a:tab pos="1422400" algn="l"/>
                </a:tabLst>
              </a:pPr>
              <a:r>
                <a:rPr lang="en-US" altLang="zh-CN" sz="1100" dirty="0">
                  <a:latin typeface="+mn-ea"/>
                </a:rPr>
                <a:t>        </a:t>
              </a:r>
              <a:r>
                <a:rPr lang="zh-CN" altLang="zh-CN" sz="1100" dirty="0">
                  <a:latin typeface="+mn-ea"/>
                </a:rPr>
                <a:t>机</a:t>
              </a:r>
              <a:r>
                <a:rPr lang="en-US" altLang="zh-CN" sz="1100" dirty="0" err="1">
                  <a:latin typeface="+mn-ea"/>
                </a:rPr>
                <a:t>Ctrl+N</a:t>
              </a:r>
              <a:r>
                <a:rPr lang="zh-CN" altLang="zh-CN" sz="1100" dirty="0">
                  <a:latin typeface="+mn-ea"/>
                </a:rPr>
                <a:t>选取航班号</a:t>
              </a:r>
            </a:p>
            <a:p>
              <a:pPr indent="406400">
                <a:lnSpc>
                  <a:spcPct val="150000"/>
                </a:lnSpc>
                <a:spcAft>
                  <a:spcPts val="0"/>
                </a:spcAft>
                <a:tabLst>
                  <a:tab pos="1422400" algn="l"/>
                </a:tabLst>
              </a:pPr>
              <a:r>
                <a:rPr lang="en-US" altLang="zh-CN" sz="1100" dirty="0" err="1">
                  <a:latin typeface="+mn-ea"/>
                </a:rPr>
                <a:t>Ctrl+S</a:t>
              </a:r>
              <a:r>
                <a:rPr lang="en-US" altLang="zh-CN" sz="1100" dirty="0">
                  <a:latin typeface="+mn-ea"/>
                </a:rPr>
                <a:t> </a:t>
              </a:r>
              <a:r>
                <a:rPr lang="zh-CN" altLang="zh-CN" sz="1100" dirty="0">
                  <a:latin typeface="+mn-ea"/>
                </a:rPr>
                <a:t>检索</a:t>
              </a:r>
            </a:p>
            <a:p>
              <a:pPr indent="406400">
                <a:lnSpc>
                  <a:spcPct val="150000"/>
                </a:lnSpc>
                <a:spcAft>
                  <a:spcPts val="0"/>
                </a:spcAft>
                <a:tabLst>
                  <a:tab pos="1422400" algn="l"/>
                </a:tabLst>
              </a:pPr>
              <a:r>
                <a:rPr lang="en-US" altLang="zh-CN" sz="1100" dirty="0" err="1">
                  <a:latin typeface="+mn-ea"/>
                </a:rPr>
                <a:t>Ctrl+Q</a:t>
              </a:r>
              <a:r>
                <a:rPr lang="en-US" altLang="zh-CN" sz="1100" dirty="0">
                  <a:latin typeface="+mn-ea"/>
                </a:rPr>
                <a:t> </a:t>
              </a:r>
              <a:r>
                <a:rPr lang="zh-CN" altLang="zh-CN" sz="1100" dirty="0">
                  <a:latin typeface="+mn-ea"/>
                </a:rPr>
                <a:t>定位至快速检索框</a:t>
              </a:r>
            </a:p>
            <a:p>
              <a:pPr indent="406400">
                <a:lnSpc>
                  <a:spcPct val="150000"/>
                </a:lnSpc>
                <a:spcAft>
                  <a:spcPts val="0"/>
                </a:spcAft>
                <a:tabLst>
                  <a:tab pos="1422400" algn="l"/>
                </a:tabLst>
              </a:pPr>
              <a:r>
                <a:rPr lang="zh-CN" altLang="zh-CN" sz="1100" dirty="0">
                  <a:latin typeface="+mn-ea"/>
                </a:rPr>
                <a:t>空格键选定</a:t>
              </a:r>
              <a:r>
                <a:rPr lang="en-US" altLang="zh-CN" sz="1100" dirty="0">
                  <a:latin typeface="+mn-ea"/>
                </a:rPr>
                <a:t>/ </a:t>
              </a:r>
              <a:r>
                <a:rPr lang="zh-CN" altLang="zh-CN" sz="1100" dirty="0">
                  <a:latin typeface="+mn-ea"/>
                </a:rPr>
                <a:t>取消选定旅客</a:t>
              </a:r>
              <a:endParaRPr lang="zh-CN" altLang="zh-CN" sz="1200" dirty="0">
                <a:latin typeface="+mn-ea"/>
              </a:endParaRPr>
            </a:p>
          </p:txBody>
        </p:sp>
        <p:sp>
          <p:nvSpPr>
            <p:cNvPr id="11" name="文本框 10">
              <a:extLst>
                <a:ext uri="{FF2B5EF4-FFF2-40B4-BE49-F238E27FC236}">
                  <a16:creationId xmlns:a16="http://schemas.microsoft.com/office/drawing/2014/main" id="{A3099B30-2B0D-47BD-856A-9B59FC7A8039}"/>
                </a:ext>
              </a:extLst>
            </p:cNvPr>
            <p:cNvSpPr txBox="1"/>
            <p:nvPr/>
          </p:nvSpPr>
          <p:spPr>
            <a:xfrm>
              <a:off x="10184231" y="1040234"/>
              <a:ext cx="1417739" cy="369332"/>
            </a:xfrm>
            <a:prstGeom prst="rect">
              <a:avLst/>
            </a:prstGeom>
            <a:noFill/>
          </p:spPr>
          <p:txBody>
            <a:bodyPr wrap="square" rtlCol="0">
              <a:spAutoFit/>
            </a:bodyPr>
            <a:lstStyle/>
            <a:p>
              <a:r>
                <a:rPr lang="zh-CN" altLang="en-US" dirty="0"/>
                <a:t>常用快捷键</a:t>
              </a:r>
            </a:p>
          </p:txBody>
        </p:sp>
      </p:grpSp>
    </p:spTree>
    <p:extLst>
      <p:ext uri="{BB962C8B-B14F-4D97-AF65-F5344CB8AC3E}">
        <p14:creationId xmlns:p14="http://schemas.microsoft.com/office/powerpoint/2010/main" val="30063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61415D2-C66C-49E6-87BC-B409AA0EB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37" y="3805998"/>
            <a:ext cx="6591135" cy="2267266"/>
          </a:xfrm>
          <a:prstGeom prst="rect">
            <a:avLst/>
          </a:prstGeom>
        </p:spPr>
      </p:pic>
      <p:sp>
        <p:nvSpPr>
          <p:cNvPr id="5" name="文本框 4">
            <a:extLst>
              <a:ext uri="{FF2B5EF4-FFF2-40B4-BE49-F238E27FC236}">
                <a16:creationId xmlns:a16="http://schemas.microsoft.com/office/drawing/2014/main" id="{0D7EB1D3-26CB-43CE-8F0D-A08E7981D701}"/>
              </a:ext>
            </a:extLst>
          </p:cNvPr>
          <p:cNvSpPr txBox="1"/>
          <p:nvPr/>
        </p:nvSpPr>
        <p:spPr>
          <a:xfrm>
            <a:off x="1126737" y="2075734"/>
            <a:ext cx="10431331" cy="1477328"/>
          </a:xfrm>
          <a:prstGeom prst="rect">
            <a:avLst/>
          </a:prstGeom>
          <a:noFill/>
        </p:spPr>
        <p:txBody>
          <a:bodyPr wrap="square" rtlCol="0">
            <a:spAutoFit/>
          </a:bodyPr>
          <a:lstStyle/>
          <a:p>
            <a:r>
              <a:rPr lang="zh-CN" altLang="en-US" b="1" dirty="0"/>
              <a:t>校验步骤</a:t>
            </a:r>
            <a:r>
              <a:rPr lang="en-US" altLang="zh-CN" b="1" dirty="0"/>
              <a:t>:</a:t>
            </a:r>
          </a:p>
          <a:p>
            <a:r>
              <a:rPr lang="en-US" altLang="zh-CN" dirty="0"/>
              <a:t>1. </a:t>
            </a:r>
            <a:r>
              <a:rPr lang="zh-CN" altLang="en-US" dirty="0"/>
              <a:t>主动询问旅客是否乘坐九元航空，目的地是哪里；</a:t>
            </a:r>
            <a:endParaRPr lang="en-US" altLang="zh-CN" dirty="0"/>
          </a:p>
          <a:p>
            <a:r>
              <a:rPr lang="en-US" altLang="zh-CN" dirty="0"/>
              <a:t>2. </a:t>
            </a:r>
            <a:r>
              <a:rPr lang="zh-CN" altLang="en-US" dirty="0"/>
              <a:t>直接刷护照，系统将会自动跳至该旅客；</a:t>
            </a:r>
            <a:endParaRPr lang="en-US" altLang="zh-CN" dirty="0"/>
          </a:p>
          <a:p>
            <a:r>
              <a:rPr lang="en-US" altLang="zh-CN" dirty="0"/>
              <a:t>3. </a:t>
            </a:r>
            <a:r>
              <a:rPr lang="zh-CN" altLang="en-US" dirty="0"/>
              <a:t>点击“证件校验”页面，刷完护照后，人工二次校验系统显示信息（验证成功）与护照信息是否相符；</a:t>
            </a:r>
            <a:endParaRPr lang="en-US" altLang="zh-CN" dirty="0"/>
          </a:p>
          <a:p>
            <a:r>
              <a:rPr lang="en-US" altLang="zh-CN" dirty="0"/>
              <a:t>4. </a:t>
            </a:r>
            <a:r>
              <a:rPr lang="zh-CN" altLang="en-US" dirty="0"/>
              <a:t>确认无误后，可继续值机手续，选座，托运行李；</a:t>
            </a:r>
            <a:endParaRPr lang="en-US" altLang="zh-CN" dirty="0"/>
          </a:p>
        </p:txBody>
      </p:sp>
      <p:sp>
        <p:nvSpPr>
          <p:cNvPr id="6" name="矩形: 圆角 5">
            <a:extLst>
              <a:ext uri="{FF2B5EF4-FFF2-40B4-BE49-F238E27FC236}">
                <a16:creationId xmlns:a16="http://schemas.microsoft.com/office/drawing/2014/main" id="{0F25E62D-953D-4C85-8E84-493E26236BED}"/>
              </a:ext>
            </a:extLst>
          </p:cNvPr>
          <p:cNvSpPr/>
          <p:nvPr/>
        </p:nvSpPr>
        <p:spPr>
          <a:xfrm>
            <a:off x="1032734" y="947103"/>
            <a:ext cx="3298986" cy="65035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r>
              <a:rPr lang="zh-CN" altLang="en-US" sz="4000" dirty="0">
                <a:solidFill>
                  <a:srgbClr val="FA4F00"/>
                </a:solidFill>
              </a:rPr>
              <a:t>证件校验程序</a:t>
            </a:r>
          </a:p>
        </p:txBody>
      </p:sp>
      <p:pic>
        <p:nvPicPr>
          <p:cNvPr id="1028" name="Picture 4">
            <a:extLst>
              <a:ext uri="{FF2B5EF4-FFF2-40B4-BE49-F238E27FC236}">
                <a16:creationId xmlns:a16="http://schemas.microsoft.com/office/drawing/2014/main" id="{B3F886AE-D507-415B-A2A2-3A245A45A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366" y="784736"/>
            <a:ext cx="2474578" cy="197966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CC570EA7-FF82-4AFF-9FA3-0CC5C2C54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984" y="3805998"/>
            <a:ext cx="3997221" cy="966699"/>
          </a:xfrm>
          <a:prstGeom prst="rect">
            <a:avLst/>
          </a:prstGeom>
        </p:spPr>
      </p:pic>
      <p:sp>
        <p:nvSpPr>
          <p:cNvPr id="7" name="文本框 6">
            <a:extLst>
              <a:ext uri="{FF2B5EF4-FFF2-40B4-BE49-F238E27FC236}">
                <a16:creationId xmlns:a16="http://schemas.microsoft.com/office/drawing/2014/main" id="{ABF668F4-B93B-4D6E-AA68-DBAC458541C2}"/>
              </a:ext>
            </a:extLst>
          </p:cNvPr>
          <p:cNvSpPr txBox="1"/>
          <p:nvPr/>
        </p:nvSpPr>
        <p:spPr>
          <a:xfrm>
            <a:off x="8959442" y="4840967"/>
            <a:ext cx="2172749" cy="369332"/>
          </a:xfrm>
          <a:prstGeom prst="rect">
            <a:avLst/>
          </a:prstGeom>
          <a:noFill/>
        </p:spPr>
        <p:txBody>
          <a:bodyPr wrap="square" rtlCol="0">
            <a:spAutoFit/>
          </a:bodyPr>
          <a:lstStyle/>
          <a:p>
            <a:pPr algn="ctr"/>
            <a:r>
              <a:rPr lang="zh-CN" altLang="en-US" dirty="0">
                <a:solidFill>
                  <a:srgbClr val="FF0000"/>
                </a:solidFill>
              </a:rPr>
              <a:t>验证不成功显示</a:t>
            </a:r>
          </a:p>
        </p:txBody>
      </p:sp>
    </p:spTree>
    <p:extLst>
      <p:ext uri="{BB962C8B-B14F-4D97-AF65-F5344CB8AC3E}">
        <p14:creationId xmlns:p14="http://schemas.microsoft.com/office/powerpoint/2010/main" val="210881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0BDCA86-35EE-4EA2-A40B-16CE184E5BA4}"/>
              </a:ext>
            </a:extLst>
          </p:cNvPr>
          <p:cNvGrpSpPr/>
          <p:nvPr/>
        </p:nvGrpSpPr>
        <p:grpSpPr>
          <a:xfrm>
            <a:off x="360727" y="814969"/>
            <a:ext cx="11704273" cy="5497573"/>
            <a:chOff x="360727" y="814969"/>
            <a:chExt cx="11704273" cy="5497573"/>
          </a:xfrm>
        </p:grpSpPr>
        <p:pic>
          <p:nvPicPr>
            <p:cNvPr id="3" name="图片 2">
              <a:extLst>
                <a:ext uri="{FF2B5EF4-FFF2-40B4-BE49-F238E27FC236}">
                  <a16:creationId xmlns:a16="http://schemas.microsoft.com/office/drawing/2014/main" id="{4859BC4D-C30E-4E2F-A451-BB5D99916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193" y="814969"/>
              <a:ext cx="8601807" cy="5024862"/>
            </a:xfrm>
            <a:prstGeom prst="rect">
              <a:avLst/>
            </a:prstGeom>
          </p:spPr>
        </p:pic>
        <p:sp>
          <p:nvSpPr>
            <p:cNvPr id="4" name="矩形 3">
              <a:extLst>
                <a:ext uri="{FF2B5EF4-FFF2-40B4-BE49-F238E27FC236}">
                  <a16:creationId xmlns:a16="http://schemas.microsoft.com/office/drawing/2014/main" id="{F60AAB74-0169-4854-993E-9C78812D7E61}"/>
                </a:ext>
              </a:extLst>
            </p:cNvPr>
            <p:cNvSpPr/>
            <p:nvPr/>
          </p:nvSpPr>
          <p:spPr>
            <a:xfrm>
              <a:off x="3463193" y="1031846"/>
              <a:ext cx="3701005" cy="335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64B29932-3E53-4E94-95D1-8ED5942F5D9C}"/>
                </a:ext>
              </a:extLst>
            </p:cNvPr>
            <p:cNvSpPr txBox="1"/>
            <p:nvPr/>
          </p:nvSpPr>
          <p:spPr>
            <a:xfrm>
              <a:off x="703946" y="1031846"/>
              <a:ext cx="2207034" cy="3170099"/>
            </a:xfrm>
            <a:prstGeom prst="rect">
              <a:avLst/>
            </a:prstGeom>
            <a:noFill/>
          </p:spPr>
          <p:txBody>
            <a:bodyPr wrap="square" rtlCol="0">
              <a:spAutoFit/>
            </a:bodyPr>
            <a:lstStyle/>
            <a:p>
              <a:r>
                <a:rPr lang="zh-CN" altLang="en-US" dirty="0"/>
                <a:t>值机页面检查项：</a:t>
              </a:r>
              <a:endParaRPr lang="en-US" altLang="zh-CN" dirty="0"/>
            </a:p>
            <a:p>
              <a:r>
                <a:rPr lang="en-US" altLang="zh-CN" sz="1400" dirty="0"/>
                <a:t>1.</a:t>
              </a:r>
              <a:r>
                <a:rPr lang="zh-CN" altLang="en-US" sz="1400" dirty="0"/>
                <a:t>航班日期</a:t>
              </a:r>
              <a:endParaRPr lang="en-US" altLang="zh-CN" sz="1400" dirty="0"/>
            </a:p>
            <a:p>
              <a:r>
                <a:rPr lang="en-US" altLang="zh-CN" sz="1400" dirty="0"/>
                <a:t>2.</a:t>
              </a:r>
              <a:r>
                <a:rPr lang="zh-CN" altLang="en-US" sz="1400" dirty="0"/>
                <a:t>航班号</a:t>
              </a:r>
              <a:endParaRPr lang="en-US" altLang="zh-CN" sz="1400" dirty="0"/>
            </a:p>
            <a:p>
              <a:r>
                <a:rPr lang="en-US" altLang="zh-CN" sz="1400" dirty="0"/>
                <a:t>3.</a:t>
              </a:r>
              <a:r>
                <a:rPr lang="zh-CN" altLang="en-US" sz="1400" dirty="0"/>
                <a:t>订座信息</a:t>
              </a:r>
              <a:endParaRPr lang="en-US" altLang="zh-CN" sz="1400" dirty="0"/>
            </a:p>
            <a:p>
              <a:endParaRPr lang="en-US" altLang="zh-CN" sz="1400" dirty="0"/>
            </a:p>
            <a:p>
              <a:r>
                <a:rPr lang="zh-CN" altLang="en-US" sz="1400" dirty="0"/>
                <a:t>旅客信息检索框</a:t>
              </a:r>
              <a:endParaRPr lang="en-US" altLang="zh-CN" sz="1400" dirty="0"/>
            </a:p>
            <a:p>
              <a:r>
                <a:rPr lang="en-US" altLang="zh-CN" sz="1400" dirty="0"/>
                <a:t>1.</a:t>
              </a:r>
              <a:r>
                <a:rPr lang="zh-CN" altLang="en-US" sz="1400" dirty="0"/>
                <a:t>检索名字</a:t>
              </a:r>
              <a:endParaRPr lang="en-US" altLang="zh-CN" sz="1400" dirty="0"/>
            </a:p>
            <a:p>
              <a:r>
                <a:rPr lang="en-US" altLang="zh-CN" sz="1400" dirty="0"/>
                <a:t>2.</a:t>
              </a:r>
              <a:r>
                <a:rPr lang="zh-CN" altLang="en-US" sz="1400" dirty="0"/>
                <a:t>检索证件号</a:t>
              </a:r>
              <a:endParaRPr lang="en-US" altLang="zh-CN" sz="1400" dirty="0"/>
            </a:p>
            <a:p>
              <a:r>
                <a:rPr lang="en-US" altLang="zh-CN" sz="1400" dirty="0"/>
                <a:t>3.</a:t>
              </a:r>
              <a:r>
                <a:rPr lang="zh-CN" altLang="en-US" sz="1400" dirty="0"/>
                <a:t>空格键选中</a:t>
              </a:r>
              <a:endParaRPr lang="en-US" altLang="zh-CN" sz="1400" dirty="0"/>
            </a:p>
            <a:p>
              <a:endParaRPr lang="en-US" altLang="zh-CN" sz="1400" dirty="0"/>
            </a:p>
            <a:p>
              <a:r>
                <a:rPr lang="zh-CN" altLang="en-US" sz="1400" dirty="0"/>
                <a:t>值机指令：</a:t>
              </a:r>
              <a:endParaRPr lang="en-US" altLang="zh-CN" sz="1400" dirty="0"/>
            </a:p>
            <a:p>
              <a:r>
                <a:rPr lang="en-US" altLang="zh-CN" sz="1400" dirty="0"/>
                <a:t>R+</a:t>
              </a:r>
              <a:r>
                <a:rPr lang="zh-CN" altLang="en-US" sz="1400" dirty="0"/>
                <a:t>座位号：指定发放座位；</a:t>
              </a:r>
              <a:endParaRPr lang="en-US" altLang="zh-CN" sz="1400" dirty="0"/>
            </a:p>
            <a:p>
              <a:r>
                <a:rPr lang="en-US" altLang="zh-CN" sz="1400" dirty="0"/>
                <a:t>1/15</a:t>
              </a:r>
              <a:r>
                <a:rPr lang="zh-CN" altLang="en-US" sz="1400" dirty="0"/>
                <a:t>：一件</a:t>
              </a:r>
              <a:r>
                <a:rPr lang="en-US" altLang="zh-CN" sz="1400" dirty="0"/>
                <a:t>15</a:t>
              </a:r>
              <a:r>
                <a:rPr lang="zh-CN" altLang="en-US" sz="1400" dirty="0"/>
                <a:t>公斤的行李；</a:t>
              </a:r>
              <a:endParaRPr lang="en-US" altLang="zh-CN" sz="1400" dirty="0"/>
            </a:p>
            <a:p>
              <a:endParaRPr lang="en-US" altLang="zh-CN" sz="1400" dirty="0"/>
            </a:p>
          </p:txBody>
        </p:sp>
        <p:sp>
          <p:nvSpPr>
            <p:cNvPr id="18" name="矩形 17">
              <a:extLst>
                <a:ext uri="{FF2B5EF4-FFF2-40B4-BE49-F238E27FC236}">
                  <a16:creationId xmlns:a16="http://schemas.microsoft.com/office/drawing/2014/main" id="{A52B2215-5572-4BB0-B41D-7C32D88FE38E}"/>
                </a:ext>
              </a:extLst>
            </p:cNvPr>
            <p:cNvSpPr/>
            <p:nvPr/>
          </p:nvSpPr>
          <p:spPr>
            <a:xfrm>
              <a:off x="3463193" y="1768841"/>
              <a:ext cx="3701004" cy="335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大括号 21">
              <a:extLst>
                <a:ext uri="{FF2B5EF4-FFF2-40B4-BE49-F238E27FC236}">
                  <a16:creationId xmlns:a16="http://schemas.microsoft.com/office/drawing/2014/main" id="{5431C129-A2C4-45E8-BEA0-2C220516336E}"/>
                </a:ext>
              </a:extLst>
            </p:cNvPr>
            <p:cNvSpPr/>
            <p:nvPr/>
          </p:nvSpPr>
          <p:spPr>
            <a:xfrm>
              <a:off x="2985750" y="1189999"/>
              <a:ext cx="353831" cy="2593435"/>
            </a:xfrm>
            <a:prstGeom prst="rightBrace">
              <a:avLst>
                <a:gd name="adj1" fmla="val 8333"/>
                <a:gd name="adj2" fmla="val 137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3CAA1501-1010-4320-846C-974D34C71E1C}"/>
                </a:ext>
              </a:extLst>
            </p:cNvPr>
            <p:cNvSpPr/>
            <p:nvPr/>
          </p:nvSpPr>
          <p:spPr>
            <a:xfrm>
              <a:off x="4915949" y="3892491"/>
              <a:ext cx="6308521" cy="1459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a:extLst>
                <a:ext uri="{FF2B5EF4-FFF2-40B4-BE49-F238E27FC236}">
                  <a16:creationId xmlns:a16="http://schemas.microsoft.com/office/drawing/2014/main" id="{C445188C-C97E-486C-B2C3-AA213815B205}"/>
                </a:ext>
              </a:extLst>
            </p:cNvPr>
            <p:cNvCxnSpPr>
              <a:cxnSpLocks/>
            </p:cNvCxnSpPr>
            <p:nvPr/>
          </p:nvCxnSpPr>
          <p:spPr>
            <a:xfrm flipH="1">
              <a:off x="2687177" y="4534672"/>
              <a:ext cx="2228772" cy="7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E49409AF-F4A5-476A-98F2-2BF5D259869F}"/>
                </a:ext>
              </a:extLst>
            </p:cNvPr>
            <p:cNvSpPr txBox="1"/>
            <p:nvPr/>
          </p:nvSpPr>
          <p:spPr>
            <a:xfrm>
              <a:off x="360727" y="4219661"/>
              <a:ext cx="2326450" cy="2092881"/>
            </a:xfrm>
            <a:prstGeom prst="rect">
              <a:avLst/>
            </a:prstGeom>
            <a:noFill/>
          </p:spPr>
          <p:txBody>
            <a:bodyPr wrap="square" rtlCol="0">
              <a:spAutoFit/>
            </a:bodyPr>
            <a:lstStyle/>
            <a:p>
              <a:r>
                <a:rPr lang="zh-CN" altLang="en-US" dirty="0"/>
                <a:t>座位图解读：</a:t>
              </a:r>
              <a:endParaRPr lang="en-US" altLang="zh-CN" dirty="0"/>
            </a:p>
            <a:p>
              <a:r>
                <a:rPr lang="zh-CN" altLang="en-US" sz="1400" dirty="0"/>
                <a:t>蓝色空白座位：可利用座位；</a:t>
              </a:r>
              <a:endParaRPr lang="en-US" altLang="zh-CN" sz="1400" dirty="0"/>
            </a:p>
            <a:p>
              <a:r>
                <a:rPr lang="en-US" altLang="zh-CN" sz="1400" dirty="0"/>
                <a:t>C</a:t>
              </a:r>
              <a:r>
                <a:rPr lang="zh-CN" altLang="en-US" sz="1400" dirty="0"/>
                <a:t>座位：最后发放座位；</a:t>
              </a:r>
              <a:endParaRPr lang="en-US" altLang="zh-CN" sz="1400" dirty="0"/>
            </a:p>
            <a:p>
              <a:r>
                <a:rPr lang="zh-CN" altLang="en-US" sz="1400" dirty="0"/>
                <a:t>锁状图示：不可利用座位；</a:t>
              </a:r>
              <a:endParaRPr lang="en-US" altLang="zh-CN" sz="1400" dirty="0"/>
            </a:p>
            <a:p>
              <a:r>
                <a:rPr lang="en-US" altLang="zh-CN" sz="1400" dirty="0"/>
                <a:t>D</a:t>
              </a:r>
              <a:r>
                <a:rPr lang="zh-CN" altLang="en-US" sz="1400" dirty="0"/>
                <a:t>座位：机组占座；</a:t>
              </a:r>
              <a:endParaRPr lang="en-US" altLang="zh-CN" sz="1400" dirty="0"/>
            </a:p>
            <a:p>
              <a:r>
                <a:rPr lang="en-US" altLang="zh-CN" sz="1400" dirty="0"/>
                <a:t>B</a:t>
              </a:r>
              <a:r>
                <a:rPr lang="zh-CN" altLang="en-US" sz="1400" dirty="0"/>
                <a:t>座位：座椅损坏；</a:t>
              </a:r>
              <a:endParaRPr lang="en-US" altLang="zh-CN" sz="1400" dirty="0"/>
            </a:p>
            <a:p>
              <a:r>
                <a:rPr lang="en-US" altLang="zh-CN" sz="1400" dirty="0"/>
                <a:t>P</a:t>
              </a:r>
              <a:r>
                <a:rPr lang="zh-CN" altLang="en-US" sz="1400" dirty="0"/>
                <a:t>座位：网上选座旅客；</a:t>
              </a:r>
              <a:endParaRPr lang="en-US" altLang="zh-CN" sz="1400" dirty="0"/>
            </a:p>
            <a:p>
              <a:r>
                <a:rPr lang="zh-CN" altLang="en-US" sz="1400" dirty="0"/>
                <a:t>奶瓶图示：婴儿</a:t>
              </a:r>
              <a:endParaRPr lang="en-US" altLang="zh-CN" sz="1400" dirty="0"/>
            </a:p>
            <a:p>
              <a:endParaRPr lang="en-US" altLang="zh-CN" sz="1400" dirty="0"/>
            </a:p>
          </p:txBody>
        </p:sp>
      </p:grpSp>
    </p:spTree>
    <p:extLst>
      <p:ext uri="{BB962C8B-B14F-4D97-AF65-F5344CB8AC3E}">
        <p14:creationId xmlns:p14="http://schemas.microsoft.com/office/powerpoint/2010/main" val="428198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3978DDD3-E01D-4896-8047-3EBEEE98418E}"/>
              </a:ext>
            </a:extLst>
          </p:cNvPr>
          <p:cNvSpPr txBox="1"/>
          <p:nvPr/>
        </p:nvSpPr>
        <p:spPr>
          <a:xfrm>
            <a:off x="933340" y="738841"/>
            <a:ext cx="10691705" cy="5632311"/>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4.</a:t>
            </a:r>
            <a:r>
              <a:rPr lang="zh-CN" altLang="en-US" b="1" dirty="0">
                <a:latin typeface="宋体" panose="02010600030101010101" pitchFamily="2" charset="-122"/>
                <a:ea typeface="宋体" panose="02010600030101010101" pitchFamily="2" charset="-122"/>
              </a:rPr>
              <a:t>值机程序及座位发放</a:t>
            </a:r>
            <a:endParaRPr lang="en-US" altLang="zh-CN"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值机时需“</a:t>
            </a:r>
            <a:r>
              <a:rPr lang="zh-CN" altLang="en-US" dirty="0">
                <a:solidFill>
                  <a:srgbClr val="FF4400"/>
                </a:solidFill>
                <a:latin typeface="宋体" panose="02010600030101010101" pitchFamily="2" charset="-122"/>
                <a:ea typeface="宋体" panose="02010600030101010101" pitchFamily="2" charset="-122"/>
              </a:rPr>
              <a:t>四核对</a:t>
            </a:r>
            <a:r>
              <a:rPr lang="zh-CN" altLang="en-US" dirty="0">
                <a:latin typeface="宋体" panose="02010600030101010101" pitchFamily="2" charset="-122"/>
                <a:ea typeface="宋体" panose="02010600030101010101" pitchFamily="2" charset="-122"/>
              </a:rPr>
              <a:t>”：姓名，旅行证件，目的地及出行日期；</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严格按照配载锁座要求发放座位；</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c.</a:t>
            </a:r>
            <a:r>
              <a:rPr lang="zh-CN" altLang="en-US" dirty="0">
                <a:latin typeface="宋体" panose="02010600030101010101" pitchFamily="2" charset="-122"/>
                <a:ea typeface="宋体" panose="02010600030101010101" pitchFamily="2" charset="-122"/>
              </a:rPr>
              <a:t>座位发放顺序：</a:t>
            </a:r>
            <a:r>
              <a:rPr lang="zh-CN" altLang="en-US" b="1" dirty="0">
                <a:solidFill>
                  <a:srgbClr val="FF4400"/>
                </a:solidFill>
                <a:latin typeface="宋体" panose="02010600030101010101" pitchFamily="2" charset="-122"/>
                <a:ea typeface="宋体" panose="02010600030101010101" pitchFamily="2" charset="-122"/>
              </a:rPr>
              <a:t>优先</a:t>
            </a:r>
            <a:r>
              <a:rPr lang="en-US" altLang="zh-CN" b="1" dirty="0">
                <a:solidFill>
                  <a:srgbClr val="FF4400"/>
                </a:solidFill>
                <a:latin typeface="宋体" panose="02010600030101010101" pitchFamily="2" charset="-122"/>
                <a:ea typeface="宋体" panose="02010600030101010101" pitchFamily="2" charset="-122"/>
              </a:rPr>
              <a:t>OB</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OA</a:t>
            </a:r>
            <a:r>
              <a:rPr lang="zh-CN" altLang="en-US" dirty="0">
                <a:latin typeface="宋体" panose="02010600030101010101" pitchFamily="2" charset="-122"/>
                <a:ea typeface="宋体" panose="02010600030101010101" pitchFamily="2" charset="-122"/>
              </a:rPr>
              <a:t>和</a:t>
            </a:r>
            <a:r>
              <a:rPr lang="en-US" altLang="zh-CN" dirty="0">
                <a:latin typeface="宋体" panose="02010600030101010101" pitchFamily="2" charset="-122"/>
                <a:ea typeface="宋体" panose="02010600030101010101" pitchFamily="2" charset="-122"/>
              </a:rPr>
              <a:t>OC</a:t>
            </a:r>
            <a:r>
              <a:rPr lang="zh-CN" altLang="en-US" dirty="0">
                <a:latin typeface="宋体" panose="02010600030101010101" pitchFamily="2" charset="-122"/>
                <a:ea typeface="宋体" panose="02010600030101010101" pitchFamily="2" charset="-122"/>
              </a:rPr>
              <a:t>等量发放；</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d.</a:t>
            </a:r>
            <a:r>
              <a:rPr lang="zh-CN" altLang="en-US" dirty="0">
                <a:latin typeface="宋体" panose="02010600030101010101" pitchFamily="2" charset="-122"/>
                <a:ea typeface="宋体" panose="02010600030101010101" pitchFamily="2" charset="-122"/>
              </a:rPr>
              <a:t>如满订座航班，优先发放紧急出口座位；（需与旅客确认后发放，并贴紧急出口提示贴）</a:t>
            </a:r>
            <a:endParaRPr lang="en-US" altLang="zh-CN" dirty="0">
              <a:latin typeface="宋体" panose="02010600030101010101" pitchFamily="2" charset="-122"/>
              <a:ea typeface="宋体" panose="02010600030101010101" pitchFamily="2" charset="-122"/>
            </a:endParaRPr>
          </a:p>
          <a:p>
            <a:r>
              <a:rPr lang="zh-CN" altLang="en-US" b="1" u="sng" dirty="0">
                <a:latin typeface="宋体" panose="02010600030101010101" pitchFamily="2" charset="-122"/>
                <a:ea typeface="宋体" panose="02010600030101010101" pitchFamily="2" charset="-122"/>
              </a:rPr>
              <a:t>注</a:t>
            </a:r>
            <a:r>
              <a:rPr lang="zh-CN" altLang="en-US" u="sng" dirty="0">
                <a:latin typeface="宋体" panose="02010600030101010101" pitchFamily="2" charset="-122"/>
                <a:ea typeface="宋体" panose="02010600030101010101" pitchFamily="2" charset="-122"/>
              </a:rPr>
              <a:t>：</a:t>
            </a:r>
            <a:r>
              <a:rPr lang="zh-CN" altLang="en-US" b="1" u="sng" dirty="0">
                <a:latin typeface="宋体" panose="02010600030101010101" pitchFamily="2" charset="-122"/>
                <a:ea typeface="宋体" panose="02010600030101010101" pitchFamily="2" charset="-122"/>
              </a:rPr>
              <a:t>紧急出口座位不得发放</a:t>
            </a:r>
            <a:r>
              <a:rPr lang="zh-CN" altLang="en-US" u="sng" dirty="0">
                <a:latin typeface="宋体" panose="02010600030101010101" pitchFamily="2" charset="-122"/>
                <a:ea typeface="宋体" panose="02010600030101010101" pitchFamily="2" charset="-122"/>
              </a:rPr>
              <a:t>给此类旅客：</a:t>
            </a:r>
            <a:r>
              <a:rPr lang="zh-CN" altLang="en-US" b="1" u="sng" dirty="0">
                <a:latin typeface="宋体" panose="02010600030101010101" pitchFamily="2" charset="-122"/>
                <a:ea typeface="宋体" panose="02010600030101010101" pitchFamily="2" charset="-122"/>
              </a:rPr>
              <a:t>老、弱、病、残、孕、带小孩的旅客、无阅读能力及醉酒旅客</a:t>
            </a:r>
            <a:r>
              <a:rPr lang="zh-CN" altLang="en-US" u="sng" dirty="0">
                <a:latin typeface="宋体" panose="02010600030101010101" pitchFamily="2" charset="-122"/>
                <a:ea typeface="宋体" panose="02010600030101010101" pitchFamily="2" charset="-122"/>
              </a:rPr>
              <a:t>；</a:t>
            </a:r>
            <a:endParaRPr lang="en-US" altLang="zh-CN" u="sng"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e.</a:t>
            </a:r>
            <a:r>
              <a:rPr lang="zh-CN" altLang="en-US" dirty="0">
                <a:latin typeface="宋体" panose="02010600030101010101" pitchFamily="2" charset="-122"/>
                <a:ea typeface="宋体" panose="02010600030101010101" pitchFamily="2" charset="-122"/>
              </a:rPr>
              <a:t>高端经济舱座位发放：</a:t>
            </a:r>
            <a:r>
              <a:rPr lang="zh-CN" altLang="zh-CN" dirty="0">
                <a:latin typeface="宋体" panose="02010600030101010101" pitchFamily="2" charset="-122"/>
                <a:ea typeface="宋体" panose="02010600030101010101" pitchFamily="2" charset="-122"/>
              </a:rPr>
              <a:t>优先发放第一排；</a:t>
            </a:r>
            <a:endParaRPr lang="en-US" altLang="zh-CN" dirty="0">
              <a:latin typeface="宋体" panose="02010600030101010101" pitchFamily="2" charset="-122"/>
              <a:ea typeface="宋体" panose="02010600030101010101" pitchFamily="2" charset="-122"/>
            </a:endParaRPr>
          </a:p>
          <a:p>
            <a:r>
              <a:rPr lang="zh-CN" altLang="zh-CN" dirty="0">
                <a:latin typeface="宋体" panose="02010600030101010101" pitchFamily="2" charset="-122"/>
                <a:ea typeface="宋体" panose="02010600030101010101" pitchFamily="2" charset="-122"/>
              </a:rPr>
              <a:t>（高端经济舱人数较少时，根据旅客要求发放，尽量给与靠窗及过道的座位，给与高端经济舱旅客更舒适的体验</a:t>
            </a:r>
            <a:r>
              <a:rPr lang="zh-CN" altLang="zh-CN" dirty="0"/>
              <a:t>）</a:t>
            </a:r>
            <a:endParaRPr lang="en-US" altLang="zh-CN" dirty="0"/>
          </a:p>
          <a:p>
            <a:r>
              <a:rPr lang="en-US" altLang="zh-CN" dirty="0"/>
              <a:t>f. </a:t>
            </a:r>
            <a:r>
              <a:rPr lang="zh-CN" altLang="en-US" dirty="0">
                <a:latin typeface="宋体" panose="02010600030101010101" pitchFamily="2" charset="-122"/>
                <a:ea typeface="宋体" panose="02010600030101010101" pitchFamily="2" charset="-122"/>
              </a:rPr>
              <a:t>行动不便的旅客优先发放靠前，靠窗的座位；</a:t>
            </a:r>
            <a:endParaRPr lang="en-US" altLang="zh-CN" dirty="0">
              <a:latin typeface="宋体" panose="02010600030101010101" pitchFamily="2" charset="-122"/>
              <a:ea typeface="宋体" panose="02010600030101010101" pitchFamily="2" charset="-122"/>
            </a:endParaRPr>
          </a:p>
          <a:p>
            <a:r>
              <a:rPr lang="en-US" altLang="zh-CN" dirty="0"/>
              <a:t>g.</a:t>
            </a:r>
            <a:r>
              <a:rPr lang="zh-CN" altLang="en-US" dirty="0">
                <a:latin typeface="宋体" panose="02010600030101010101" pitchFamily="2" charset="-122"/>
                <a:ea typeface="宋体" panose="02010600030101010101" pitchFamily="2" charset="-122"/>
              </a:rPr>
              <a:t>同排单侧只允许发放一个婴儿；</a:t>
            </a:r>
            <a:endParaRPr lang="en-US" altLang="zh-CN" dirty="0">
              <a:latin typeface="宋体" panose="02010600030101010101" pitchFamily="2" charset="-122"/>
              <a:ea typeface="宋体" panose="02010600030101010101" pitchFamily="2" charset="-122"/>
            </a:endParaRPr>
          </a:p>
          <a:p>
            <a:r>
              <a:rPr lang="en-US" altLang="zh-CN" dirty="0"/>
              <a:t>h.</a:t>
            </a:r>
            <a:r>
              <a:rPr lang="zh-CN" altLang="en-US" dirty="0">
                <a:latin typeface="宋体" panose="02010600030101010101" pitchFamily="2" charset="-122"/>
                <a:ea typeface="宋体" panose="02010600030101010101" pitchFamily="2" charset="-122"/>
              </a:rPr>
              <a:t>国内段同舱位选座免费；国际段选座按公司规定执行；</a:t>
            </a:r>
            <a:endParaRPr lang="en-US" altLang="zh-CN" dirty="0">
              <a:latin typeface="宋体" panose="02010600030101010101" pitchFamily="2" charset="-122"/>
              <a:ea typeface="宋体" panose="02010600030101010101" pitchFamily="2" charset="-122"/>
            </a:endParaRPr>
          </a:p>
          <a:p>
            <a:r>
              <a:rPr lang="en-US" altLang="zh-CN" dirty="0" err="1">
                <a:latin typeface="宋体" panose="02010600030101010101" pitchFamily="2" charset="-122"/>
                <a:ea typeface="宋体" panose="02010600030101010101" pitchFamily="2" charset="-122"/>
              </a:rPr>
              <a:t>i</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尽量使用指定座位指令发放座位，避免出现占用已预选座旅客的座位；</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j.</a:t>
            </a:r>
          </a:p>
          <a:p>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5.</a:t>
            </a:r>
            <a:r>
              <a:rPr lang="zh-CN" altLang="en-US" b="1" dirty="0">
                <a:latin typeface="宋体" panose="02010600030101010101" pitchFamily="2" charset="-122"/>
                <a:ea typeface="宋体" panose="02010600030101010101" pitchFamily="2" charset="-122"/>
              </a:rPr>
              <a:t> 旅客信息更正（免费）</a:t>
            </a:r>
            <a:endParaRPr lang="en-US" altLang="zh-CN"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证件号码错误不可更改；</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旅客名字变更标准：音同字不同、异形字、形似字、个别字偏旁差错、英文名个别字母出错需要更变  的需要在航班规定离站时间前提出。姓不可能更改；</a:t>
            </a:r>
            <a:endParaRPr lang="en-US" altLang="zh-CN" dirty="0">
              <a:latin typeface="宋体" panose="02010600030101010101" pitchFamily="2" charset="-122"/>
              <a:ea typeface="宋体" panose="02010600030101010101" pitchFamily="2" charset="-122"/>
            </a:endParaRPr>
          </a:p>
          <a:p>
            <a:r>
              <a:rPr lang="zh-CN" altLang="en-US" b="1" u="sng" dirty="0">
                <a:latin typeface="宋体" panose="02010600030101010101" pitchFamily="2" charset="-122"/>
                <a:ea typeface="宋体" panose="02010600030101010101" pitchFamily="2" charset="-122"/>
              </a:rPr>
              <a:t>注：可通过微信公众号自主更改；</a:t>
            </a:r>
            <a:endParaRPr lang="en-US" altLang="zh-CN" b="1" u="sng"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05333D8-FDA3-435F-B863-23189A9C6E87}"/>
              </a:ext>
            </a:extLst>
          </p:cNvPr>
          <p:cNvSpPr/>
          <p:nvPr/>
        </p:nvSpPr>
        <p:spPr>
          <a:xfrm>
            <a:off x="839306" y="840573"/>
            <a:ext cx="10930447" cy="5847755"/>
          </a:xfrm>
          <a:prstGeom prst="rect">
            <a:avLst/>
          </a:prstGeom>
        </p:spPr>
        <p:txBody>
          <a:bodyPr wrap="square">
            <a:spAutoFit/>
          </a:bodyPr>
          <a:lstStyle/>
          <a:p>
            <a:r>
              <a:rPr lang="en-US" altLang="zh-CN" b="1" dirty="0">
                <a:latin typeface="宋体" panose="02010600030101010101" pitchFamily="2" charset="-122"/>
                <a:ea typeface="宋体" panose="02010600030101010101" pitchFamily="2" charset="-122"/>
              </a:rPr>
              <a:t>6.</a:t>
            </a:r>
            <a:r>
              <a:rPr lang="zh-CN" altLang="en-US" b="1" dirty="0">
                <a:latin typeface="宋体" panose="02010600030101010101" pitchFamily="2" charset="-122"/>
                <a:ea typeface="宋体" panose="02010600030101010101" pitchFamily="2" charset="-122"/>
              </a:rPr>
              <a:t>行李卡控及规定</a:t>
            </a:r>
            <a:endParaRPr lang="en-US" altLang="zh-CN" b="1"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a.</a:t>
            </a:r>
            <a:r>
              <a:rPr lang="zh-CN" altLang="en-US" sz="1600" b="1" dirty="0">
                <a:latin typeface="宋体" panose="02010600030101010101" pitchFamily="2" charset="-122"/>
                <a:ea typeface="宋体" panose="02010600030101010101" pitchFamily="2" charset="-122"/>
              </a:rPr>
              <a:t>手提行李</a:t>
            </a:r>
            <a:r>
              <a:rPr lang="zh-CN" altLang="en-US" sz="1600" dirty="0">
                <a:latin typeface="宋体" panose="02010600030101010101" pitchFamily="2" charset="-122"/>
                <a:ea typeface="宋体" panose="02010600030101010101" pitchFamily="2" charset="-122"/>
              </a:rPr>
              <a:t>：体积最大不能超过</a:t>
            </a:r>
            <a:r>
              <a:rPr lang="en-US" altLang="zh-CN" sz="1600" dirty="0">
                <a:latin typeface="宋体" panose="02010600030101010101" pitchFamily="2" charset="-122"/>
                <a:ea typeface="宋体" panose="02010600030101010101" pitchFamily="2" charset="-122"/>
              </a:rPr>
              <a:t>20*30*40CM</a:t>
            </a:r>
            <a:r>
              <a:rPr lang="zh-CN" altLang="en-US" sz="1600" dirty="0">
                <a:latin typeface="宋体" panose="02010600030101010101" pitchFamily="2" charset="-122"/>
                <a:ea typeface="宋体" panose="02010600030101010101" pitchFamily="2" charset="-122"/>
              </a:rPr>
              <a:t>，重量不超</a:t>
            </a:r>
            <a:r>
              <a:rPr lang="en-US" altLang="zh-CN" sz="1600" dirty="0">
                <a:latin typeface="宋体" panose="02010600030101010101" pitchFamily="2" charset="-122"/>
                <a:ea typeface="宋体" panose="02010600030101010101" pitchFamily="2" charset="-122"/>
              </a:rPr>
              <a:t>7KG</a:t>
            </a:r>
            <a:r>
              <a:rPr lang="zh-CN" altLang="en-US" sz="1600" dirty="0">
                <a:latin typeface="宋体" panose="02010600030101010101" pitchFamily="2" charset="-122"/>
                <a:ea typeface="宋体" panose="02010600030101010101" pitchFamily="2" charset="-122"/>
              </a:rPr>
              <a:t>。</a:t>
            </a:r>
            <a:r>
              <a:rPr lang="zh-CN" altLang="en-US" sz="1600" b="1" dirty="0">
                <a:solidFill>
                  <a:srgbClr val="FC4C02"/>
                </a:solidFill>
                <a:latin typeface="宋体" panose="02010600030101010101" pitchFamily="2" charset="-122"/>
                <a:ea typeface="宋体" panose="02010600030101010101" pitchFamily="2" charset="-122"/>
              </a:rPr>
              <a:t>超过尺寸和重量的需按托运行李处理</a:t>
            </a:r>
            <a:r>
              <a:rPr lang="zh-CN" altLang="en-US" sz="1600" b="1" dirty="0">
                <a:latin typeface="宋体" panose="02010600030101010101" pitchFamily="2" charset="-122"/>
                <a:ea typeface="宋体" panose="02010600030101010101" pitchFamily="2" charset="-122"/>
              </a:rPr>
              <a:t>；</a:t>
            </a:r>
            <a:endParaRPr lang="en-US" altLang="zh-CN" sz="1600" b="1" dirty="0">
              <a:latin typeface="宋体" panose="02010600030101010101" pitchFamily="2" charset="-122"/>
              <a:ea typeface="宋体" panose="02010600030101010101" pitchFamily="2" charset="-122"/>
            </a:endParaRPr>
          </a:p>
          <a:p>
            <a:endParaRPr lang="en-US" altLang="zh-CN" sz="1600" b="1"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b.</a:t>
            </a:r>
            <a:r>
              <a:rPr lang="zh-CN" altLang="en-US" sz="1600" b="1" dirty="0">
                <a:latin typeface="宋体" panose="02010600030101010101" pitchFamily="2" charset="-122"/>
                <a:ea typeface="宋体" panose="02010600030101010101" pitchFamily="2" charset="-122"/>
              </a:rPr>
              <a:t>托运行李</a:t>
            </a:r>
            <a:r>
              <a:rPr lang="zh-CN" altLang="en-US" sz="1600" dirty="0">
                <a:latin typeface="宋体" panose="02010600030101010101" pitchFamily="2" charset="-122"/>
                <a:ea typeface="宋体" panose="02010600030101010101" pitchFamily="2" charset="-122"/>
              </a:rPr>
              <a:t>：体积最大不能超过</a:t>
            </a:r>
            <a:r>
              <a:rPr lang="en-US" altLang="zh-CN" sz="1600" dirty="0">
                <a:latin typeface="宋体" panose="02010600030101010101" pitchFamily="2" charset="-122"/>
                <a:ea typeface="宋体" panose="02010600030101010101" pitchFamily="2" charset="-122"/>
              </a:rPr>
              <a:t>40*60*100CM</a:t>
            </a:r>
            <a:r>
              <a:rPr lang="zh-CN" altLang="en-US" sz="1600" dirty="0">
                <a:latin typeface="宋体" panose="02010600030101010101" pitchFamily="2" charset="-122"/>
                <a:ea typeface="宋体" panose="02010600030101010101" pitchFamily="2" charset="-122"/>
              </a:rPr>
              <a:t>，重量不得超过</a:t>
            </a:r>
            <a:r>
              <a:rPr lang="en-US" altLang="zh-CN" sz="1600" dirty="0">
                <a:latin typeface="宋体" panose="02010600030101010101" pitchFamily="2" charset="-122"/>
                <a:ea typeface="宋体" panose="02010600030101010101" pitchFamily="2" charset="-122"/>
              </a:rPr>
              <a:t>50KG</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c.</a:t>
            </a:r>
            <a:r>
              <a:rPr lang="zh-CN" altLang="en-US" sz="1600" b="1" dirty="0">
                <a:latin typeface="宋体" panose="02010600030101010101" pitchFamily="2" charset="-122"/>
                <a:ea typeface="宋体" panose="02010600030101010101" pitchFamily="2" charset="-122"/>
              </a:rPr>
              <a:t>包装要求</a:t>
            </a:r>
            <a:r>
              <a:rPr lang="zh-CN" altLang="en-US" sz="1600" dirty="0">
                <a:latin typeface="宋体" panose="02010600030101010101" pitchFamily="2" charset="-122"/>
                <a:ea typeface="宋体" panose="02010600030101010101" pitchFamily="2" charset="-122"/>
              </a:rPr>
              <a:t>：包装完善、锁扣完好、捆扎固牢、能承受一定的压力、能够在正常的操作条件下安全装卸和运输、两件以上的包件不能捆为一件、行李上不能附插其他物品；（竹篮、网兜、草绳和草袋不能作为行李的外包装物）</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d.</a:t>
            </a:r>
            <a:r>
              <a:rPr lang="zh-CN" altLang="en-US" sz="1600" b="1" dirty="0">
                <a:latin typeface="宋体" panose="02010600030101010101" pitchFamily="2" charset="-122"/>
                <a:ea typeface="宋体" panose="02010600030101010101" pitchFamily="2" charset="-122"/>
              </a:rPr>
              <a:t>收运要求</a:t>
            </a:r>
            <a:r>
              <a:rPr lang="zh-CN" altLang="en-US" sz="1600" dirty="0">
                <a:latin typeface="宋体" panose="02010600030101010101" pitchFamily="2" charset="-122"/>
                <a:ea typeface="宋体" panose="02010600030101010101" pitchFamily="2" charset="-122"/>
              </a:rPr>
              <a:t>：</a:t>
            </a:r>
            <a:r>
              <a:rPr lang="zh-CN" altLang="en-US" sz="1600" dirty="0">
                <a:solidFill>
                  <a:srgbClr val="FF0000"/>
                </a:solidFill>
                <a:latin typeface="宋体" panose="02010600030101010101" pitchFamily="2" charset="-122"/>
                <a:ea typeface="宋体" panose="02010600030101010101" pitchFamily="2" charset="-122"/>
              </a:rPr>
              <a:t>轻拿轻放</a:t>
            </a:r>
            <a:r>
              <a:rPr lang="zh-CN" altLang="en-US" sz="1600" dirty="0">
                <a:latin typeface="宋体" panose="02010600030101010101" pitchFamily="2" charset="-122"/>
                <a:ea typeface="宋体" panose="02010600030101010101" pitchFamily="2" charset="-122"/>
              </a:rPr>
              <a:t>，严控收运时</a:t>
            </a:r>
            <a:r>
              <a:rPr lang="zh-CN" altLang="en-US" sz="1600" dirty="0">
                <a:solidFill>
                  <a:srgbClr val="FF0000"/>
                </a:solidFill>
                <a:latin typeface="宋体" panose="02010600030101010101" pitchFamily="2" charset="-122"/>
                <a:ea typeface="宋体" panose="02010600030101010101" pitchFamily="2" charset="-122"/>
              </a:rPr>
              <a:t>行李的状态</a:t>
            </a:r>
            <a:r>
              <a:rPr lang="zh-CN" altLang="en-US" sz="1600" dirty="0">
                <a:latin typeface="宋体" panose="02010600030101010101" pitchFamily="2" charset="-122"/>
                <a:ea typeface="宋体" panose="02010600030101010101" pitchFamily="2" charset="-122"/>
              </a:rPr>
              <a:t>。软包装行李需放置在托运框内。行李状态异常时（气味，液体渗漏）需开箱确认，如符合托运规定，需签免责申明和贴易碎标签，必要时送超大行李柜台，走人工搬运通道；</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e.</a:t>
            </a:r>
            <a:r>
              <a:rPr lang="zh-CN" altLang="en-US" sz="1600" b="1" dirty="0">
                <a:latin typeface="宋体" panose="02010600030101010101" pitchFamily="2" charset="-122"/>
                <a:ea typeface="宋体" panose="02010600030101010101" pitchFamily="2" charset="-122"/>
              </a:rPr>
              <a:t>酒水运输规定</a:t>
            </a:r>
            <a:r>
              <a:rPr lang="zh-CN" altLang="en-US" sz="1600" dirty="0">
                <a:latin typeface="宋体" panose="02010600030101010101" pitchFamily="2" charset="-122"/>
                <a:ea typeface="宋体" panose="02010600030101010101" pitchFamily="2" charset="-122"/>
              </a:rPr>
              <a:t>：酒精饮料必须是</a:t>
            </a:r>
            <a:r>
              <a:rPr lang="en-US" altLang="zh-CN" sz="1600" dirty="0">
                <a:latin typeface="宋体" panose="02010600030101010101" pitchFamily="2" charset="-122"/>
                <a:ea typeface="宋体" panose="02010600030101010101" pitchFamily="2" charset="-122"/>
              </a:rPr>
              <a:t>70</a:t>
            </a:r>
            <a:r>
              <a:rPr lang="zh-CN" altLang="en-US" sz="1600" dirty="0">
                <a:latin typeface="宋体" panose="02010600030101010101" pitchFamily="2" charset="-122"/>
                <a:ea typeface="宋体" panose="02010600030101010101" pitchFamily="2" charset="-122"/>
              </a:rPr>
              <a:t>度以下，此类物品不允许随身携带，仅可托运并且每人每次不超过</a:t>
            </a:r>
            <a:r>
              <a:rPr lang="en-US" altLang="zh-CN"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瓶（</a:t>
            </a:r>
            <a:r>
              <a:rPr lang="en-US" altLang="zh-CN"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公斤）。</a:t>
            </a:r>
            <a:endParaRPr lang="en-US" altLang="zh-CN" sz="1600" dirty="0">
              <a:latin typeface="宋体" panose="02010600030101010101" pitchFamily="2" charset="-122"/>
              <a:ea typeface="宋体" panose="02010600030101010101" pitchFamily="2" charset="-122"/>
            </a:endParaRPr>
          </a:p>
          <a:p>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包装要求：酒精饮料必须包装严密，运输前提醒旅客此类运输会有风险，需签免责申明及贴易碎标识，走人工搬运；</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f</a:t>
            </a:r>
            <a:r>
              <a:rPr lang="en-US" altLang="zh-CN" sz="1600"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行李额减免政策</a:t>
            </a:r>
            <a:r>
              <a:rPr lang="zh-CN" altLang="en-US" sz="1600" dirty="0">
                <a:latin typeface="宋体" panose="02010600030101010101" pitchFamily="2" charset="-122"/>
                <a:ea typeface="宋体" panose="02010600030101010101" pitchFamily="2" charset="-122"/>
              </a:rPr>
              <a:t>：老弱病残孕军可</a:t>
            </a:r>
            <a:r>
              <a:rPr lang="zh-CN" altLang="en-US" sz="1600" b="1" dirty="0">
                <a:solidFill>
                  <a:srgbClr val="FF0000"/>
                </a:solidFill>
                <a:latin typeface="宋体" panose="02010600030101010101" pitchFamily="2" charset="-122"/>
                <a:ea typeface="宋体" panose="02010600030101010101" pitchFamily="2" charset="-122"/>
              </a:rPr>
              <a:t>适当减免</a:t>
            </a:r>
            <a:r>
              <a:rPr lang="en-US" altLang="zh-CN" sz="1600" b="1" dirty="0">
                <a:solidFill>
                  <a:srgbClr val="FF0000"/>
                </a:solidFill>
                <a:latin typeface="宋体" panose="02010600030101010101" pitchFamily="2" charset="-122"/>
                <a:ea typeface="宋体" panose="02010600030101010101" pitchFamily="2" charset="-122"/>
              </a:rPr>
              <a:t>7KG</a:t>
            </a:r>
            <a:r>
              <a:rPr lang="zh-CN" altLang="en-US" sz="1600" dirty="0">
                <a:latin typeface="宋体" panose="02010600030101010101" pitchFamily="2" charset="-122"/>
                <a:ea typeface="宋体" panose="02010600030101010101" pitchFamily="2" charset="-122"/>
              </a:rPr>
              <a:t>（需签差异化告知函）；</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g</a:t>
            </a:r>
            <a:r>
              <a:rPr lang="en-US" altLang="zh-CN" sz="1600"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行李拦截</a:t>
            </a:r>
            <a:r>
              <a:rPr lang="zh-CN" altLang="en-US" sz="1600" dirty="0">
                <a:latin typeface="宋体" panose="02010600030101010101" pitchFamily="2" charset="-122"/>
                <a:ea typeface="宋体" panose="02010600030101010101" pitchFamily="2" charset="-122"/>
              </a:rPr>
              <a:t>：值机柜台为行李第一次卡控点，需</a:t>
            </a:r>
            <a:r>
              <a:rPr lang="zh-CN" altLang="en-US" sz="1600" b="1" dirty="0">
                <a:solidFill>
                  <a:srgbClr val="FC4C02"/>
                </a:solidFill>
                <a:latin typeface="宋体" panose="02010600030101010101" pitchFamily="2" charset="-122"/>
                <a:ea typeface="宋体" panose="02010600030101010101" pitchFamily="2" charset="-122"/>
              </a:rPr>
              <a:t>主动询问旅客是否有行李</a:t>
            </a:r>
            <a:r>
              <a:rPr lang="zh-CN" altLang="en-US" sz="1600" dirty="0">
                <a:latin typeface="宋体" panose="02010600030101010101" pitchFamily="2" charset="-122"/>
                <a:ea typeface="宋体" panose="02010600030101010101" pitchFamily="2" charset="-122"/>
              </a:rPr>
              <a:t>，并主动告知旅客我司行李规定；登机口为行李二次卡控点，超过手提行李尺寸的行李需</a:t>
            </a:r>
            <a:r>
              <a:rPr lang="zh-CN" altLang="en-US" sz="1600" b="1" dirty="0">
                <a:solidFill>
                  <a:srgbClr val="FC4C02"/>
                </a:solidFill>
                <a:latin typeface="宋体" panose="02010600030101010101" pitchFamily="2" charset="-122"/>
                <a:ea typeface="宋体" panose="02010600030101010101" pitchFamily="2" charset="-122"/>
              </a:rPr>
              <a:t>签署差异化告知函</a:t>
            </a:r>
            <a:r>
              <a:rPr lang="zh-CN" altLang="en-US" sz="1600" dirty="0">
                <a:latin typeface="宋体" panose="02010600030101010101" pitchFamily="2" charset="-122"/>
                <a:ea typeface="宋体" panose="02010600030101010101" pitchFamily="2" charset="-122"/>
              </a:rPr>
              <a:t>，与旅客确认无禁止托运物品，手工</a:t>
            </a:r>
            <a:r>
              <a:rPr lang="zh-CN" altLang="en-US" sz="1600" b="1" dirty="0">
                <a:latin typeface="宋体" panose="02010600030101010101" pitchFamily="2" charset="-122"/>
                <a:ea typeface="宋体" panose="02010600030101010101" pitchFamily="2" charset="-122"/>
              </a:rPr>
              <a:t>填写速运行李条</a:t>
            </a:r>
            <a:r>
              <a:rPr lang="zh-CN" altLang="en-US" sz="1600" dirty="0">
                <a:latin typeface="宋体" panose="02010600030101010101" pitchFamily="2" charset="-122"/>
                <a:ea typeface="宋体" panose="02010600030101010101" pitchFamily="2" charset="-122"/>
              </a:rPr>
              <a:t>，将速运行李条提取联给予旅客，告知旅客我司会</a:t>
            </a:r>
            <a:r>
              <a:rPr lang="zh-CN" altLang="en-US" sz="1600" b="1" dirty="0">
                <a:solidFill>
                  <a:srgbClr val="FC4C02"/>
                </a:solidFill>
                <a:latin typeface="宋体" panose="02010600030101010101" pitchFamily="2" charset="-122"/>
                <a:ea typeface="宋体" panose="02010600030101010101" pitchFamily="2" charset="-122"/>
              </a:rPr>
              <a:t>于三个工作日内</a:t>
            </a:r>
            <a:r>
              <a:rPr lang="zh-CN" altLang="en-US" sz="1600" dirty="0">
                <a:latin typeface="宋体" panose="02010600030101010101" pitchFamily="2" charset="-122"/>
                <a:ea typeface="宋体" panose="02010600030101010101" pitchFamily="2" charset="-122"/>
              </a:rPr>
              <a:t>安排</a:t>
            </a:r>
            <a:r>
              <a:rPr lang="zh-CN" altLang="en-US" sz="1600" b="1" dirty="0">
                <a:solidFill>
                  <a:srgbClr val="FC4C02"/>
                </a:solidFill>
                <a:latin typeface="宋体" panose="02010600030101010101" pitchFamily="2" charset="-122"/>
                <a:ea typeface="宋体" panose="02010600030101010101" pitchFamily="2" charset="-122"/>
              </a:rPr>
              <a:t>后续航班</a:t>
            </a:r>
            <a:r>
              <a:rPr lang="zh-CN" altLang="en-US" sz="1600" dirty="0">
                <a:latin typeface="宋体" panose="02010600030101010101" pitchFamily="2" charset="-122"/>
                <a:ea typeface="宋体" panose="02010600030101010101" pitchFamily="2" charset="-122"/>
              </a:rPr>
              <a:t>速运至目的地，行李需</a:t>
            </a:r>
            <a:r>
              <a:rPr lang="zh-CN" altLang="en-US" sz="1600" b="1" dirty="0">
                <a:solidFill>
                  <a:srgbClr val="FC4C02"/>
                </a:solidFill>
                <a:latin typeface="宋体" panose="02010600030101010101" pitchFamily="2" charset="-122"/>
                <a:ea typeface="宋体" panose="02010600030101010101" pitchFamily="2" charset="-122"/>
              </a:rPr>
              <a:t>机场自提</a:t>
            </a:r>
            <a:r>
              <a:rPr lang="zh-CN" altLang="en-US" sz="1600" dirty="0">
                <a:latin typeface="宋体" panose="02010600030101010101" pitchFamily="2" charset="-122"/>
                <a:ea typeface="宋体" panose="02010600030101010101" pitchFamily="2" charset="-122"/>
              </a:rPr>
              <a:t>；</a:t>
            </a:r>
            <a:endParaRPr lang="en-US" altLang="zh-CN" sz="1600" dirty="0">
              <a:latin typeface="宋体" panose="02010600030101010101" pitchFamily="2" charset="-122"/>
              <a:ea typeface="宋体" panose="02010600030101010101" pitchFamily="2" charset="-122"/>
            </a:endParaRPr>
          </a:p>
          <a:p>
            <a:endParaRPr lang="en-US" altLang="zh-CN" sz="1600" dirty="0">
              <a:latin typeface="宋体" panose="02010600030101010101" pitchFamily="2" charset="-122"/>
              <a:ea typeface="宋体" panose="02010600030101010101" pitchFamily="2" charset="-122"/>
            </a:endParaRPr>
          </a:p>
          <a:p>
            <a:r>
              <a:rPr lang="en-US" altLang="zh-CN" sz="1600" b="1" dirty="0">
                <a:latin typeface="宋体" panose="02010600030101010101" pitchFamily="2" charset="-122"/>
                <a:ea typeface="宋体" panose="02010600030101010101" pitchFamily="2" charset="-122"/>
              </a:rPr>
              <a:t>h</a:t>
            </a:r>
            <a:r>
              <a:rPr lang="en-US" altLang="zh-CN" sz="1600" dirty="0">
                <a:latin typeface="宋体" panose="02010600030101010101" pitchFamily="2" charset="-122"/>
                <a:ea typeface="宋体" panose="02010600030101010101" pitchFamily="2" charset="-122"/>
              </a:rPr>
              <a:t>.</a:t>
            </a:r>
            <a:r>
              <a:rPr lang="zh-CN" altLang="en-US" sz="1600" b="1" dirty="0">
                <a:latin typeface="宋体" panose="02010600030101010101" pitchFamily="2" charset="-122"/>
                <a:ea typeface="宋体" panose="02010600030101010101" pitchFamily="2" charset="-122"/>
              </a:rPr>
              <a:t>机上遗留物品交接</a:t>
            </a:r>
            <a:r>
              <a:rPr lang="zh-CN" altLang="en-US" sz="1600" dirty="0">
                <a:latin typeface="宋体" panose="02010600030101010101" pitchFamily="2" charset="-122"/>
                <a:ea typeface="宋体" panose="02010600030101010101" pitchFamily="2" charset="-122"/>
              </a:rPr>
              <a:t>：由机组交接至地服人员，由其交至机场失物招领处；</a:t>
            </a:r>
            <a:endParaRPr lang="en-US" altLang="zh-CN" sz="1600"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1557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99E5F9-F87F-4683-95A5-A19728EC6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3491"/>
            <a:ext cx="2587056" cy="20396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2E0E9ECA-D7A4-4918-A80D-96EC9CE5582D}"/>
              </a:ext>
            </a:extLst>
          </p:cNvPr>
          <p:cNvSpPr/>
          <p:nvPr/>
        </p:nvSpPr>
        <p:spPr>
          <a:xfrm>
            <a:off x="2587057" y="1850275"/>
            <a:ext cx="8670416"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b="1" dirty="0">
                <a:latin typeface="+mn-ea"/>
              </a:rPr>
              <a:t>行李规则：</a:t>
            </a:r>
            <a:endParaRPr lang="en-US" altLang="zh-CN" b="1" dirty="0">
              <a:latin typeface="+mn-ea"/>
            </a:endParaRPr>
          </a:p>
          <a:p>
            <a:r>
              <a:rPr lang="zh-CN" altLang="en-US" dirty="0">
                <a:latin typeface="+mn-ea"/>
              </a:rPr>
              <a:t>        九元航空是民航局批准的低成本运营航空公司，行李规则与全服务航司存在差异化服务。相比传统航司，九元航空能多容纳</a:t>
            </a:r>
            <a:r>
              <a:rPr lang="en-US" altLang="zh-CN" dirty="0">
                <a:latin typeface="+mn-ea"/>
              </a:rPr>
              <a:t>25</a:t>
            </a:r>
            <a:r>
              <a:rPr lang="zh-CN" altLang="en-US" dirty="0">
                <a:latin typeface="+mn-ea"/>
              </a:rPr>
              <a:t>人，因此每位旅客的行李空间就会相对变小，因此我司可携带入客舱的行李为每人一件尺寸不超过</a:t>
            </a:r>
            <a:r>
              <a:rPr lang="en-US" altLang="zh-CN" dirty="0">
                <a:latin typeface="+mn-ea"/>
              </a:rPr>
              <a:t>20*30*40cm</a:t>
            </a:r>
            <a:r>
              <a:rPr lang="zh-CN" altLang="en-US" dirty="0">
                <a:latin typeface="+mn-ea"/>
              </a:rPr>
              <a:t>并且重量不超过</a:t>
            </a:r>
            <a:r>
              <a:rPr lang="en-US" altLang="zh-CN" dirty="0">
                <a:latin typeface="+mn-ea"/>
              </a:rPr>
              <a:t>7kg</a:t>
            </a:r>
            <a:r>
              <a:rPr lang="zh-CN" altLang="en-US" dirty="0">
                <a:latin typeface="+mn-ea"/>
              </a:rPr>
              <a:t>的行李。为了客舱安全考虑，超过此体积、重量规格的行李都需要办理行李托运手续。</a:t>
            </a:r>
            <a:endParaRPr lang="en-US" altLang="zh-CN" dirty="0">
              <a:latin typeface="+mn-ea"/>
            </a:endParaRPr>
          </a:p>
          <a:p>
            <a:endParaRPr lang="en-US" altLang="zh-CN" dirty="0">
              <a:latin typeface="+mn-ea"/>
            </a:endParaRPr>
          </a:p>
          <a:p>
            <a:r>
              <a:rPr lang="zh-CN" altLang="en-US" b="1" dirty="0">
                <a:latin typeface="+mn-ea"/>
              </a:rPr>
              <a:t>行李收费：</a:t>
            </a:r>
            <a:endParaRPr lang="en-US" altLang="zh-CN" b="1" dirty="0">
              <a:latin typeface="+mn-ea"/>
            </a:endParaRPr>
          </a:p>
          <a:p>
            <a:r>
              <a:rPr lang="zh-CN" altLang="en-US" dirty="0">
                <a:latin typeface="+mn-ea"/>
              </a:rPr>
              <a:t>        为了满足更多人对低价出行的向往，九元航空的机票分为不同的产品，不包含免费行李额的机票，每一项服务都可以单独购买，行李额、餐食等需要或者不需要，都由您自己说了算，这样您可以买到更加实惠的机票，当然我们也同样有包含行李额的机票，在购票时均有相关提示，建议您可以在购票时根据自己的实际需求选择机票。</a:t>
            </a:r>
            <a:r>
              <a:rPr lang="en-US" altLang="zh-CN" dirty="0">
                <a:latin typeface="+mn-ea"/>
              </a:rPr>
              <a:t>3. </a:t>
            </a:r>
            <a:r>
              <a:rPr lang="zh-CN" altLang="en-US" dirty="0">
                <a:latin typeface="+mn-ea"/>
              </a:rPr>
              <a:t>登机口拦截超规行李：为确保飞行安全，登机口托运的超规行李必须经过二次安检才能运输，因此您的行李将不能同机抵达，我们将尽快用后续航班为您运送至目的地机场，请您在航班落地后与当地机场行查联系，感谢您的配合！</a:t>
            </a:r>
          </a:p>
        </p:txBody>
      </p:sp>
      <p:sp>
        <p:nvSpPr>
          <p:cNvPr id="3" name="矩形: 圆角 2">
            <a:extLst>
              <a:ext uri="{FF2B5EF4-FFF2-40B4-BE49-F238E27FC236}">
                <a16:creationId xmlns:a16="http://schemas.microsoft.com/office/drawing/2014/main" id="{BEC92C66-4DE6-4ED0-9155-ACFC93EC120A}"/>
              </a:ext>
            </a:extLst>
          </p:cNvPr>
          <p:cNvSpPr/>
          <p:nvPr/>
        </p:nvSpPr>
        <p:spPr>
          <a:xfrm>
            <a:off x="1175347" y="838046"/>
            <a:ext cx="2591310" cy="65035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r>
              <a:rPr lang="zh-CN" altLang="en-US" sz="4000" dirty="0">
                <a:solidFill>
                  <a:srgbClr val="FA4F00"/>
                </a:solidFill>
              </a:rPr>
              <a:t>标准话术：</a:t>
            </a:r>
          </a:p>
        </p:txBody>
      </p:sp>
    </p:spTree>
    <p:extLst>
      <p:ext uri="{BB962C8B-B14F-4D97-AF65-F5344CB8AC3E}">
        <p14:creationId xmlns:p14="http://schemas.microsoft.com/office/powerpoint/2010/main" val="169398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489781-7F6C-466E-870A-CDBE8CDA8316}"/>
              </a:ext>
            </a:extLst>
          </p:cNvPr>
          <p:cNvSpPr/>
          <p:nvPr/>
        </p:nvSpPr>
        <p:spPr>
          <a:xfrm>
            <a:off x="1362306" y="853472"/>
            <a:ext cx="1346844" cy="369332"/>
          </a:xfrm>
          <a:prstGeom prst="rect">
            <a:avLst/>
          </a:prstGeom>
        </p:spPr>
        <p:txBody>
          <a:bodyPr wrap="none">
            <a:spAutoFit/>
          </a:bodyPr>
          <a:lstStyle/>
          <a:p>
            <a:r>
              <a:rPr lang="en-US" altLang="zh-CN" b="1" dirty="0" err="1">
                <a:latin typeface="宋体" panose="02010600030101010101" pitchFamily="2" charset="-122"/>
                <a:ea typeface="宋体" panose="02010600030101010101" pitchFamily="2" charset="-122"/>
              </a:rPr>
              <a:t>i</a:t>
            </a:r>
            <a:r>
              <a:rPr lang="en-US" altLang="zh-CN"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行李拦截</a:t>
            </a:r>
            <a:endParaRPr lang="zh-CN" altLang="en-US" dirty="0"/>
          </a:p>
        </p:txBody>
      </p:sp>
      <p:pic>
        <p:nvPicPr>
          <p:cNvPr id="6" name="图片 5">
            <a:extLst>
              <a:ext uri="{FF2B5EF4-FFF2-40B4-BE49-F238E27FC236}">
                <a16:creationId xmlns:a16="http://schemas.microsoft.com/office/drawing/2014/main" id="{7DC2358C-B89F-4C07-82E4-E95478C70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59" y="2523530"/>
            <a:ext cx="3939495" cy="3608535"/>
          </a:xfrm>
          <a:prstGeom prst="rect">
            <a:avLst/>
          </a:prstGeom>
        </p:spPr>
      </p:pic>
      <p:sp>
        <p:nvSpPr>
          <p:cNvPr id="7" name="矩形 6">
            <a:extLst>
              <a:ext uri="{FF2B5EF4-FFF2-40B4-BE49-F238E27FC236}">
                <a16:creationId xmlns:a16="http://schemas.microsoft.com/office/drawing/2014/main" id="{9D652609-A432-4ACC-8DC5-8921127459E5}"/>
              </a:ext>
            </a:extLst>
          </p:cNvPr>
          <p:cNvSpPr/>
          <p:nvPr/>
        </p:nvSpPr>
        <p:spPr>
          <a:xfrm>
            <a:off x="1362306" y="1600200"/>
            <a:ext cx="6080752" cy="923330"/>
          </a:xfrm>
          <a:prstGeom prst="rect">
            <a:avLst/>
          </a:prstGeom>
        </p:spPr>
        <p:txBody>
          <a:bodyPr wrap="square">
            <a:spAutoFit/>
          </a:bodyPr>
          <a:lstStyle/>
          <a:p>
            <a:r>
              <a:rPr lang="zh-CN" altLang="en-US" dirty="0"/>
              <a:t>日本航线行李收费：</a:t>
            </a:r>
            <a:endParaRPr lang="en-US" altLang="zh-CN" dirty="0"/>
          </a:p>
          <a:p>
            <a:r>
              <a:rPr lang="zh-CN" altLang="en-US" dirty="0"/>
              <a:t>线上</a:t>
            </a:r>
            <a:r>
              <a:rPr lang="en-US" altLang="zh-CN" dirty="0"/>
              <a:t>16</a:t>
            </a:r>
            <a:r>
              <a:rPr lang="zh-CN" altLang="en-US" dirty="0"/>
              <a:t>元</a:t>
            </a:r>
            <a:r>
              <a:rPr lang="en-US" altLang="zh-CN" dirty="0"/>
              <a:t>/</a:t>
            </a:r>
            <a:r>
              <a:rPr lang="zh-CN" altLang="en-US" dirty="0"/>
              <a:t>公斤（</a:t>
            </a:r>
            <a:r>
              <a:rPr lang="en-US" altLang="zh-CN" dirty="0"/>
              <a:t>5/10/20/40</a:t>
            </a:r>
            <a:r>
              <a:rPr lang="zh-CN" altLang="en-US" dirty="0"/>
              <a:t>公斤，</a:t>
            </a:r>
            <a:r>
              <a:rPr lang="en-US" altLang="zh-CN" dirty="0"/>
              <a:t>80/160/320/640</a:t>
            </a:r>
            <a:r>
              <a:rPr lang="zh-CN" altLang="en-US" dirty="0"/>
              <a:t>元），现场</a:t>
            </a:r>
            <a:r>
              <a:rPr lang="en-US" altLang="zh-CN" dirty="0"/>
              <a:t>20</a:t>
            </a:r>
            <a:r>
              <a:rPr lang="zh-CN" altLang="en-US" dirty="0"/>
              <a:t>元（</a:t>
            </a:r>
            <a:r>
              <a:rPr lang="en-US" altLang="zh-CN" dirty="0"/>
              <a:t>350</a:t>
            </a:r>
            <a:r>
              <a:rPr lang="zh-CN" altLang="en-US" dirty="0"/>
              <a:t>日元）</a:t>
            </a:r>
            <a:r>
              <a:rPr lang="en-US" altLang="zh-CN" dirty="0"/>
              <a:t>/</a:t>
            </a:r>
            <a:r>
              <a:rPr lang="zh-CN" altLang="en-US" dirty="0"/>
              <a:t>公斤。</a:t>
            </a:r>
          </a:p>
        </p:txBody>
      </p:sp>
      <p:pic>
        <p:nvPicPr>
          <p:cNvPr id="1026" name="Picture 2">
            <a:extLst>
              <a:ext uri="{FF2B5EF4-FFF2-40B4-BE49-F238E27FC236}">
                <a16:creationId xmlns:a16="http://schemas.microsoft.com/office/drawing/2014/main" id="{8FFE16E0-3343-4DF8-94A5-DE6BCCC0A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341" y="2619245"/>
            <a:ext cx="2857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2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F2AFD29C-C869-4EEC-B65F-E836E02B3AA6}"/>
              </a:ext>
            </a:extLst>
          </p:cNvPr>
          <p:cNvGrpSpPr/>
          <p:nvPr/>
        </p:nvGrpSpPr>
        <p:grpSpPr>
          <a:xfrm>
            <a:off x="1402736" y="881901"/>
            <a:ext cx="9587864" cy="5389444"/>
            <a:chOff x="1832440" y="734278"/>
            <a:chExt cx="9587864" cy="5389444"/>
          </a:xfrm>
        </p:grpSpPr>
        <p:grpSp>
          <p:nvGrpSpPr>
            <p:cNvPr id="2" name="组合 1">
              <a:extLst>
                <a:ext uri="{FF2B5EF4-FFF2-40B4-BE49-F238E27FC236}">
                  <a16:creationId xmlns:a16="http://schemas.microsoft.com/office/drawing/2014/main" id="{5D87E7A8-9E79-46A2-83AF-F022A859B76B}"/>
                </a:ext>
              </a:extLst>
            </p:cNvPr>
            <p:cNvGrpSpPr/>
            <p:nvPr/>
          </p:nvGrpSpPr>
          <p:grpSpPr>
            <a:xfrm>
              <a:off x="1832440" y="4255990"/>
              <a:ext cx="9587864" cy="1867732"/>
              <a:chOff x="1006940" y="3646390"/>
              <a:chExt cx="8863872" cy="1867732"/>
            </a:xfrm>
          </p:grpSpPr>
          <p:pic>
            <p:nvPicPr>
              <p:cNvPr id="3" name="Picture 12">
                <a:extLst>
                  <a:ext uri="{FF2B5EF4-FFF2-40B4-BE49-F238E27FC236}">
                    <a16:creationId xmlns:a16="http://schemas.microsoft.com/office/drawing/2014/main" id="{B42F74BA-C4F9-433F-954F-71BB4B43B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6940" y="3646391"/>
                <a:ext cx="2628496" cy="1867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a:extLst>
                  <a:ext uri="{FF2B5EF4-FFF2-40B4-BE49-F238E27FC236}">
                    <a16:creationId xmlns:a16="http://schemas.microsoft.com/office/drawing/2014/main" id="{81F01E23-32F7-4E81-B573-09E586274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527" y="3646390"/>
                <a:ext cx="2490308" cy="1867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56CE203E-D00D-4E42-B917-3FDB42CE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926" y="3646391"/>
                <a:ext cx="2190886" cy="18677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a:extLst>
                <a:ext uri="{FF2B5EF4-FFF2-40B4-BE49-F238E27FC236}">
                  <a16:creationId xmlns:a16="http://schemas.microsoft.com/office/drawing/2014/main" id="{4A21A904-3139-4552-AA8A-D0603FCC5264}"/>
                </a:ext>
              </a:extLst>
            </p:cNvPr>
            <p:cNvGrpSpPr/>
            <p:nvPr/>
          </p:nvGrpSpPr>
          <p:grpSpPr>
            <a:xfrm>
              <a:off x="1832440" y="734278"/>
              <a:ext cx="9587864" cy="3186305"/>
              <a:chOff x="624840" y="1569720"/>
              <a:chExt cx="9587864" cy="3186305"/>
            </a:xfrm>
          </p:grpSpPr>
          <p:sp>
            <p:nvSpPr>
              <p:cNvPr id="7" name="TextBox 2">
                <a:extLst>
                  <a:ext uri="{FF2B5EF4-FFF2-40B4-BE49-F238E27FC236}">
                    <a16:creationId xmlns:a16="http://schemas.microsoft.com/office/drawing/2014/main" id="{E5B17852-4D83-4CEB-A324-60BDA18599EF}"/>
                  </a:ext>
                </a:extLst>
              </p:cNvPr>
              <p:cNvSpPr txBox="1"/>
              <p:nvPr/>
            </p:nvSpPr>
            <p:spPr>
              <a:xfrm>
                <a:off x="624840" y="1569720"/>
                <a:ext cx="1341120" cy="461665"/>
              </a:xfrm>
              <a:prstGeom prst="rect">
                <a:avLst/>
              </a:prstGeom>
              <a:solidFill>
                <a:schemeClr val="accent2"/>
              </a:solidFill>
            </p:spPr>
            <p:txBody>
              <a:bodyPr wrap="square" rtlCol="0">
                <a:spAutoFit/>
              </a:bodyPr>
              <a:lstStyle/>
              <a:p>
                <a:r>
                  <a:rPr lang="zh-CN" altLang="en-US" sz="2400" dirty="0"/>
                  <a:t>图例</a:t>
                </a:r>
              </a:p>
            </p:txBody>
          </p:sp>
          <p:grpSp>
            <p:nvGrpSpPr>
              <p:cNvPr id="8" name="组合 7">
                <a:extLst>
                  <a:ext uri="{FF2B5EF4-FFF2-40B4-BE49-F238E27FC236}">
                    <a16:creationId xmlns:a16="http://schemas.microsoft.com/office/drawing/2014/main" id="{BD3463B7-EBD7-48BC-9C69-13705CF68944}"/>
                  </a:ext>
                </a:extLst>
              </p:cNvPr>
              <p:cNvGrpSpPr/>
              <p:nvPr/>
            </p:nvGrpSpPr>
            <p:grpSpPr>
              <a:xfrm>
                <a:off x="643255" y="2225040"/>
                <a:ext cx="7159625" cy="2530985"/>
                <a:chOff x="1710055" y="1847214"/>
                <a:chExt cx="8942705" cy="2924051"/>
              </a:xfrm>
            </p:grpSpPr>
            <p:pic>
              <p:nvPicPr>
                <p:cNvPr id="10" name="Picture 4" descr="https://timgsa.baidu.com/timg?image&amp;quality=80&amp;size=b9999_10000&amp;sec=1540361571474&amp;di=5ec40ea811fcb4dd106af389f6345355&amp;imgtype=0&amp;src=http%3A%2F%2Fg-search1.alicdn.com%2Fbao%2Fuploaded%2Fg-search1.alicdn.com%2Fbao%2Fuploaded%2Fi1%2FTB1P156KXXXXXXxXVXXXXXXXXXX_%2521%25210-item_pic.jpg_400x400.jpg">
                  <a:extLst>
                    <a:ext uri="{FF2B5EF4-FFF2-40B4-BE49-F238E27FC236}">
                      <a16:creationId xmlns:a16="http://schemas.microsoft.com/office/drawing/2014/main" id="{3BFEB14F-9EFB-4D50-9AC3-F48466523561}"/>
                    </a:ext>
                  </a:extLst>
                </p:cNvPr>
                <p:cNvPicPr>
                  <a:picLocks noChangeAspect="1" noChangeArrowheads="1"/>
                </p:cNvPicPr>
                <p:nvPr/>
              </p:nvPicPr>
              <p:blipFill>
                <a:blip r:embed="rId5" cstate="print"/>
                <a:srcRect/>
                <a:stretch>
                  <a:fillRect/>
                </a:stretch>
              </p:blipFill>
              <p:spPr bwMode="auto">
                <a:xfrm>
                  <a:off x="1710055" y="1847214"/>
                  <a:ext cx="2953385" cy="2912929"/>
                </a:xfrm>
                <a:prstGeom prst="rect">
                  <a:avLst/>
                </a:prstGeom>
                <a:noFill/>
              </p:spPr>
            </p:pic>
            <p:pic>
              <p:nvPicPr>
                <p:cNvPr id="11" name="Picture 6" descr="https://timgsa.baidu.com/timg?image&amp;quality=80&amp;size=b9999_10000&amp;sec=1540361617228&amp;di=8c16a38a1acc77079079e07aca2b22fd&amp;imgtype=0&amp;src=http%3A%2F%2Fg-search1.alicdn.com%2Fimg%2Fbao%2Fuploaded%2Fi4i2%2FT1rwDcFztaXXXXXXXX_%2521%25210-item_pic.jpg_310x310.jpg">
                  <a:extLst>
                    <a:ext uri="{FF2B5EF4-FFF2-40B4-BE49-F238E27FC236}">
                      <a16:creationId xmlns:a16="http://schemas.microsoft.com/office/drawing/2014/main" id="{827DC9FE-8B16-45E1-9CBC-DA3FD77C6456}"/>
                    </a:ext>
                  </a:extLst>
                </p:cNvPr>
                <p:cNvPicPr>
                  <a:picLocks noChangeAspect="1" noChangeArrowheads="1"/>
                </p:cNvPicPr>
                <p:nvPr/>
              </p:nvPicPr>
              <p:blipFill>
                <a:blip r:embed="rId6" cstate="print"/>
                <a:srcRect/>
                <a:stretch>
                  <a:fillRect/>
                </a:stretch>
              </p:blipFill>
              <p:spPr bwMode="auto">
                <a:xfrm>
                  <a:off x="4697095" y="1858962"/>
                  <a:ext cx="2952750" cy="2912303"/>
                </a:xfrm>
                <a:prstGeom prst="rect">
                  <a:avLst/>
                </a:prstGeom>
                <a:noFill/>
              </p:spPr>
            </p:pic>
            <p:pic>
              <p:nvPicPr>
                <p:cNvPr id="12" name="Picture 8" descr="https://timgsa.baidu.com/timg?image&amp;quality=80&amp;size=b9999_10000&amp;sec=1540361652370&amp;di=48df9abc7631269bfc22b65eb2b4d8bb&amp;imgtype=0&amp;src=http%3A%2F%2Fimg14.360buyimg.com%2Fn1%2Fjfs%2Ft19498%2F154%2F1497953540%2F102440%2Fc595a068%2F5acd92bdNcc6b7812.jpg">
                  <a:extLst>
                    <a:ext uri="{FF2B5EF4-FFF2-40B4-BE49-F238E27FC236}">
                      <a16:creationId xmlns:a16="http://schemas.microsoft.com/office/drawing/2014/main" id="{F6D1493E-EEA2-427F-91F0-464319C5F3A7}"/>
                    </a:ext>
                  </a:extLst>
                </p:cNvPr>
                <p:cNvPicPr>
                  <a:picLocks noChangeAspect="1" noChangeArrowheads="1"/>
                </p:cNvPicPr>
                <p:nvPr/>
              </p:nvPicPr>
              <p:blipFill>
                <a:blip r:embed="rId7" cstate="print"/>
                <a:srcRect/>
                <a:stretch>
                  <a:fillRect/>
                </a:stretch>
              </p:blipFill>
              <p:spPr bwMode="auto">
                <a:xfrm>
                  <a:off x="7699375" y="1889760"/>
                  <a:ext cx="2953385" cy="2880360"/>
                </a:xfrm>
                <a:prstGeom prst="rect">
                  <a:avLst/>
                </a:prstGeom>
                <a:noFill/>
              </p:spPr>
            </p:pic>
          </p:grpSp>
          <p:pic>
            <p:nvPicPr>
              <p:cNvPr id="9" name="Picture 11">
                <a:extLst>
                  <a:ext uri="{FF2B5EF4-FFF2-40B4-BE49-F238E27FC236}">
                    <a16:creationId xmlns:a16="http://schemas.microsoft.com/office/drawing/2014/main" id="{99E09EAE-6C89-48C1-B808-24991841129D}"/>
                  </a:ext>
                </a:extLst>
              </p:cNvPr>
              <p:cNvPicPr>
                <a:picLocks noChangeAspect="1" noChangeArrowheads="1"/>
              </p:cNvPicPr>
              <p:nvPr/>
            </p:nvPicPr>
            <p:blipFill>
              <a:blip r:embed="rId8" cstate="print"/>
              <a:srcRect/>
              <a:stretch>
                <a:fillRect/>
              </a:stretch>
            </p:blipFill>
            <p:spPr bwMode="auto">
              <a:xfrm>
                <a:off x="8058185" y="2255520"/>
                <a:ext cx="2154519" cy="2445068"/>
              </a:xfrm>
              <a:prstGeom prst="rect">
                <a:avLst/>
              </a:prstGeom>
              <a:noFill/>
              <a:ln w="9525">
                <a:noFill/>
                <a:miter lim="800000"/>
                <a:headEnd/>
                <a:tailEnd/>
              </a:ln>
            </p:spPr>
          </p:pic>
        </p:grpSp>
      </p:grpSp>
    </p:spTree>
    <p:extLst>
      <p:ext uri="{BB962C8B-B14F-4D97-AF65-F5344CB8AC3E}">
        <p14:creationId xmlns:p14="http://schemas.microsoft.com/office/powerpoint/2010/main" val="206901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26BA325A-6379-4639-8B01-7285885F30FF}"/>
              </a:ext>
            </a:extLst>
          </p:cNvPr>
          <p:cNvGrpSpPr/>
          <p:nvPr/>
        </p:nvGrpSpPr>
        <p:grpSpPr>
          <a:xfrm>
            <a:off x="5276674" y="864066"/>
            <a:ext cx="6789491" cy="4974672"/>
            <a:chOff x="1405020" y="576156"/>
            <a:chExt cx="8622621" cy="5481841"/>
          </a:xfrm>
        </p:grpSpPr>
        <p:grpSp>
          <p:nvGrpSpPr>
            <p:cNvPr id="14" name="组合 13">
              <a:extLst>
                <a:ext uri="{FF2B5EF4-FFF2-40B4-BE49-F238E27FC236}">
                  <a16:creationId xmlns:a16="http://schemas.microsoft.com/office/drawing/2014/main" id="{2F137AB5-386F-4491-AE76-C303F75FA627}"/>
                </a:ext>
              </a:extLst>
            </p:cNvPr>
            <p:cNvGrpSpPr/>
            <p:nvPr/>
          </p:nvGrpSpPr>
          <p:grpSpPr>
            <a:xfrm>
              <a:off x="1405020" y="576156"/>
              <a:ext cx="8622621" cy="5481841"/>
              <a:chOff x="2953135" y="163950"/>
              <a:chExt cx="8681990" cy="5735882"/>
            </a:xfrm>
          </p:grpSpPr>
          <p:pic>
            <p:nvPicPr>
              <p:cNvPr id="5" name="图片 4">
                <a:extLst>
                  <a:ext uri="{FF2B5EF4-FFF2-40B4-BE49-F238E27FC236}">
                    <a16:creationId xmlns:a16="http://schemas.microsoft.com/office/drawing/2014/main" id="{74778002-2ACC-4C3C-A954-BA9FE87E7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135" y="650652"/>
                <a:ext cx="2362530" cy="2152950"/>
              </a:xfrm>
              <a:prstGeom prst="rect">
                <a:avLst/>
              </a:prstGeom>
            </p:spPr>
          </p:pic>
          <p:pic>
            <p:nvPicPr>
              <p:cNvPr id="7" name="图片 6">
                <a:extLst>
                  <a:ext uri="{FF2B5EF4-FFF2-40B4-BE49-F238E27FC236}">
                    <a16:creationId xmlns:a16="http://schemas.microsoft.com/office/drawing/2014/main" id="{680C0517-2193-4E1A-A385-925DE86B8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747" y="163950"/>
                <a:ext cx="2448266" cy="2162477"/>
              </a:xfrm>
              <a:prstGeom prst="rect">
                <a:avLst/>
              </a:prstGeom>
            </p:spPr>
          </p:pic>
          <p:pic>
            <p:nvPicPr>
              <p:cNvPr id="9" name="图片 8">
                <a:extLst>
                  <a:ext uri="{FF2B5EF4-FFF2-40B4-BE49-F238E27FC236}">
                    <a16:creationId xmlns:a16="http://schemas.microsoft.com/office/drawing/2014/main" id="{7BA39AAC-F9F6-47C0-806E-1422ADB0E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4116" y="163950"/>
                <a:ext cx="2448267" cy="2162477"/>
              </a:xfrm>
              <a:prstGeom prst="rect">
                <a:avLst/>
              </a:prstGeom>
            </p:spPr>
          </p:pic>
          <p:pic>
            <p:nvPicPr>
              <p:cNvPr id="13" name="图片 12">
                <a:extLst>
                  <a:ext uri="{FF2B5EF4-FFF2-40B4-BE49-F238E27FC236}">
                    <a16:creationId xmlns:a16="http://schemas.microsoft.com/office/drawing/2014/main" id="{B000B13F-FE69-4177-8F17-19832E7F2D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5666" y="2362660"/>
                <a:ext cx="6319459" cy="3537172"/>
              </a:xfrm>
              <a:prstGeom prst="rect">
                <a:avLst/>
              </a:prstGeom>
            </p:spPr>
          </p:pic>
        </p:grpSp>
        <p:pic>
          <p:nvPicPr>
            <p:cNvPr id="16" name="图片 15">
              <a:extLst>
                <a:ext uri="{FF2B5EF4-FFF2-40B4-BE49-F238E27FC236}">
                  <a16:creationId xmlns:a16="http://schemas.microsoft.com/office/drawing/2014/main" id="{233CAA97-BF98-4B91-9B5F-402C9DABD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153" y="3759103"/>
              <a:ext cx="1486107" cy="1371791"/>
            </a:xfrm>
            <a:prstGeom prst="rect">
              <a:avLst/>
            </a:prstGeom>
          </p:spPr>
        </p:pic>
      </p:grpSp>
      <p:sp>
        <p:nvSpPr>
          <p:cNvPr id="18" name="文本框 17">
            <a:extLst>
              <a:ext uri="{FF2B5EF4-FFF2-40B4-BE49-F238E27FC236}">
                <a16:creationId xmlns:a16="http://schemas.microsoft.com/office/drawing/2014/main" id="{769A2504-DC1B-4C9C-A402-331E3F9A86FE}"/>
              </a:ext>
            </a:extLst>
          </p:cNvPr>
          <p:cNvSpPr txBox="1"/>
          <p:nvPr/>
        </p:nvSpPr>
        <p:spPr>
          <a:xfrm>
            <a:off x="1116573" y="966787"/>
            <a:ext cx="4085435" cy="246221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800" dirty="0">
                <a:ln w="0"/>
                <a:solidFill>
                  <a:schemeClr val="accent1"/>
                </a:solidFill>
                <a:effectLst>
                  <a:outerShdw blurRad="38100" dist="25400" dir="5400000" algn="ctr" rotWithShape="0">
                    <a:srgbClr val="6E747A">
                      <a:alpha val="43000"/>
                    </a:srgbClr>
                  </a:outerShdw>
                </a:effectLst>
                <a:latin typeface="+mn-ea"/>
              </a:rPr>
              <a:t>行李收运时注意事项</a:t>
            </a:r>
            <a:endParaRPr lang="en-US" altLang="zh-CN" sz="2800" dirty="0">
              <a:ln w="0"/>
              <a:solidFill>
                <a:schemeClr val="accent1"/>
              </a:solidFill>
              <a:effectLst>
                <a:outerShdw blurRad="38100" dist="25400" dir="5400000" algn="ctr" rotWithShape="0">
                  <a:srgbClr val="6E747A">
                    <a:alpha val="43000"/>
                  </a:srgbClr>
                </a:outerShdw>
              </a:effectLst>
              <a:latin typeface="+mn-ea"/>
            </a:endParaRPr>
          </a:p>
          <a:p>
            <a:endParaRPr lang="en-US" altLang="zh-CN" b="1" dirty="0">
              <a:ln w="6600">
                <a:solidFill>
                  <a:schemeClr val="accent2"/>
                </a:solidFill>
                <a:prstDash val="solid"/>
              </a:ln>
              <a:solidFill>
                <a:srgbClr val="FFFFFF"/>
              </a:solidFill>
              <a:effectLst>
                <a:outerShdw dist="38100" dir="2700000" algn="tl" rotWithShape="0">
                  <a:schemeClr val="accent2"/>
                </a:outerShdw>
              </a:effectLst>
              <a:latin typeface="+mn-ea"/>
            </a:endParaRPr>
          </a:p>
          <a:p>
            <a:r>
              <a:rPr lang="en-US" altLang="zh-CN" b="1" dirty="0">
                <a:ln w="12700">
                  <a:solidFill>
                    <a:schemeClr val="accent5"/>
                  </a:solidFill>
                  <a:prstDash val="solid"/>
                </a:ln>
                <a:pattFill prst="ltDnDiag">
                  <a:fgClr>
                    <a:schemeClr val="accent5">
                      <a:lumMod val="60000"/>
                      <a:lumOff val="40000"/>
                    </a:schemeClr>
                  </a:fgClr>
                  <a:bgClr>
                    <a:schemeClr val="bg1"/>
                  </a:bgClr>
                </a:pattFill>
                <a:latin typeface="+mn-ea"/>
              </a:rPr>
              <a:t>        </a:t>
            </a:r>
            <a:r>
              <a:rPr lang="zh-CN" altLang="en-US" b="1" dirty="0">
                <a:ln w="12700">
                  <a:solidFill>
                    <a:schemeClr val="accent5"/>
                  </a:solidFill>
                  <a:prstDash val="solid"/>
                </a:ln>
                <a:pattFill prst="ltDnDiag">
                  <a:fgClr>
                    <a:schemeClr val="accent5">
                      <a:lumMod val="60000"/>
                      <a:lumOff val="40000"/>
                    </a:schemeClr>
                  </a:fgClr>
                  <a:bgClr>
                    <a:schemeClr val="bg1"/>
                  </a:bgClr>
                </a:pattFill>
                <a:latin typeface="+mn-ea"/>
              </a:rPr>
              <a:t>如图所示，在接收行李时，如发现行李外包装上有此类标识时，请及时与旅客确认该包装是否为危险品弃用包装、危险品或仅仅是个性化标签。如发现第一时间拦截，避免影响各个协作单位的保障进程；</a:t>
            </a:r>
          </a:p>
        </p:txBody>
      </p:sp>
      <p:pic>
        <p:nvPicPr>
          <p:cNvPr id="20" name="图片 19">
            <a:extLst>
              <a:ext uri="{FF2B5EF4-FFF2-40B4-BE49-F238E27FC236}">
                <a16:creationId xmlns:a16="http://schemas.microsoft.com/office/drawing/2014/main" id="{3BC07E96-8E3E-4C78-8339-8811A5EFF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295" y="3730961"/>
            <a:ext cx="3891037" cy="2283870"/>
          </a:xfrm>
          <a:prstGeom prst="rect">
            <a:avLst/>
          </a:prstGeom>
        </p:spPr>
      </p:pic>
    </p:spTree>
    <p:extLst>
      <p:ext uri="{BB962C8B-B14F-4D97-AF65-F5344CB8AC3E}">
        <p14:creationId xmlns:p14="http://schemas.microsoft.com/office/powerpoint/2010/main" val="1528748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26274B8-93F2-43C8-B424-9CC839B43AE0}"/>
              </a:ext>
            </a:extLst>
          </p:cNvPr>
          <p:cNvSpPr txBox="1"/>
          <p:nvPr/>
        </p:nvSpPr>
        <p:spPr>
          <a:xfrm>
            <a:off x="997937" y="1015528"/>
            <a:ext cx="10411087" cy="5632311"/>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a.</a:t>
            </a:r>
            <a:r>
              <a:rPr lang="zh-CN" altLang="en-US" b="1" dirty="0">
                <a:latin typeface="宋体" panose="02010600030101010101" pitchFamily="2" charset="-122"/>
                <a:ea typeface="宋体" panose="02010600030101010101" pitchFamily="2" charset="-122"/>
              </a:rPr>
              <a:t>适用范围</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endParaRPr lang="en-US" altLang="zh-CN" dirty="0"/>
          </a:p>
          <a:p>
            <a:r>
              <a:rPr lang="en-US" altLang="zh-CN" dirty="0"/>
              <a:t>    </a:t>
            </a:r>
            <a:r>
              <a:rPr lang="zh-CN" altLang="en-US" dirty="0"/>
              <a:t>特殊旅客包括婴儿、无人陪伴儿童、老人、盲人、聋哑人、担架旅客、病残旅客、犯人、特殊餐饮旅客等以及受载运限制的旅客；</a:t>
            </a:r>
            <a:endParaRPr lang="en-US" altLang="zh-CN" dirty="0"/>
          </a:p>
          <a:p>
            <a:endParaRPr lang="en-US" altLang="zh-CN" dirty="0"/>
          </a:p>
          <a:p>
            <a:r>
              <a:rPr lang="en-US" altLang="zh-CN" b="1" dirty="0">
                <a:latin typeface="宋体" panose="02010600030101010101" pitchFamily="2" charset="-122"/>
                <a:ea typeface="宋体" panose="02010600030101010101" pitchFamily="2" charset="-122"/>
              </a:rPr>
              <a:t>b.</a:t>
            </a:r>
            <a:r>
              <a:rPr lang="zh-CN" altLang="en-US" b="1" dirty="0">
                <a:latin typeface="宋体" panose="02010600030101010101" pitchFamily="2" charset="-122"/>
                <a:ea typeface="宋体" panose="02010600030101010101" pitchFamily="2" charset="-122"/>
              </a:rPr>
              <a:t>特殊旅客服务申请</a:t>
            </a:r>
            <a:r>
              <a:rPr lang="zh-CN" altLang="en-US" dirty="0"/>
              <a:t>：</a:t>
            </a:r>
            <a:endParaRPr lang="en-US" altLang="zh-CN" dirty="0"/>
          </a:p>
          <a:p>
            <a:endParaRPr lang="en-US" altLang="zh-CN" dirty="0"/>
          </a:p>
          <a:p>
            <a:r>
              <a:rPr lang="en-US" altLang="zh-CN" dirty="0"/>
              <a:t>    </a:t>
            </a:r>
            <a:r>
              <a:rPr lang="zh-CN" altLang="en-US" dirty="0"/>
              <a:t>具备乘机条件的残疾人需向承运人最迟不晚于</a:t>
            </a:r>
            <a:r>
              <a:rPr lang="zh-CN" altLang="en-US" dirty="0">
                <a:solidFill>
                  <a:srgbClr val="FF0000"/>
                </a:solidFill>
              </a:rPr>
              <a:t>提前</a:t>
            </a:r>
            <a:r>
              <a:rPr lang="en-US" altLang="zh-CN" dirty="0">
                <a:solidFill>
                  <a:srgbClr val="FF0000"/>
                </a:solidFill>
              </a:rPr>
              <a:t>72</a:t>
            </a:r>
            <a:r>
              <a:rPr lang="zh-CN" altLang="en-US" dirty="0">
                <a:solidFill>
                  <a:srgbClr val="FF0000"/>
                </a:solidFill>
              </a:rPr>
              <a:t>小时</a:t>
            </a:r>
            <a:r>
              <a:rPr lang="zh-CN" altLang="en-US" dirty="0"/>
              <a:t>提出申请，九元航空会在</a:t>
            </a:r>
            <a:r>
              <a:rPr lang="en-US" altLang="zh-CN" dirty="0"/>
              <a:t>24</a:t>
            </a:r>
            <a:r>
              <a:rPr lang="zh-CN" altLang="en-US" dirty="0"/>
              <a:t>小时以内答复是否可提供所需要的服务；接收特服旅客时应如实填写特殊旅客申请单；</a:t>
            </a:r>
            <a:endParaRPr lang="en-US" altLang="zh-CN" dirty="0"/>
          </a:p>
          <a:p>
            <a:endParaRPr lang="en-US" altLang="zh-CN" dirty="0"/>
          </a:p>
          <a:p>
            <a:r>
              <a:rPr lang="en-US" altLang="zh-CN" dirty="0"/>
              <a:t> </a:t>
            </a:r>
            <a:r>
              <a:rPr lang="en-US" altLang="zh-CN" b="1" dirty="0">
                <a:latin typeface="宋体" panose="02010600030101010101" pitchFamily="2" charset="-122"/>
                <a:ea typeface="宋体" panose="02010600030101010101" pitchFamily="2" charset="-122"/>
              </a:rPr>
              <a:t>c.</a:t>
            </a:r>
            <a:r>
              <a:rPr lang="zh-CN" altLang="en-US" b="1" dirty="0">
                <a:latin typeface="宋体" panose="02010600030101010101" pitchFamily="2" charset="-122"/>
                <a:ea typeface="宋体" panose="02010600030101010101" pitchFamily="2" charset="-122"/>
              </a:rPr>
              <a:t>运输规定</a:t>
            </a:r>
            <a:r>
              <a:rPr lang="zh-CN" altLang="en-US" dirty="0"/>
              <a:t>：</a:t>
            </a:r>
            <a:endParaRPr lang="en-US" altLang="zh-CN" dirty="0"/>
          </a:p>
          <a:p>
            <a:endParaRPr lang="en-US" altLang="zh-CN" dirty="0"/>
          </a:p>
          <a:p>
            <a:r>
              <a:rPr lang="en-US" altLang="zh-CN" dirty="0"/>
              <a:t>     </a:t>
            </a:r>
            <a:r>
              <a:rPr lang="zh-CN" altLang="en-US" dirty="0"/>
              <a:t>由于特殊旅客的运输办法在公共航空运输中是由各承运人自行规定的，因此接收特殊旅客时，需事先</a:t>
            </a:r>
            <a:r>
              <a:rPr lang="zh-CN" altLang="en-US" dirty="0">
                <a:solidFill>
                  <a:srgbClr val="FF0000"/>
                </a:solidFill>
              </a:rPr>
              <a:t>取得承运人得同意</a:t>
            </a:r>
            <a:r>
              <a:rPr lang="zh-CN" altLang="en-US" dirty="0"/>
              <a:t>，并遵照其要求来办理；</a:t>
            </a:r>
            <a:endParaRPr lang="en-US" altLang="zh-CN" dirty="0"/>
          </a:p>
          <a:p>
            <a:endParaRPr lang="en-US" altLang="zh-CN" dirty="0"/>
          </a:p>
          <a:p>
            <a:r>
              <a:rPr lang="en-US" altLang="zh-CN" b="1" dirty="0">
                <a:latin typeface="宋体" panose="02010600030101010101" pitchFamily="2" charset="-122"/>
                <a:ea typeface="宋体" panose="02010600030101010101" pitchFamily="2" charset="-122"/>
              </a:rPr>
              <a:t>d. </a:t>
            </a:r>
            <a:r>
              <a:rPr lang="zh-CN" altLang="en-US" b="1" dirty="0">
                <a:latin typeface="宋体" panose="02010600030101010101" pitchFamily="2" charset="-122"/>
                <a:ea typeface="宋体" panose="02010600030101010101" pitchFamily="2" charset="-122"/>
              </a:rPr>
              <a:t>保障事项：</a:t>
            </a:r>
            <a:endParaRPr lang="en-US" altLang="zh-CN"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    </a:t>
            </a:r>
            <a:r>
              <a:rPr lang="zh-CN" altLang="en-US" dirty="0"/>
              <a:t>出发站做好接收工作，填写好特殊旅客单据，与机组做好交接工作，并通知到达站；到达站做好接旅客工作；（提前准备）</a:t>
            </a:r>
            <a:endParaRPr lang="en-US" altLang="zh-CN" dirty="0"/>
          </a:p>
          <a:p>
            <a:endParaRPr lang="zh-CN" altLang="en-US" dirty="0"/>
          </a:p>
        </p:txBody>
      </p:sp>
      <p:sp>
        <p:nvSpPr>
          <p:cNvPr id="3" name="矩形 2">
            <a:extLst>
              <a:ext uri="{FF2B5EF4-FFF2-40B4-BE49-F238E27FC236}">
                <a16:creationId xmlns:a16="http://schemas.microsoft.com/office/drawing/2014/main" id="{E13BA736-6CC2-43E7-B33A-F8918B3BB4EE}"/>
              </a:ext>
            </a:extLst>
          </p:cNvPr>
          <p:cNvSpPr/>
          <p:nvPr/>
        </p:nvSpPr>
        <p:spPr>
          <a:xfrm>
            <a:off x="3137305" y="307642"/>
            <a:ext cx="6132352"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特殊旅客运输规定</a:t>
            </a:r>
            <a:endParaRPr lang="en-US" altLang="zh-CN" sz="4000" dirty="0">
              <a:solidFill>
                <a:srgbClr val="FF4400"/>
              </a:solidFill>
              <a:latin typeface="宋体" panose="02010600030101010101" pitchFamily="2" charset="-122"/>
            </a:endParaRPr>
          </a:p>
        </p:txBody>
      </p:sp>
    </p:spTree>
    <p:extLst>
      <p:ext uri="{BB962C8B-B14F-4D97-AF65-F5344CB8AC3E}">
        <p14:creationId xmlns:p14="http://schemas.microsoft.com/office/powerpoint/2010/main" val="4155426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920F97-B2C5-409C-AA63-11FC93BDC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542" y="1685681"/>
            <a:ext cx="6124458" cy="4041989"/>
          </a:xfrm>
          <a:prstGeom prst="rect">
            <a:avLst/>
          </a:prstGeom>
        </p:spPr>
      </p:pic>
      <p:graphicFrame>
        <p:nvGraphicFramePr>
          <p:cNvPr id="2" name="图示 1">
            <a:extLst>
              <a:ext uri="{FF2B5EF4-FFF2-40B4-BE49-F238E27FC236}">
                <a16:creationId xmlns:a16="http://schemas.microsoft.com/office/drawing/2014/main" id="{3D2B7000-0CD7-437E-AC08-35503C2A8F97}"/>
              </a:ext>
            </a:extLst>
          </p:cNvPr>
          <p:cNvGraphicFramePr/>
          <p:nvPr>
            <p:extLst>
              <p:ext uri="{D42A27DB-BD31-4B8C-83A1-F6EECF244321}">
                <p14:modId xmlns:p14="http://schemas.microsoft.com/office/powerpoint/2010/main" val="229819157"/>
              </p:ext>
            </p:extLst>
          </p:nvPr>
        </p:nvGraphicFramePr>
        <p:xfrm>
          <a:off x="302005" y="1685682"/>
          <a:ext cx="5504576" cy="4041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3C458E80-1859-41AA-8504-A5AD705F5797}"/>
              </a:ext>
            </a:extLst>
          </p:cNvPr>
          <p:cNvSpPr txBox="1"/>
          <p:nvPr/>
        </p:nvSpPr>
        <p:spPr>
          <a:xfrm>
            <a:off x="1202540" y="799469"/>
            <a:ext cx="3271706" cy="661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lgn="ctr">
              <a:defRPr sz="40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2000" dirty="0"/>
              <a:t>目前已开通的国际航站</a:t>
            </a:r>
            <a:endParaRPr lang="en-US" altLang="zh-CN" sz="2000" dirty="0"/>
          </a:p>
        </p:txBody>
      </p:sp>
      <p:sp>
        <p:nvSpPr>
          <p:cNvPr id="7" name="文本框 6">
            <a:extLst>
              <a:ext uri="{FF2B5EF4-FFF2-40B4-BE49-F238E27FC236}">
                <a16:creationId xmlns:a16="http://schemas.microsoft.com/office/drawing/2014/main" id="{3B89110A-BE13-4F1A-A562-3FC3D9B8788F}"/>
              </a:ext>
            </a:extLst>
          </p:cNvPr>
          <p:cNvSpPr txBox="1"/>
          <p:nvPr/>
        </p:nvSpPr>
        <p:spPr>
          <a:xfrm>
            <a:off x="7493918" y="799468"/>
            <a:ext cx="3271706" cy="661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lgn="ctr">
              <a:defRPr sz="40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2000" dirty="0"/>
              <a:t>目前已开通的航站</a:t>
            </a:r>
            <a:endParaRPr lang="en-US" altLang="zh-CN" sz="2000" dirty="0"/>
          </a:p>
        </p:txBody>
      </p:sp>
    </p:spTree>
    <p:extLst>
      <p:ext uri="{BB962C8B-B14F-4D97-AF65-F5344CB8AC3E}">
        <p14:creationId xmlns:p14="http://schemas.microsoft.com/office/powerpoint/2010/main" val="160142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å­å¦ä¹é£æºæåªäºè¦ç¹å«æ³¨æ">
            <a:extLst>
              <a:ext uri="{FF2B5EF4-FFF2-40B4-BE49-F238E27FC236}">
                <a16:creationId xmlns:a16="http://schemas.microsoft.com/office/drawing/2014/main" id="{871F82AB-4E8B-4A0F-8817-88B1D9882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960" y="2252881"/>
            <a:ext cx="3541150" cy="219551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B072E05-5D91-4E99-9ADD-F353795AE19F}"/>
              </a:ext>
            </a:extLst>
          </p:cNvPr>
          <p:cNvSpPr txBox="1"/>
          <p:nvPr/>
        </p:nvSpPr>
        <p:spPr>
          <a:xfrm>
            <a:off x="640098" y="1061899"/>
            <a:ext cx="11199303" cy="4801314"/>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d.</a:t>
            </a:r>
            <a:r>
              <a:rPr lang="zh-CN" altLang="en-US" b="1" dirty="0">
                <a:latin typeface="宋体" panose="02010600030101010101" pitchFamily="2" charset="-122"/>
                <a:ea typeface="宋体" panose="02010600030101010101" pitchFamily="2" charset="-122"/>
              </a:rPr>
              <a:t> 特殊旅客类别（需正确填写特殊旅客接收单据，并做好交接工作）</a:t>
            </a:r>
            <a:endParaRPr lang="en-US" altLang="zh-CN" b="1"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孕妇</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28-32</a:t>
            </a:r>
            <a:r>
              <a:rPr lang="zh-CN" altLang="en-US" dirty="0">
                <a:latin typeface="宋体" panose="02010600030101010101" pitchFamily="2" charset="-122"/>
                <a:ea typeface="宋体" panose="02010600030101010101" pitchFamily="2" charset="-122"/>
              </a:rPr>
              <a:t>周，需出示产检证明，除医生诊断不适宜乘机外，按一般旅客运输；</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32-35</a:t>
            </a:r>
            <a:r>
              <a:rPr lang="zh-CN" altLang="en-US" dirty="0">
                <a:latin typeface="宋体" panose="02010600030101010101" pitchFamily="2" charset="-122"/>
                <a:ea typeface="宋体" panose="02010600030101010101" pitchFamily="2" charset="-122"/>
              </a:rPr>
              <a:t>周，需出示产检证明和县级及以上级别医疗单位开具的并盖有单位公章和</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                 医生签字的适宜乘机证明，自开具起</a:t>
            </a:r>
            <a:r>
              <a:rPr lang="en-US" altLang="zh-CN" dirty="0">
                <a:solidFill>
                  <a:srgbClr val="FF0000"/>
                </a:solidFill>
                <a:latin typeface="宋体" panose="02010600030101010101" pitchFamily="2" charset="-122"/>
                <a:ea typeface="宋体" panose="02010600030101010101" pitchFamily="2" charset="-122"/>
              </a:rPr>
              <a:t>72</a:t>
            </a:r>
            <a:r>
              <a:rPr lang="zh-CN" altLang="en-US" dirty="0">
                <a:solidFill>
                  <a:srgbClr val="FF0000"/>
                </a:solidFill>
                <a:latin typeface="宋体" panose="02010600030101010101" pitchFamily="2" charset="-122"/>
                <a:ea typeface="宋体" panose="02010600030101010101" pitchFamily="2" charset="-122"/>
              </a:rPr>
              <a:t>小时</a:t>
            </a:r>
            <a:r>
              <a:rPr lang="zh-CN" altLang="en-US" dirty="0">
                <a:latin typeface="宋体" panose="02010600030101010101" pitchFamily="2" charset="-122"/>
                <a:ea typeface="宋体" panose="02010600030101010101" pitchFamily="2" charset="-122"/>
              </a:rPr>
              <a:t>内乘机有效；</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35</a:t>
            </a:r>
            <a:r>
              <a:rPr lang="zh-CN" altLang="en-US" dirty="0">
                <a:latin typeface="宋体" panose="02010600030101010101" pitchFamily="2" charset="-122"/>
                <a:ea typeface="宋体" panose="02010600030101010101" pitchFamily="2" charset="-122"/>
              </a:rPr>
              <a:t>周以上，我司不予承运；预产期</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周内（含），我司不予承运；</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婴儿</a:t>
            </a:r>
            <a:r>
              <a:rPr lang="zh-CN" altLang="en-US" dirty="0">
                <a:latin typeface="宋体" panose="02010600030101010101" pitchFamily="2" charset="-122"/>
                <a:ea typeface="宋体" panose="02010600030101010101" pitchFamily="2" charset="-122"/>
              </a:rPr>
              <a:t>：出生</a:t>
            </a:r>
            <a:r>
              <a:rPr lang="zh-CN" altLang="en-US" dirty="0">
                <a:solidFill>
                  <a:srgbClr val="FF0000"/>
                </a:solidFill>
                <a:latin typeface="宋体" panose="02010600030101010101" pitchFamily="2" charset="-122"/>
                <a:ea typeface="宋体" panose="02010600030101010101" pitchFamily="2" charset="-122"/>
              </a:rPr>
              <a:t>不足</a:t>
            </a:r>
            <a:r>
              <a:rPr lang="en-US" altLang="zh-CN" dirty="0">
                <a:solidFill>
                  <a:srgbClr val="FF0000"/>
                </a:solidFill>
                <a:latin typeface="宋体" panose="02010600030101010101" pitchFamily="2" charset="-122"/>
                <a:ea typeface="宋体" panose="02010600030101010101" pitchFamily="2" charset="-122"/>
              </a:rPr>
              <a:t>14</a:t>
            </a:r>
            <a:r>
              <a:rPr lang="zh-CN" altLang="en-US" dirty="0">
                <a:solidFill>
                  <a:srgbClr val="FF0000"/>
                </a:solidFill>
                <a:latin typeface="宋体" panose="02010600030101010101" pitchFamily="2" charset="-122"/>
                <a:ea typeface="宋体" panose="02010600030101010101" pitchFamily="2" charset="-122"/>
              </a:rPr>
              <a:t>天</a:t>
            </a:r>
            <a:r>
              <a:rPr lang="zh-CN" altLang="en-US" dirty="0">
                <a:latin typeface="宋体" panose="02010600030101010101" pitchFamily="2" charset="-122"/>
                <a:ea typeface="宋体" panose="02010600030101010101" pitchFamily="2" charset="-122"/>
              </a:rPr>
              <a:t>的婴儿和出生不足</a:t>
            </a:r>
            <a:r>
              <a:rPr lang="en-US" altLang="zh-CN" dirty="0">
                <a:latin typeface="宋体" panose="02010600030101010101" pitchFamily="2" charset="-122"/>
                <a:ea typeface="宋体" panose="02010600030101010101" pitchFamily="2" charset="-122"/>
              </a:rPr>
              <a:t>90</a:t>
            </a:r>
            <a:r>
              <a:rPr lang="zh-CN" altLang="en-US" dirty="0">
                <a:latin typeface="宋体" panose="02010600030101010101" pitchFamily="2" charset="-122"/>
                <a:ea typeface="宋体" panose="02010600030101010101" pitchFamily="2" charset="-122"/>
              </a:rPr>
              <a:t>天的早产婴儿，本公司不予承运；</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婴儿需与年满</a:t>
            </a:r>
            <a:r>
              <a:rPr lang="zh-CN" altLang="en-US" dirty="0">
                <a:solidFill>
                  <a:srgbClr val="FF0000"/>
                </a:solidFill>
                <a:latin typeface="宋体" panose="02010600030101010101" pitchFamily="2" charset="-122"/>
                <a:ea typeface="宋体" panose="02010600030101010101" pitchFamily="2" charset="-122"/>
              </a:rPr>
              <a:t>十八周岁以上</a:t>
            </a:r>
            <a:r>
              <a:rPr lang="zh-CN" altLang="en-US" dirty="0">
                <a:latin typeface="宋体" panose="02010600030101010101" pitchFamily="2" charset="-122"/>
                <a:ea typeface="宋体" panose="02010600030101010101" pitchFamily="2" charset="-122"/>
              </a:rPr>
              <a:t>的成人方可同行；（每架次限制数量：</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无陪儿童</a:t>
            </a:r>
            <a:r>
              <a:rPr lang="zh-CN" altLang="en-US" dirty="0">
                <a:latin typeface="宋体" panose="02010600030101010101" pitchFamily="2" charset="-122"/>
                <a:ea typeface="宋体" panose="02010600030101010101" pitchFamily="2" charset="-122"/>
              </a:rPr>
              <a:t>：不接收；</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4.</a:t>
            </a:r>
            <a:r>
              <a:rPr lang="zh-CN" altLang="en-US" b="1" dirty="0">
                <a:latin typeface="宋体" panose="02010600030101010101" pitchFamily="2" charset="-122"/>
                <a:ea typeface="宋体" panose="02010600030101010101" pitchFamily="2" charset="-122"/>
              </a:rPr>
              <a:t>病残旅客</a:t>
            </a:r>
            <a:r>
              <a:rPr lang="zh-CN" altLang="en-US" dirty="0">
                <a:latin typeface="宋体" panose="02010600030101010101" pitchFamily="2" charset="-122"/>
                <a:ea typeface="宋体" panose="02010600030101010101" pitchFamily="2" charset="-122"/>
              </a:rPr>
              <a:t>：指身体或精神上的缺陷或病态，在上下飞机、飞行途中及地面服务过程中，</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需他人予以单独照料或帮助的旅客，而对其他旅客不构成影响；</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常见</a:t>
            </a:r>
            <a:r>
              <a:rPr lang="zh-CN" altLang="en-US" dirty="0">
                <a:latin typeface="宋体" panose="02010600030101010101" pitchFamily="2" charset="-122"/>
                <a:ea typeface="宋体" panose="02010600030101010101" pitchFamily="2" charset="-122"/>
              </a:rPr>
              <a:t>：近期进行外科手术伤口尚未完全愈合、心脏病、自发性气胸、头部受损和带有严</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重咯血、吐血、出血、呕吐或呻吟病状的旅客；</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5555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F31B122-12D0-4E1E-AFDD-FC1C8B14A5FC}"/>
              </a:ext>
            </a:extLst>
          </p:cNvPr>
          <p:cNvSpPr txBox="1"/>
          <p:nvPr/>
        </p:nvSpPr>
        <p:spPr>
          <a:xfrm>
            <a:off x="877930" y="1439474"/>
            <a:ext cx="10635610" cy="4247317"/>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5.</a:t>
            </a:r>
            <a:r>
              <a:rPr lang="zh-CN" altLang="en-US" b="1" dirty="0">
                <a:latin typeface="宋体" panose="02010600030101010101" pitchFamily="2" charset="-122"/>
                <a:ea typeface="宋体" panose="02010600030101010101" pitchFamily="2" charset="-122"/>
              </a:rPr>
              <a:t>轮椅旅客（</a:t>
            </a:r>
            <a:r>
              <a:rPr lang="en-US" altLang="zh-CN" b="1" dirty="0">
                <a:latin typeface="宋体" panose="02010600030101010101" pitchFamily="2" charset="-122"/>
                <a:ea typeface="宋体" panose="02010600030101010101" pitchFamily="2" charset="-122"/>
              </a:rPr>
              <a:t>WCHR</a:t>
            </a:r>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WCHS</a:t>
            </a:r>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WCHC</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r>
              <a:rPr lang="zh-CN" altLang="en-US" u="sng" dirty="0">
                <a:latin typeface="宋体" panose="02010600030101010101" pitchFamily="2" charset="-122"/>
                <a:ea typeface="宋体" panose="02010600030101010101" pitchFamily="2" charset="-122"/>
              </a:rPr>
              <a:t>注：</a:t>
            </a:r>
            <a:r>
              <a:rPr lang="en-US" altLang="zh-CN" u="sng" dirty="0">
                <a:latin typeface="宋体" panose="02010600030101010101" pitchFamily="2" charset="-122"/>
                <a:ea typeface="宋体" panose="02010600030101010101" pitchFamily="2" charset="-122"/>
              </a:rPr>
              <a:t>R</a:t>
            </a:r>
            <a:r>
              <a:rPr lang="zh-CN" altLang="en-US" u="sng" dirty="0">
                <a:latin typeface="宋体" panose="02010600030101010101" pitchFamily="2" charset="-122"/>
                <a:ea typeface="宋体" panose="02010600030101010101" pitchFamily="2" charset="-122"/>
              </a:rPr>
              <a:t>：客机停机坪；</a:t>
            </a:r>
            <a:r>
              <a:rPr lang="en-US" altLang="zh-CN" u="sng" dirty="0">
                <a:latin typeface="宋体" panose="02010600030101010101" pitchFamily="2" charset="-122"/>
                <a:ea typeface="宋体" panose="02010600030101010101" pitchFamily="2" charset="-122"/>
              </a:rPr>
              <a:t>S</a:t>
            </a:r>
            <a:r>
              <a:rPr lang="zh-CN" altLang="en-US" u="sng" dirty="0">
                <a:latin typeface="宋体" panose="02010600030101010101" pitchFamily="2" charset="-122"/>
                <a:ea typeface="宋体" panose="02010600030101010101" pitchFamily="2" charset="-122"/>
              </a:rPr>
              <a:t>：客梯；</a:t>
            </a:r>
            <a:r>
              <a:rPr lang="en-US" altLang="zh-CN" u="sng" dirty="0">
                <a:latin typeface="宋体" panose="02010600030101010101" pitchFamily="2" charset="-122"/>
                <a:ea typeface="宋体" panose="02010600030101010101" pitchFamily="2" charset="-122"/>
              </a:rPr>
              <a:t>C</a:t>
            </a:r>
            <a:r>
              <a:rPr lang="zh-CN" altLang="en-US" u="sng" dirty="0">
                <a:latin typeface="宋体" panose="02010600030101010101" pitchFamily="2" charset="-122"/>
                <a:ea typeface="宋体" panose="02010600030101010101" pitchFamily="2" charset="-122"/>
              </a:rPr>
              <a:t>：客舱座位；</a:t>
            </a:r>
            <a:endParaRPr lang="en-US" altLang="zh-CN" u="sng"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WCHR</a:t>
            </a:r>
            <a:r>
              <a:rPr lang="zh-CN" altLang="en-US" dirty="0">
                <a:latin typeface="宋体" panose="02010600030101010101" pitchFamily="2" charset="-122"/>
                <a:ea typeface="宋体" panose="02010600030101010101" pitchFamily="2" charset="-122"/>
              </a:rPr>
              <a:t>：可正常在现场进行评估后，按正常轮椅旅客接收；</a:t>
            </a:r>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WCHC </a:t>
            </a:r>
            <a:r>
              <a:rPr lang="zh-CN" altLang="en-US" b="1" dirty="0">
                <a:latin typeface="宋体" panose="02010600030101010101" pitchFamily="2" charset="-122"/>
                <a:ea typeface="宋体" panose="02010600030101010101" pitchFamily="2" charset="-122"/>
              </a:rPr>
              <a:t>和 </a:t>
            </a:r>
            <a:r>
              <a:rPr lang="en-US" altLang="zh-CN" b="1" dirty="0">
                <a:latin typeface="宋体" panose="02010600030101010101" pitchFamily="2" charset="-122"/>
                <a:ea typeface="宋体" panose="02010600030101010101" pitchFamily="2" charset="-122"/>
              </a:rPr>
              <a:t>WCHS</a:t>
            </a:r>
            <a:r>
              <a:rPr lang="zh-CN" altLang="en-US" dirty="0">
                <a:latin typeface="宋体" panose="02010600030101010101" pitchFamily="2" charset="-122"/>
                <a:ea typeface="宋体" panose="02010600030101010101" pitchFamily="2" charset="-122"/>
              </a:rPr>
              <a:t>：如身体有恙，无法自立行走或上下客梯车，需在起飞前提前</a:t>
            </a:r>
            <a:r>
              <a:rPr lang="en-US" altLang="zh-CN" dirty="0">
                <a:latin typeface="宋体" panose="02010600030101010101" pitchFamily="2" charset="-122"/>
                <a:ea typeface="宋体" panose="02010600030101010101" pitchFamily="2" charset="-122"/>
              </a:rPr>
              <a:t>72</a:t>
            </a:r>
            <a:r>
              <a:rPr lang="zh-CN" altLang="en-US" dirty="0">
                <a:latin typeface="宋体" panose="02010600030101010101" pitchFamily="2" charset="-122"/>
                <a:ea typeface="宋体" panose="02010600030101010101" pitchFamily="2" charset="-122"/>
              </a:rPr>
              <a:t>小时向客服申请（出发站和到达站）平台车服务。如无申请，现场不予放行；</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电动轮椅接收程序</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事先征得九元同意运输；</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b.</a:t>
            </a:r>
            <a:r>
              <a:rPr lang="zh-CN" altLang="en-US" dirty="0">
                <a:latin typeface="宋体" panose="02010600030101010101" pitchFamily="2" charset="-122"/>
                <a:ea typeface="宋体" panose="02010600030101010101" pitchFamily="2" charset="-122"/>
              </a:rPr>
              <a:t>如果电池可以分离，或将电池的两极相互隔离，做绝缘处理，以防短路；</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c.</a:t>
            </a:r>
            <a:r>
              <a:rPr lang="zh-CN" altLang="en-US" dirty="0">
                <a:latin typeface="宋体" panose="02010600030101010101" pitchFamily="2" charset="-122"/>
                <a:ea typeface="宋体" panose="02010600030101010101" pitchFamily="2" charset="-122"/>
              </a:rPr>
              <a:t>电池需包装严密，额定功率不超过</a:t>
            </a:r>
            <a:r>
              <a:rPr lang="en-US" altLang="zh-CN" dirty="0">
                <a:latin typeface="宋体" panose="02010600030101010101" pitchFamily="2" charset="-122"/>
                <a:ea typeface="宋体" panose="02010600030101010101" pitchFamily="2" charset="-122"/>
              </a:rPr>
              <a:t>160wh</a:t>
            </a:r>
            <a:r>
              <a:rPr lang="zh-CN" altLang="en-US" dirty="0">
                <a:latin typeface="宋体" panose="02010600030101010101" pitchFamily="2" charset="-122"/>
                <a:ea typeface="宋体" panose="02010600030101010101" pitchFamily="2" charset="-122"/>
              </a:rPr>
              <a:t>，开具锂电池放行单并随身携带；</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6</a:t>
            </a:r>
            <a:r>
              <a:rPr lang="en-US" altLang="zh-CN"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老年旅客</a:t>
            </a:r>
            <a:r>
              <a:rPr lang="zh-CN" altLang="en-US" dirty="0">
                <a:latin typeface="宋体" panose="02010600030101010101" pitchFamily="2" charset="-122"/>
                <a:ea typeface="宋体" panose="02010600030101010101" pitchFamily="2" charset="-122"/>
              </a:rPr>
              <a:t>：指年龄超过</a:t>
            </a:r>
            <a:r>
              <a:rPr lang="en-US" altLang="zh-CN" dirty="0">
                <a:latin typeface="宋体" panose="02010600030101010101" pitchFamily="2" charset="-122"/>
                <a:ea typeface="宋体" panose="02010600030101010101" pitchFamily="2" charset="-122"/>
              </a:rPr>
              <a:t>70</a:t>
            </a:r>
            <a:r>
              <a:rPr lang="zh-CN" altLang="en-US" dirty="0">
                <a:latin typeface="宋体" panose="02010600030101010101" pitchFamily="2" charset="-122"/>
                <a:ea typeface="宋体" panose="02010600030101010101" pitchFamily="2" charset="-122"/>
              </a:rPr>
              <a:t>岁（含），虽然身体并未患病，但在航空旅行中明显需要他人帮助</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的旅客；</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7.</a:t>
            </a:r>
            <a:r>
              <a:rPr lang="zh-CN" altLang="en-US" b="1" dirty="0">
                <a:latin typeface="宋体" panose="02010600030101010101" pitchFamily="2" charset="-122"/>
                <a:ea typeface="宋体" panose="02010600030101010101" pitchFamily="2" charset="-122"/>
              </a:rPr>
              <a:t>押解</a:t>
            </a:r>
            <a:r>
              <a:rPr lang="zh-CN" altLang="en-US" dirty="0">
                <a:latin typeface="宋体" panose="02010600030101010101" pitchFamily="2" charset="-122"/>
                <a:ea typeface="宋体" panose="02010600030101010101" pitchFamily="2" charset="-122"/>
              </a:rPr>
              <a:t>：被押解人员不超过</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名， 押解警力要三倍于犯人；如有特殊物件需要托运，需走人工搬运柜</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台；</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2924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02970427-F7F1-401C-A20D-AEC4786C127B}"/>
              </a:ext>
            </a:extLst>
          </p:cNvPr>
          <p:cNvGrpSpPr/>
          <p:nvPr/>
        </p:nvGrpSpPr>
        <p:grpSpPr>
          <a:xfrm>
            <a:off x="1006679" y="1074046"/>
            <a:ext cx="10626056" cy="5078313"/>
            <a:chOff x="1006679" y="1074046"/>
            <a:chExt cx="10626056" cy="5078313"/>
          </a:xfrm>
        </p:grpSpPr>
        <p:pic>
          <p:nvPicPr>
            <p:cNvPr id="3" name="图片 2">
              <a:extLst>
                <a:ext uri="{FF2B5EF4-FFF2-40B4-BE49-F238E27FC236}">
                  <a16:creationId xmlns:a16="http://schemas.microsoft.com/office/drawing/2014/main" id="{7E587091-B2B9-4DBA-A7FE-C7112CECA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18" y="2470710"/>
              <a:ext cx="2343325" cy="1567838"/>
            </a:xfrm>
            <a:prstGeom prst="rect">
              <a:avLst/>
            </a:prstGeom>
          </p:spPr>
        </p:pic>
        <p:sp>
          <p:nvSpPr>
            <p:cNvPr id="2" name="矩形 1">
              <a:extLst>
                <a:ext uri="{FF2B5EF4-FFF2-40B4-BE49-F238E27FC236}">
                  <a16:creationId xmlns:a16="http://schemas.microsoft.com/office/drawing/2014/main" id="{590BA29B-18F8-45DD-A8DB-30745C341527}"/>
                </a:ext>
              </a:extLst>
            </p:cNvPr>
            <p:cNvSpPr/>
            <p:nvPr/>
          </p:nvSpPr>
          <p:spPr>
            <a:xfrm>
              <a:off x="1006679" y="1074046"/>
              <a:ext cx="10626056" cy="5078313"/>
            </a:xfrm>
            <a:prstGeom prst="rect">
              <a:avLst/>
            </a:prstGeom>
          </p:spPr>
          <p:txBody>
            <a:bodyPr wrap="square">
              <a:spAutoFit/>
            </a:bodyPr>
            <a:lstStyle/>
            <a:p>
              <a:r>
                <a:rPr lang="en-US" altLang="zh-CN" b="1" dirty="0">
                  <a:latin typeface="宋体" panose="02010600030101010101" pitchFamily="2" charset="-122"/>
                  <a:ea typeface="宋体" panose="02010600030101010101" pitchFamily="2" charset="-122"/>
                </a:rPr>
                <a:t>8.</a:t>
              </a:r>
              <a:r>
                <a:rPr lang="zh-CN" altLang="en-US" b="1" dirty="0">
                  <a:latin typeface="宋体" panose="02010600030101010101" pitchFamily="2" charset="-122"/>
                  <a:ea typeface="宋体" panose="02010600030101010101" pitchFamily="2" charset="-122"/>
                </a:rPr>
                <a:t>充电宝、锂电池运输</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a:t>
              </a:r>
              <a:r>
                <a:rPr lang="zh-CN" altLang="en-US" dirty="0">
                  <a:solidFill>
                    <a:srgbClr val="FF0000"/>
                  </a:solidFill>
                  <a:latin typeface="宋体" panose="02010600030101010101" pitchFamily="2" charset="-122"/>
                  <a:ea typeface="宋体" panose="02010600030101010101" pitchFamily="2" charset="-122"/>
                </a:rPr>
                <a:t>标识全面清晰</a:t>
              </a:r>
              <a:r>
                <a:rPr lang="zh-CN" altLang="en-US" dirty="0">
                  <a:latin typeface="宋体" panose="02010600030101010101" pitchFamily="2" charset="-122"/>
                  <a:ea typeface="宋体" panose="02010600030101010101" pitchFamily="2" charset="-122"/>
                </a:rPr>
                <a:t>，额定能量</a:t>
              </a:r>
              <a:r>
                <a:rPr lang="zh-CN" altLang="en-US" dirty="0">
                  <a:solidFill>
                    <a:srgbClr val="FF0000"/>
                  </a:solidFill>
                  <a:latin typeface="宋体" panose="02010600030101010101" pitchFamily="2" charset="-122"/>
                  <a:ea typeface="宋体" panose="02010600030101010101" pitchFamily="2" charset="-122"/>
                </a:rPr>
                <a:t>小于</a:t>
              </a:r>
              <a:r>
                <a:rPr lang="en-US" altLang="zh-CN" dirty="0">
                  <a:solidFill>
                    <a:srgbClr val="FF0000"/>
                  </a:solidFill>
                  <a:latin typeface="宋体" panose="02010600030101010101" pitchFamily="2" charset="-122"/>
                  <a:ea typeface="宋体" panose="02010600030101010101" pitchFamily="2" charset="-122"/>
                </a:rPr>
                <a:t>100wh</a:t>
              </a:r>
              <a:r>
                <a:rPr lang="zh-CN" altLang="en-US" dirty="0">
                  <a:latin typeface="宋体" panose="02010600030101010101" pitchFamily="2" charset="-122"/>
                  <a:ea typeface="宋体" panose="02010600030101010101" pitchFamily="2" charset="-122"/>
                </a:rPr>
                <a:t>的锂离子电池；</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当额定能量超过</a:t>
              </a:r>
              <a:r>
                <a:rPr lang="en-US" altLang="zh-CN" dirty="0">
                  <a:latin typeface="宋体" panose="02010600030101010101" pitchFamily="2" charset="-122"/>
                  <a:ea typeface="宋体" panose="02010600030101010101" pitchFamily="2" charset="-122"/>
                </a:rPr>
                <a:t>100wh</a:t>
              </a:r>
              <a:r>
                <a:rPr lang="zh-CN" altLang="en-US" dirty="0">
                  <a:latin typeface="宋体" panose="02010600030101010101" pitchFamily="2" charset="-122"/>
                  <a:ea typeface="宋体" panose="02010600030101010101" pitchFamily="2" charset="-122"/>
                </a:rPr>
                <a:t>、但不超过</a:t>
              </a:r>
              <a:r>
                <a:rPr lang="en-US" altLang="zh-CN" dirty="0">
                  <a:latin typeface="宋体" panose="02010600030101010101" pitchFamily="2" charset="-122"/>
                  <a:ea typeface="宋体" panose="02010600030101010101" pitchFamily="2" charset="-122"/>
                </a:rPr>
                <a:t>160wh</a:t>
              </a:r>
              <a:r>
                <a:rPr lang="zh-CN" altLang="en-US" dirty="0">
                  <a:latin typeface="宋体" panose="02010600030101010101" pitchFamily="2" charset="-122"/>
                  <a:ea typeface="宋体" panose="02010600030101010101" pitchFamily="2" charset="-122"/>
                </a:rPr>
                <a:t>的锂电池或锂含量超过</a:t>
              </a:r>
              <a:r>
                <a:rPr lang="en-US" altLang="zh-CN" dirty="0">
                  <a:latin typeface="宋体" panose="02010600030101010101" pitchFamily="2" charset="-122"/>
                  <a:ea typeface="宋体" panose="02010600030101010101" pitchFamily="2" charset="-122"/>
                </a:rPr>
                <a:t>2g</a:t>
              </a:r>
              <a:r>
                <a:rPr lang="zh-CN" altLang="en-US" dirty="0">
                  <a:latin typeface="宋体" panose="02010600030101010101" pitchFamily="2" charset="-122"/>
                  <a:ea typeface="宋体" panose="02010600030101010101" pitchFamily="2" charset="-122"/>
                </a:rPr>
                <a:t>，但不超过</a:t>
              </a:r>
              <a:r>
                <a:rPr lang="en-US" altLang="zh-CN" dirty="0">
                  <a:latin typeface="宋体" panose="02010600030101010101" pitchFamily="2" charset="-122"/>
                  <a:ea typeface="宋体" panose="02010600030101010101" pitchFamily="2" charset="-122"/>
                </a:rPr>
                <a:t>8g</a:t>
              </a:r>
              <a:r>
                <a:rPr lang="zh-CN" altLang="en-US" dirty="0">
                  <a:latin typeface="宋体" panose="02010600030101010101" pitchFamily="2" charset="-122"/>
                  <a:ea typeface="宋体" panose="02010600030101010101" pitchFamily="2" charset="-122"/>
                </a:rPr>
                <a:t>的锂金属 </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电池没人携带</a:t>
              </a:r>
              <a:r>
                <a:rPr lang="zh-CN" altLang="en-US" dirty="0">
                  <a:solidFill>
                    <a:srgbClr val="FF0000"/>
                  </a:solidFill>
                  <a:latin typeface="宋体" panose="02010600030101010101" pitchFamily="2" charset="-122"/>
                  <a:ea typeface="宋体" panose="02010600030101010101" pitchFamily="2" charset="-122"/>
                </a:rPr>
                <a:t>不超过</a:t>
              </a:r>
              <a:r>
                <a:rPr lang="en-US" altLang="zh-CN" dirty="0">
                  <a:solidFill>
                    <a:srgbClr val="FF0000"/>
                  </a:solidFill>
                  <a:latin typeface="宋体" panose="02010600030101010101" pitchFamily="2" charset="-122"/>
                  <a:ea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rPr>
                <a:t>个</a:t>
              </a:r>
              <a:r>
                <a:rPr lang="zh-CN" altLang="en-US" dirty="0">
                  <a:latin typeface="宋体" panose="02010600030101010101" pitchFamily="2" charset="-122"/>
                  <a:ea typeface="宋体" panose="02010600030101010101" pitchFamily="2" charset="-122"/>
                </a:rPr>
                <a:t>，必须经九元航空公司批准，且不得作为托运行李或夹入行李内              </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托运；</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c.</a:t>
              </a:r>
              <a:r>
                <a:rPr lang="zh-CN" altLang="en-US" dirty="0">
                  <a:latin typeface="宋体" panose="02010600030101010101" pitchFamily="2" charset="-122"/>
                  <a:ea typeface="宋体" panose="02010600030101010101" pitchFamily="2" charset="-122"/>
                </a:rPr>
                <a:t>额定功率超过</a:t>
              </a:r>
              <a:r>
                <a:rPr lang="en-US" altLang="zh-CN" dirty="0">
                  <a:latin typeface="宋体" panose="02010600030101010101" pitchFamily="2" charset="-122"/>
                  <a:ea typeface="宋体" panose="02010600030101010101" pitchFamily="2" charset="-122"/>
                </a:rPr>
                <a:t>160wh</a:t>
              </a:r>
              <a:r>
                <a:rPr lang="zh-CN" altLang="en-US" dirty="0">
                  <a:latin typeface="宋体" panose="02010600030101010101" pitchFamily="2" charset="-122"/>
                  <a:ea typeface="宋体" panose="02010600030101010101" pitchFamily="2" charset="-122"/>
                </a:rPr>
                <a:t>的充电宝、锂电池不得作为行李运输物品；</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9.</a:t>
              </a:r>
              <a:r>
                <a:rPr lang="zh-CN" altLang="en-US" b="1" dirty="0">
                  <a:latin typeface="宋体" panose="02010600030101010101" pitchFamily="2" charset="-122"/>
                  <a:ea typeface="宋体" panose="02010600030101010101" pitchFamily="2" charset="-122"/>
                </a:rPr>
                <a:t>携带干冰的旅客</a:t>
              </a:r>
              <a:r>
                <a:rPr lang="zh-CN" altLang="en-US" dirty="0">
                  <a:latin typeface="宋体" panose="02010600030101010101" pitchFamily="2" charset="-122"/>
                  <a:ea typeface="宋体" panose="02010600030101010101" pitchFamily="2" charset="-122"/>
                </a:rPr>
                <a:t>：常见用于医疗（胰岛素）及人体捐献器官运输；</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医疗途径：用于低温冷藏或放在易腐物品内的干冰，需经本公司同意后才可随冷藏物品携带，但每</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位旅客随身携带的干冰总重量不得超过</a:t>
              </a:r>
              <a:r>
                <a:rPr lang="en-US" altLang="zh-CN" dirty="0">
                  <a:solidFill>
                    <a:srgbClr val="FF0000"/>
                  </a:solidFill>
                  <a:latin typeface="宋体" panose="02010600030101010101" pitchFamily="2" charset="-122"/>
                  <a:ea typeface="宋体" panose="02010600030101010101" pitchFamily="2" charset="-122"/>
                </a:rPr>
                <a:t>2.5KG</a:t>
              </a:r>
              <a:r>
                <a:rPr lang="zh-CN" altLang="en-US" dirty="0">
                  <a:latin typeface="宋体" panose="02010600030101010101" pitchFamily="2" charset="-122"/>
                  <a:ea typeface="宋体" panose="02010600030101010101" pitchFamily="2" charset="-122"/>
                </a:rPr>
                <a:t>；旅客携带干冰乘机，按安检部门公布或解释的有关 </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 规定办理；</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人体器官运输：人体器官获取组织（</a:t>
              </a:r>
              <a:r>
                <a:rPr lang="en-US" altLang="zh-CN" dirty="0">
                  <a:latin typeface="宋体" panose="02010600030101010101" pitchFamily="2" charset="-122"/>
                  <a:ea typeface="宋体" panose="02010600030101010101" pitchFamily="2" charset="-122"/>
                </a:rPr>
                <a:t>OPO</a:t>
              </a:r>
              <a:r>
                <a:rPr lang="zh-CN" altLang="en-US" dirty="0">
                  <a:latin typeface="宋体" panose="02010600030101010101" pitchFamily="2" charset="-122"/>
                  <a:ea typeface="宋体" panose="02010600030101010101" pitchFamily="2" charset="-122"/>
                </a:rPr>
                <a:t>）提前</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小时向九元航空通报人体器官捐献运输信息，携带</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相关证明文件，确保人体器官及其包装符合本程序的要求，自觉接受安全检查，并承担人体捐献器 </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官航空运输安全的主体责任；需通报公司生调，机场管理机构及安检开通绿色通道，做好特殊情况 </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的处置，按规定核收运输服务费用。</a:t>
              </a:r>
              <a:endParaRPr lang="en-US" altLang="zh-CN" dirty="0">
                <a:latin typeface="宋体" panose="02010600030101010101" pitchFamily="2" charset="-122"/>
                <a:ea typeface="宋体" panose="02010600030101010101" pitchFamily="2" charset="-122"/>
              </a:endParaRPr>
            </a:p>
          </p:txBody>
        </p:sp>
      </p:grpSp>
    </p:spTree>
    <p:extLst>
      <p:ext uri="{BB962C8B-B14F-4D97-AF65-F5344CB8AC3E}">
        <p14:creationId xmlns:p14="http://schemas.microsoft.com/office/powerpoint/2010/main" val="187553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4C33415-64A6-4E7B-93EE-AD00243BEBD4}"/>
              </a:ext>
            </a:extLst>
          </p:cNvPr>
          <p:cNvSpPr/>
          <p:nvPr/>
        </p:nvSpPr>
        <p:spPr>
          <a:xfrm>
            <a:off x="2431409" y="1684746"/>
            <a:ext cx="7329182" cy="2062103"/>
          </a:xfrm>
          <a:prstGeom prst="rect">
            <a:avLst/>
          </a:prstGeom>
        </p:spPr>
        <p:txBody>
          <a:bodyPr wrap="square">
            <a:spAutoFit/>
          </a:bodyPr>
          <a:lstStyle/>
          <a:p>
            <a:endParaRPr lang="en-US" altLang="zh-CN" sz="2000" b="1"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对病残旅客的服务，应体现出关怀和温暖，要尊重旅客，设身处地的为旅客着想；办理时主动安排宽敞舒适、便于乘务员照顾的座位；登机时安排特特殊旅客及其陪伴人员优先登机及错峰离机；到达站应提前做好轮椅或指引准备，行李提取时主动帮助特殊旅客寻找托运行李；如遇不正常航班，优先保障特殊旅客；</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p:txBody>
      </p:sp>
      <p:pic>
        <p:nvPicPr>
          <p:cNvPr id="1026" name="Picture 2">
            <a:extLst>
              <a:ext uri="{FF2B5EF4-FFF2-40B4-BE49-F238E27FC236}">
                <a16:creationId xmlns:a16="http://schemas.microsoft.com/office/drawing/2014/main" id="{9B74C275-D196-4697-9353-C4CA909A2B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21"/>
          <a:stretch/>
        </p:blipFill>
        <p:spPr bwMode="auto">
          <a:xfrm>
            <a:off x="3767050" y="4006180"/>
            <a:ext cx="4848444" cy="162050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06D23AC1-0EF0-4336-A1AE-7353322CA4D3}"/>
              </a:ext>
            </a:extLst>
          </p:cNvPr>
          <p:cNvSpPr/>
          <p:nvPr/>
        </p:nvSpPr>
        <p:spPr>
          <a:xfrm>
            <a:off x="3301218" y="717530"/>
            <a:ext cx="5314276"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特殊旅客保障注意事项</a:t>
            </a:r>
            <a:endParaRPr lang="en-US" altLang="zh-CN" sz="4000" dirty="0">
              <a:solidFill>
                <a:srgbClr val="FF4400"/>
              </a:solidFill>
              <a:latin typeface="宋体" panose="02010600030101010101" pitchFamily="2" charset="-122"/>
            </a:endParaRPr>
          </a:p>
        </p:txBody>
      </p:sp>
    </p:spTree>
    <p:extLst>
      <p:ext uri="{BB962C8B-B14F-4D97-AF65-F5344CB8AC3E}">
        <p14:creationId xmlns:p14="http://schemas.microsoft.com/office/powerpoint/2010/main" val="9916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FEF482-CDF2-4D27-9547-0BB6E24321A8}"/>
              </a:ext>
            </a:extLst>
          </p:cNvPr>
          <p:cNvSpPr/>
          <p:nvPr/>
        </p:nvSpPr>
        <p:spPr>
          <a:xfrm>
            <a:off x="3340915" y="348165"/>
            <a:ext cx="5510169"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4000" dirty="0">
                <a:solidFill>
                  <a:srgbClr val="FF4400"/>
                </a:solidFill>
                <a:latin typeface="宋体" panose="02010600030101010101" pitchFamily="2" charset="-122"/>
              </a:rPr>
              <a:t>登机口服务</a:t>
            </a:r>
            <a:endParaRPr lang="en-US" altLang="zh-CN" sz="4000" dirty="0">
              <a:solidFill>
                <a:srgbClr val="FF4400"/>
              </a:solidFill>
              <a:latin typeface="宋体" panose="02010600030101010101" pitchFamily="2" charset="-122"/>
            </a:endParaRPr>
          </a:p>
        </p:txBody>
      </p:sp>
      <p:sp>
        <p:nvSpPr>
          <p:cNvPr id="3" name="文本框 2">
            <a:extLst>
              <a:ext uri="{FF2B5EF4-FFF2-40B4-BE49-F238E27FC236}">
                <a16:creationId xmlns:a16="http://schemas.microsoft.com/office/drawing/2014/main" id="{18C79913-5A27-44DE-808A-A013A2A85822}"/>
              </a:ext>
            </a:extLst>
          </p:cNvPr>
          <p:cNvSpPr txBox="1"/>
          <p:nvPr/>
        </p:nvSpPr>
        <p:spPr>
          <a:xfrm>
            <a:off x="1087772" y="1400744"/>
            <a:ext cx="10279311" cy="5109091"/>
          </a:xfrm>
          <a:prstGeom prst="rect">
            <a:avLst/>
          </a:prstGeom>
          <a:noFill/>
        </p:spPr>
        <p:txBody>
          <a:bodyPr wrap="square" rtlCol="0">
            <a:spAutoFit/>
          </a:bodyPr>
          <a:lstStyle/>
          <a:p>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登机前准备工作：</a:t>
            </a:r>
            <a:endParaRPr lang="en-US" altLang="zh-CN" sz="2000" b="1" dirty="0">
              <a:latin typeface="宋体" panose="02010600030101010101" pitchFamily="2" charset="-122"/>
              <a:ea typeface="宋体" panose="02010600030101010101" pitchFamily="2" charset="-122"/>
            </a:endParaRPr>
          </a:p>
          <a:p>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设备检查</a:t>
            </a:r>
            <a:r>
              <a:rPr lang="zh-CN" altLang="en-US" dirty="0">
                <a:latin typeface="宋体" panose="02010600030101010101" pitchFamily="2" charset="-122"/>
                <a:ea typeface="宋体" panose="02010600030101010101" pitchFamily="2" charset="-122"/>
              </a:rPr>
              <a:t>：电脑联网，扫描设备是否正常；航显信息是否正确如进行手工登机，请于九元代办</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或调度进行报备；</a:t>
            </a:r>
            <a:endParaRPr lang="en-US" altLang="zh-CN" dirty="0">
              <a:latin typeface="宋体" panose="02010600030101010101" pitchFamily="2" charset="-122"/>
              <a:ea typeface="宋体" panose="02010600030101010101" pitchFamily="2" charset="-122"/>
            </a:endParaRPr>
          </a:p>
          <a:p>
            <a:r>
              <a:rPr lang="zh-CN" altLang="en-US" sz="2000" b="1" u="sng" dirty="0">
                <a:solidFill>
                  <a:srgbClr val="FF0000"/>
                </a:solidFill>
                <a:latin typeface="宋体" panose="02010600030101010101" pitchFamily="2" charset="-122"/>
                <a:ea typeface="宋体" panose="02010600030101010101" pitchFamily="2" charset="-122"/>
              </a:rPr>
              <a:t>注：如有虚拟航段，请核对旅客登机牌上的航班号与登机口航显显示的信息是否一致，如  </a:t>
            </a:r>
            <a:endParaRPr lang="en-US" altLang="zh-CN" sz="2000" b="1" u="sng" dirty="0">
              <a:solidFill>
                <a:srgbClr val="FF0000"/>
              </a:solidFill>
              <a:latin typeface="宋体" panose="02010600030101010101" pitchFamily="2" charset="-122"/>
              <a:ea typeface="宋体" panose="02010600030101010101" pitchFamily="2" charset="-122"/>
            </a:endParaRPr>
          </a:p>
          <a:p>
            <a:r>
              <a:rPr lang="en-US" altLang="zh-CN" sz="2000" b="1" u="sng" dirty="0">
                <a:solidFill>
                  <a:srgbClr val="FF0000"/>
                </a:solidFill>
                <a:latin typeface="宋体" panose="02010600030101010101" pitchFamily="2" charset="-122"/>
                <a:ea typeface="宋体" panose="02010600030101010101" pitchFamily="2" charset="-122"/>
              </a:rPr>
              <a:t>    </a:t>
            </a:r>
            <a:r>
              <a:rPr lang="zh-CN" altLang="en-US" sz="2000" b="1" u="sng" dirty="0">
                <a:solidFill>
                  <a:srgbClr val="FF0000"/>
                </a:solidFill>
                <a:latin typeface="宋体" panose="02010600030101010101" pitchFamily="2" charset="-122"/>
                <a:ea typeface="宋体" panose="02010600030101010101" pitchFamily="2" charset="-122"/>
              </a:rPr>
              <a:t>不一致，请进行人工广播两段航班号；</a:t>
            </a:r>
            <a:endParaRPr lang="en-US" altLang="zh-CN" sz="2000" b="1" u="sng" dirty="0">
              <a:solidFill>
                <a:srgbClr val="FF0000"/>
              </a:solidFill>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特殊旅客信息筛查</a:t>
            </a:r>
            <a:r>
              <a:rPr lang="zh-CN" altLang="en-US" dirty="0">
                <a:latin typeface="宋体" panose="02010600030101010101" pitchFamily="2" charset="-122"/>
                <a:ea typeface="宋体" panose="02010600030101010101" pitchFamily="2" charset="-122"/>
              </a:rPr>
              <a:t>：高端经济舱旅客、特服旅客和老弱病残孕军旅客；</a:t>
            </a:r>
            <a:endParaRPr lang="en-US" altLang="zh-CN"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超规手提行李筛查</a:t>
            </a:r>
            <a:r>
              <a:rPr lang="zh-CN" altLang="en-US" dirty="0">
                <a:latin typeface="宋体" panose="02010600030101010101" pitchFamily="2" charset="-122"/>
                <a:ea typeface="宋体" panose="02010600030101010101" pitchFamily="2" charset="-122"/>
              </a:rPr>
              <a:t>：提前巡视登机口周围是否有超规手提行李，轮椅、婴儿车等；如发现，提</a:t>
            </a:r>
            <a:endParaRPr lang="en-US" altLang="zh-CN" dirty="0">
              <a:latin typeface="宋体" panose="02010600030101010101" pitchFamily="2" charset="-122"/>
              <a:ea typeface="宋体" panose="02010600030101010101" pitchFamily="2" charset="-122"/>
            </a:endParaRPr>
          </a:p>
          <a:p>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前进行拦截、解释和收运工作。</a:t>
            </a:r>
            <a:endParaRPr lang="en-US" altLang="zh-CN" dirty="0">
              <a:latin typeface="宋体" panose="02010600030101010101" pitchFamily="2" charset="-122"/>
              <a:ea typeface="宋体" panose="02010600030101010101" pitchFamily="2" charset="-122"/>
            </a:endParaRPr>
          </a:p>
          <a:p>
            <a:r>
              <a:rPr lang="zh-CN" altLang="en-US" sz="2000" b="1" u="sng" dirty="0">
                <a:solidFill>
                  <a:srgbClr val="FF0000"/>
                </a:solidFill>
                <a:latin typeface="宋体" panose="02010600030101010101" pitchFamily="2" charset="-122"/>
                <a:ea typeface="宋体" panose="02010600030101010101" pitchFamily="2" charset="-122"/>
              </a:rPr>
              <a:t>注：登机口拦截行李按</a:t>
            </a:r>
            <a:r>
              <a:rPr lang="en-US" altLang="zh-CN" sz="2000" b="1" u="sng" dirty="0">
                <a:solidFill>
                  <a:srgbClr val="FF0000"/>
                </a:solidFill>
                <a:latin typeface="宋体" panose="02010600030101010101" pitchFamily="2" charset="-122"/>
                <a:ea typeface="宋体" panose="02010600030101010101" pitchFamily="2" charset="-122"/>
              </a:rPr>
              <a:t>1/10KG</a:t>
            </a:r>
            <a:r>
              <a:rPr lang="zh-CN" altLang="en-US" sz="2000" b="1" u="sng" dirty="0">
                <a:solidFill>
                  <a:srgbClr val="FF0000"/>
                </a:solidFill>
                <a:latin typeface="宋体" panose="02010600030101010101" pitchFamily="2" charset="-122"/>
                <a:ea typeface="宋体" panose="02010600030101010101" pitchFamily="2" charset="-122"/>
              </a:rPr>
              <a:t>计算收运；</a:t>
            </a:r>
            <a:endParaRPr lang="en-US" altLang="zh-CN"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登机：</a:t>
            </a:r>
            <a:r>
              <a:rPr lang="zh-CN" altLang="en-US" dirty="0">
                <a:latin typeface="宋体" panose="02010600030101010101" pitchFamily="2" charset="-122"/>
                <a:ea typeface="宋体" panose="02010600030101010101" pitchFamily="2" charset="-122"/>
              </a:rPr>
              <a:t>登机前</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分钟开始播放广播并列队，在与机组确认后开始登机；</a:t>
            </a:r>
            <a:endParaRPr lang="en-US" altLang="zh-CN"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3.</a:t>
            </a:r>
            <a:r>
              <a:rPr lang="zh-CN" altLang="en-US" sz="2000" b="1" dirty="0">
                <a:latin typeface="宋体" panose="02010600030101010101" pitchFamily="2" charset="-122"/>
                <a:ea typeface="宋体" panose="02010600030101010101" pitchFamily="2" charset="-122"/>
              </a:rPr>
              <a:t>登机中：</a:t>
            </a:r>
            <a:r>
              <a:rPr lang="zh-CN" altLang="en-US" dirty="0">
                <a:latin typeface="宋体" panose="02010600030101010101" pitchFamily="2" charset="-122"/>
                <a:ea typeface="宋体" panose="02010600030101010101" pitchFamily="2" charset="-122"/>
              </a:rPr>
              <a:t>登机口人员必须做好</a:t>
            </a:r>
            <a:r>
              <a:rPr lang="zh-CN" altLang="en-US" b="1" dirty="0">
                <a:latin typeface="宋体" panose="02010600030101010101" pitchFamily="2" charset="-122"/>
                <a:ea typeface="宋体" panose="02010600030101010101" pitchFamily="2" charset="-122"/>
              </a:rPr>
              <a:t>一</a:t>
            </a:r>
            <a:r>
              <a:rPr lang="zh-CN" altLang="en-US" sz="2000" b="1" dirty="0">
                <a:latin typeface="宋体" panose="02010600030101010101" pitchFamily="2" charset="-122"/>
                <a:ea typeface="宋体" panose="02010600030101010101" pitchFamily="2" charset="-122"/>
              </a:rPr>
              <a:t>看、二扫、三通过</a:t>
            </a:r>
            <a:r>
              <a:rPr lang="zh-CN" altLang="en-US" dirty="0">
                <a:latin typeface="宋体" panose="02010600030101010101" pitchFamily="2" charset="-122"/>
                <a:ea typeface="宋体" panose="02010600030101010101" pitchFamily="2" charset="-122"/>
              </a:rPr>
              <a:t>工作；避免发生上错客事件；</a:t>
            </a:r>
            <a:endParaRPr lang="en-US" altLang="zh-CN"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4.</a:t>
            </a:r>
            <a:r>
              <a:rPr lang="zh-CN" altLang="en-US" sz="2000" b="1" dirty="0">
                <a:latin typeface="宋体" panose="02010600030101010101" pitchFamily="2" charset="-122"/>
                <a:ea typeface="宋体" panose="02010600030101010101" pitchFamily="2" charset="-122"/>
              </a:rPr>
              <a:t>登机口关闭：</a:t>
            </a:r>
            <a:r>
              <a:rPr lang="zh-CN" altLang="en-US" dirty="0">
                <a:latin typeface="宋体" panose="02010600030101010101" pitchFamily="2" charset="-122"/>
                <a:ea typeface="宋体" panose="02010600030101010101" pitchFamily="2" charset="-122"/>
              </a:rPr>
              <a:t>起飞前</a:t>
            </a:r>
            <a:r>
              <a:rPr lang="en-US" altLang="zh-CN" dirty="0">
                <a:latin typeface="宋体" panose="02010600030101010101" pitchFamily="2" charset="-122"/>
                <a:ea typeface="宋体" panose="02010600030101010101" pitchFamily="2" charset="-122"/>
              </a:rPr>
              <a:t>15</a:t>
            </a:r>
            <a:r>
              <a:rPr lang="zh-CN" altLang="en-US" dirty="0">
                <a:latin typeface="宋体" panose="02010600030101010101" pitchFamily="2" charset="-122"/>
                <a:ea typeface="宋体" panose="02010600030101010101" pitchFamily="2" charset="-122"/>
              </a:rPr>
              <a:t>分钟关闭登机口，开始减客挑行李；</a:t>
            </a:r>
            <a:endParaRPr lang="en-US" altLang="zh-CN"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最后一分钟修正</a:t>
            </a:r>
            <a:r>
              <a:rPr lang="zh-CN" altLang="en-US" sz="2000"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起飞前</a:t>
            </a:r>
            <a:r>
              <a:rPr lang="en-US" altLang="zh-CN" dirty="0">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分钟完成最后一分钟修正；</a:t>
            </a:r>
            <a:endParaRPr lang="en-US" altLang="zh-CN" dirty="0">
              <a:latin typeface="宋体" panose="02010600030101010101" pitchFamily="2" charset="-122"/>
              <a:ea typeface="宋体" panose="02010600030101010101" pitchFamily="2" charset="-122"/>
            </a:endParaRPr>
          </a:p>
          <a:p>
            <a:r>
              <a:rPr lang="en-US" altLang="zh-CN" sz="2000" b="1" dirty="0">
                <a:latin typeface="宋体" panose="02010600030101010101" pitchFamily="2" charset="-122"/>
                <a:ea typeface="宋体" panose="02010600030101010101" pitchFamily="2" charset="-122"/>
              </a:rPr>
              <a:t>6.</a:t>
            </a:r>
            <a:r>
              <a:rPr lang="zh-CN" altLang="en-US" sz="2000" b="1" dirty="0">
                <a:latin typeface="宋体" panose="02010600030101010101" pitchFamily="2" charset="-122"/>
                <a:ea typeface="宋体" panose="02010600030101010101" pitchFamily="2" charset="-122"/>
              </a:rPr>
              <a:t>两舱关闭</a:t>
            </a:r>
            <a:r>
              <a:rPr lang="zh-CN" altLang="en-US" sz="2000"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起飞前</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分钟客舱门和货仓门关闭</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zh-CN" altLang="en-US" sz="2000" b="1" u="sng" dirty="0">
                <a:solidFill>
                  <a:srgbClr val="FF0000"/>
                </a:solidFill>
                <a:latin typeface="宋体" panose="02010600030101010101" pitchFamily="2" charset="-122"/>
                <a:ea typeface="宋体" panose="02010600030101010101" pitchFamily="2" charset="-122"/>
              </a:rPr>
              <a:t>注</a:t>
            </a:r>
            <a:r>
              <a:rPr lang="en-US" altLang="zh-CN" sz="2000" b="1" u="sng" dirty="0">
                <a:solidFill>
                  <a:srgbClr val="FF0000"/>
                </a:solidFill>
                <a:latin typeface="宋体" panose="02010600030101010101" pitchFamily="2" charset="-122"/>
                <a:ea typeface="宋体" panose="02010600030101010101" pitchFamily="2" charset="-122"/>
              </a:rPr>
              <a:t>:</a:t>
            </a:r>
            <a:r>
              <a:rPr lang="zh-CN" altLang="en-US" sz="2000" b="1" u="sng" dirty="0">
                <a:solidFill>
                  <a:srgbClr val="FF0000"/>
                </a:solidFill>
                <a:latin typeface="宋体" panose="02010600030101010101" pitchFamily="2" charset="-122"/>
                <a:ea typeface="宋体" panose="02010600030101010101" pitchFamily="2" charset="-122"/>
              </a:rPr>
              <a:t>如进行减客挑行李或进行最后一分钟修正，需第一时间将数据报回至九元配载席位；</a:t>
            </a:r>
            <a:endParaRPr lang="en-US" altLang="zh-CN" sz="2000" b="1" u="sng" dirty="0">
              <a:solidFill>
                <a:srgbClr val="FF0000"/>
              </a:solidFill>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257467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5F6F7AF-F6C6-499B-870D-6F42AC9DFA3F}"/>
              </a:ext>
            </a:extLst>
          </p:cNvPr>
          <p:cNvGrpSpPr/>
          <p:nvPr/>
        </p:nvGrpSpPr>
        <p:grpSpPr>
          <a:xfrm>
            <a:off x="982915" y="229125"/>
            <a:ext cx="10385809" cy="6399750"/>
            <a:chOff x="606896" y="287181"/>
            <a:chExt cx="10385809" cy="6399750"/>
          </a:xfrm>
        </p:grpSpPr>
        <p:grpSp>
          <p:nvGrpSpPr>
            <p:cNvPr id="23" name="组合 22">
              <a:extLst>
                <a:ext uri="{FF2B5EF4-FFF2-40B4-BE49-F238E27FC236}">
                  <a16:creationId xmlns:a16="http://schemas.microsoft.com/office/drawing/2014/main" id="{129EA854-9F9D-491D-B6D1-D3EF887530DF}"/>
                </a:ext>
              </a:extLst>
            </p:cNvPr>
            <p:cNvGrpSpPr/>
            <p:nvPr/>
          </p:nvGrpSpPr>
          <p:grpSpPr>
            <a:xfrm>
              <a:off x="3566681" y="322692"/>
              <a:ext cx="7426024" cy="6364239"/>
              <a:chOff x="4697835" y="238511"/>
              <a:chExt cx="7426024" cy="6364239"/>
            </a:xfrm>
          </p:grpSpPr>
          <p:grpSp>
            <p:nvGrpSpPr>
              <p:cNvPr id="8" name="组合 7">
                <a:extLst>
                  <a:ext uri="{FF2B5EF4-FFF2-40B4-BE49-F238E27FC236}">
                    <a16:creationId xmlns:a16="http://schemas.microsoft.com/office/drawing/2014/main" id="{4D028DC1-394C-4A19-AD55-3358E6D97E3B}"/>
                  </a:ext>
                </a:extLst>
              </p:cNvPr>
              <p:cNvGrpSpPr/>
              <p:nvPr/>
            </p:nvGrpSpPr>
            <p:grpSpPr>
              <a:xfrm>
                <a:off x="4697835" y="1161841"/>
                <a:ext cx="7426024" cy="4416871"/>
                <a:chOff x="3817586" y="816013"/>
                <a:chExt cx="7953935" cy="5077321"/>
              </a:xfrm>
            </p:grpSpPr>
            <p:pic>
              <p:nvPicPr>
                <p:cNvPr id="3" name="图片 2">
                  <a:extLst>
                    <a:ext uri="{FF2B5EF4-FFF2-40B4-BE49-F238E27FC236}">
                      <a16:creationId xmlns:a16="http://schemas.microsoft.com/office/drawing/2014/main" id="{1C093E60-831E-4DEC-94E4-86AB23108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586" y="816013"/>
                  <a:ext cx="6804197" cy="4273823"/>
                </a:xfrm>
                <a:prstGeom prst="rect">
                  <a:avLst/>
                </a:prstGeom>
              </p:spPr>
            </p:pic>
            <p:pic>
              <p:nvPicPr>
                <p:cNvPr id="7" name="图片 6">
                  <a:extLst>
                    <a:ext uri="{FF2B5EF4-FFF2-40B4-BE49-F238E27FC236}">
                      <a16:creationId xmlns:a16="http://schemas.microsoft.com/office/drawing/2014/main" id="{ACD3B6A2-EF7E-4B6B-A8CA-9719CAEBE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089" y="3707933"/>
                  <a:ext cx="3304432" cy="2185401"/>
                </a:xfrm>
                <a:prstGeom prst="rect">
                  <a:avLst/>
                </a:prstGeom>
              </p:spPr>
            </p:pic>
          </p:grpSp>
          <p:sp>
            <p:nvSpPr>
              <p:cNvPr id="9" name="文本框 8">
                <a:extLst>
                  <a:ext uri="{FF2B5EF4-FFF2-40B4-BE49-F238E27FC236}">
                    <a16:creationId xmlns:a16="http://schemas.microsoft.com/office/drawing/2014/main" id="{CBDF1826-BADF-452E-97B4-250330387B1C}"/>
                  </a:ext>
                </a:extLst>
              </p:cNvPr>
              <p:cNvSpPr txBox="1"/>
              <p:nvPr/>
            </p:nvSpPr>
            <p:spPr>
              <a:xfrm>
                <a:off x="9038746" y="238511"/>
                <a:ext cx="1908417" cy="646331"/>
              </a:xfrm>
              <a:prstGeom prst="rect">
                <a:avLst/>
              </a:prstGeom>
              <a:noFill/>
            </p:spPr>
            <p:txBody>
              <a:bodyPr wrap="square" rtlCol="0">
                <a:spAutoFit/>
              </a:bodyPr>
              <a:lstStyle/>
              <a:p>
                <a:pPr algn="ctr"/>
                <a:r>
                  <a:rPr lang="zh-CN" altLang="en-US" dirty="0"/>
                  <a:t>航班截载信息</a:t>
                </a:r>
                <a:endParaRPr lang="en-US" altLang="zh-CN" dirty="0"/>
              </a:p>
              <a:p>
                <a:endParaRPr lang="zh-CN" altLang="en-US" dirty="0"/>
              </a:p>
            </p:txBody>
          </p:sp>
          <p:sp>
            <p:nvSpPr>
              <p:cNvPr id="10" name="矩形 9">
                <a:extLst>
                  <a:ext uri="{FF2B5EF4-FFF2-40B4-BE49-F238E27FC236}">
                    <a16:creationId xmlns:a16="http://schemas.microsoft.com/office/drawing/2014/main" id="{56927D3F-91CC-450F-8FAB-9113912ABD88}"/>
                  </a:ext>
                </a:extLst>
              </p:cNvPr>
              <p:cNvSpPr/>
              <p:nvPr/>
            </p:nvSpPr>
            <p:spPr>
              <a:xfrm>
                <a:off x="8759439" y="1316052"/>
                <a:ext cx="2290991" cy="4871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a16="http://schemas.microsoft.com/office/drawing/2014/main" id="{97A19030-5BF9-4088-93BF-0CF8B0EE393A}"/>
                  </a:ext>
                </a:extLst>
              </p:cNvPr>
              <p:cNvCxnSpPr>
                <a:cxnSpLocks/>
              </p:cNvCxnSpPr>
              <p:nvPr/>
            </p:nvCxnSpPr>
            <p:spPr>
              <a:xfrm flipV="1">
                <a:off x="9992954" y="664536"/>
                <a:ext cx="0" cy="614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C581C289-035F-4BA8-831A-9E9F9D7A65B8}"/>
                  </a:ext>
                </a:extLst>
              </p:cNvPr>
              <p:cNvSpPr/>
              <p:nvPr/>
            </p:nvSpPr>
            <p:spPr>
              <a:xfrm>
                <a:off x="9038746" y="4469450"/>
                <a:ext cx="1062383" cy="1072498"/>
              </a:xfrm>
              <a:prstGeom prst="rect">
                <a:avLst/>
              </a:prstGeom>
              <a:noFill/>
              <a:ln w="38100">
                <a:solidFill>
                  <a:srgbClr val="FC4C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6D53F481-1AC7-4BE0-8168-36C1BD630879}"/>
                  </a:ext>
                </a:extLst>
              </p:cNvPr>
              <p:cNvCxnSpPr>
                <a:cxnSpLocks/>
              </p:cNvCxnSpPr>
              <p:nvPr/>
            </p:nvCxnSpPr>
            <p:spPr>
              <a:xfrm flipH="1">
                <a:off x="9569937" y="5578712"/>
                <a:ext cx="1" cy="377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20F0311A-1F00-44E4-9611-B8230945AF67}"/>
                  </a:ext>
                </a:extLst>
              </p:cNvPr>
              <p:cNvSpPr txBox="1"/>
              <p:nvPr/>
            </p:nvSpPr>
            <p:spPr>
              <a:xfrm>
                <a:off x="8615728" y="5956419"/>
                <a:ext cx="2724541" cy="646331"/>
              </a:xfrm>
              <a:prstGeom prst="rect">
                <a:avLst/>
              </a:prstGeom>
              <a:noFill/>
            </p:spPr>
            <p:txBody>
              <a:bodyPr wrap="square" rtlCol="0">
                <a:spAutoFit/>
              </a:bodyPr>
              <a:lstStyle/>
              <a:p>
                <a:pPr algn="ctr"/>
                <a:r>
                  <a:rPr lang="zh-CN" altLang="en-US" dirty="0"/>
                  <a:t>按</a:t>
                </a:r>
                <a:r>
                  <a:rPr lang="en-US" altLang="zh-CN" dirty="0"/>
                  <a:t>F10 </a:t>
                </a:r>
                <a:r>
                  <a:rPr lang="zh-CN" altLang="en-US" dirty="0"/>
                  <a:t>获取旅客信息及旅客行李牌号码</a:t>
                </a:r>
              </a:p>
            </p:txBody>
          </p:sp>
        </p:grpSp>
        <p:sp>
          <p:nvSpPr>
            <p:cNvPr id="24" name="文本框 23">
              <a:extLst>
                <a:ext uri="{FF2B5EF4-FFF2-40B4-BE49-F238E27FC236}">
                  <a16:creationId xmlns:a16="http://schemas.microsoft.com/office/drawing/2014/main" id="{F1C283AF-E5FE-40AC-A6CE-7B2793177B24}"/>
                </a:ext>
              </a:extLst>
            </p:cNvPr>
            <p:cNvSpPr txBox="1"/>
            <p:nvPr/>
          </p:nvSpPr>
          <p:spPr>
            <a:xfrm>
              <a:off x="606896" y="1056093"/>
              <a:ext cx="2572284" cy="4832092"/>
            </a:xfrm>
            <a:prstGeom prst="rect">
              <a:avLst/>
            </a:prstGeom>
            <a:noFill/>
          </p:spPr>
          <p:txBody>
            <a:bodyPr wrap="square" rtlCol="0">
              <a:spAutoFit/>
            </a:bodyPr>
            <a:lstStyle/>
            <a:p>
              <a:r>
                <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注</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zh-CN" altLang="en-US" dirty="0"/>
                <a:t>登机时，扫描成功后会有声音提示，并显示</a:t>
              </a:r>
              <a:r>
                <a:rPr lang="zh-CN" altLang="en-US" b="1" dirty="0">
                  <a:solidFill>
                    <a:srgbClr val="FF0000"/>
                  </a:solidFill>
                  <a:latin typeface="+mn-ea"/>
                </a:rPr>
                <a:t>“座位号</a:t>
              </a:r>
              <a:r>
                <a:rPr lang="en-US" altLang="zh-CN" b="1" dirty="0">
                  <a:solidFill>
                    <a:srgbClr val="FF0000"/>
                  </a:solidFill>
                  <a:latin typeface="+mn-ea"/>
                </a:rPr>
                <a:t>+OK</a:t>
              </a:r>
              <a:r>
                <a:rPr lang="zh-CN" altLang="en-US" b="1" dirty="0">
                  <a:solidFill>
                    <a:srgbClr val="FF0000"/>
                  </a:solidFill>
                  <a:latin typeface="+mn-ea"/>
                </a:rPr>
                <a:t>”</a:t>
              </a:r>
              <a:r>
                <a:rPr lang="zh-CN" altLang="en-US" dirty="0"/>
                <a:t>；如有弹窗提示或系统无响应时请务必查验旅客登机牌及证件信息，看清楚弹窗内容后再进行下一步操作；</a:t>
              </a:r>
              <a:endParaRPr lang="en-US" altLang="zh-CN" dirty="0"/>
            </a:p>
            <a:p>
              <a:endParaRPr lang="en-US" altLang="zh-CN" dirty="0"/>
            </a:p>
            <a:p>
              <a:r>
                <a:rPr lang="en-US" altLang="zh-CN" dirty="0"/>
                <a:t>       </a:t>
              </a:r>
              <a:r>
                <a:rPr lang="zh-CN" altLang="en-US" dirty="0"/>
                <a:t>非必要时禁止使用手工登机；如需要进行手工登机，需提前报备至现场工作人员及调度，仔细核对旅客和登机牌信息后方可放行。</a:t>
              </a:r>
            </a:p>
          </p:txBody>
        </p:sp>
        <p:sp>
          <p:nvSpPr>
            <p:cNvPr id="26" name="矩形 25">
              <a:extLst>
                <a:ext uri="{FF2B5EF4-FFF2-40B4-BE49-F238E27FC236}">
                  <a16:creationId xmlns:a16="http://schemas.microsoft.com/office/drawing/2014/main" id="{AA9B2A0E-510C-4F53-9873-E52EE04EBF4B}"/>
                </a:ext>
              </a:extLst>
            </p:cNvPr>
            <p:cNvSpPr/>
            <p:nvPr/>
          </p:nvSpPr>
          <p:spPr>
            <a:xfrm>
              <a:off x="3552699" y="1589518"/>
              <a:ext cx="2543301" cy="2563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a:extLst>
                <a:ext uri="{FF2B5EF4-FFF2-40B4-BE49-F238E27FC236}">
                  <a16:creationId xmlns:a16="http://schemas.microsoft.com/office/drawing/2014/main" id="{C512CFDD-6E94-4648-8E60-288DC65EE5A0}"/>
                </a:ext>
              </a:extLst>
            </p:cNvPr>
            <p:cNvCxnSpPr>
              <a:cxnSpLocks/>
            </p:cNvCxnSpPr>
            <p:nvPr/>
          </p:nvCxnSpPr>
          <p:spPr>
            <a:xfrm flipV="1">
              <a:off x="4949511" y="927571"/>
              <a:ext cx="0" cy="614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C6F3576B-6988-45B0-A453-C174DCD316C6}"/>
                </a:ext>
              </a:extLst>
            </p:cNvPr>
            <p:cNvSpPr txBox="1"/>
            <p:nvPr/>
          </p:nvSpPr>
          <p:spPr>
            <a:xfrm>
              <a:off x="3344183" y="287181"/>
              <a:ext cx="3419735" cy="646331"/>
            </a:xfrm>
            <a:prstGeom prst="rect">
              <a:avLst/>
            </a:prstGeom>
            <a:noFill/>
          </p:spPr>
          <p:txBody>
            <a:bodyPr wrap="square" rtlCol="0">
              <a:spAutoFit/>
            </a:bodyPr>
            <a:lstStyle/>
            <a:p>
              <a:r>
                <a:rPr lang="zh-CN" altLang="en-US" dirty="0"/>
                <a:t>输入旅客登机号、姓名、证件号、座位号可进行检索旅客；</a:t>
              </a:r>
            </a:p>
          </p:txBody>
        </p:sp>
      </p:grpSp>
    </p:spTree>
    <p:extLst>
      <p:ext uri="{BB962C8B-B14F-4D97-AF65-F5344CB8AC3E}">
        <p14:creationId xmlns:p14="http://schemas.microsoft.com/office/powerpoint/2010/main" val="75820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F61F325-85A6-40AA-A404-17E5779EE99C}"/>
              </a:ext>
            </a:extLst>
          </p:cNvPr>
          <p:cNvGrpSpPr/>
          <p:nvPr/>
        </p:nvGrpSpPr>
        <p:grpSpPr>
          <a:xfrm>
            <a:off x="1803633" y="1551963"/>
            <a:ext cx="8113375" cy="5143370"/>
            <a:chOff x="1917412" y="414337"/>
            <a:chExt cx="8242877" cy="6029326"/>
          </a:xfrm>
        </p:grpSpPr>
        <p:pic>
          <p:nvPicPr>
            <p:cNvPr id="2" name="Picture 4">
              <a:extLst>
                <a:ext uri="{FF2B5EF4-FFF2-40B4-BE49-F238E27FC236}">
                  <a16:creationId xmlns:a16="http://schemas.microsoft.com/office/drawing/2014/main" id="{A8E10357-0872-4299-9102-F131BDE25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614" y="414337"/>
              <a:ext cx="3797675"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1DF129F-9C39-4956-BEE5-50B895E9F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412" y="414337"/>
              <a:ext cx="3797675"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0D0F76-8945-4A8F-B649-AFF04B0E6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639" y="4319587"/>
              <a:ext cx="5162722" cy="212407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文本框 3">
            <a:extLst>
              <a:ext uri="{FF2B5EF4-FFF2-40B4-BE49-F238E27FC236}">
                <a16:creationId xmlns:a16="http://schemas.microsoft.com/office/drawing/2014/main" id="{E844C0E7-FF1F-4176-A4BC-572AFD5128C9}"/>
              </a:ext>
            </a:extLst>
          </p:cNvPr>
          <p:cNvSpPr txBox="1"/>
          <p:nvPr/>
        </p:nvSpPr>
        <p:spPr>
          <a:xfrm>
            <a:off x="2407640" y="637562"/>
            <a:ext cx="7509368" cy="646331"/>
          </a:xfrm>
          <a:prstGeom prst="rect">
            <a:avLst/>
          </a:prstGeom>
          <a:noFill/>
        </p:spPr>
        <p:txBody>
          <a:bodyPr wrap="square" rtlCol="0">
            <a:spAutoFit/>
          </a:bodyPr>
          <a:lstStyle/>
          <a:p>
            <a:r>
              <a:rPr lang="zh-CN" altLang="en-US" dirty="0"/>
              <a:t>       请仔细与乘务长确认登机情况，所有单据交接和数据核对都确认无误后，方可关舱。切勿催促关舱。</a:t>
            </a:r>
          </a:p>
        </p:txBody>
      </p:sp>
    </p:spTree>
    <p:extLst>
      <p:ext uri="{BB962C8B-B14F-4D97-AF65-F5344CB8AC3E}">
        <p14:creationId xmlns:p14="http://schemas.microsoft.com/office/powerpoint/2010/main" val="316436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FC321CC-9175-4186-86B7-85B0A9D99A19}"/>
              </a:ext>
            </a:extLst>
          </p:cNvPr>
          <p:cNvSpPr/>
          <p:nvPr/>
        </p:nvSpPr>
        <p:spPr>
          <a:xfrm>
            <a:off x="4719661" y="2705725"/>
            <a:ext cx="2752677" cy="1446550"/>
          </a:xfrm>
          <a:prstGeom prst="rect">
            <a:avLst/>
          </a:prstGeom>
          <a:noFill/>
        </p:spPr>
        <p:txBody>
          <a:bodyPr wrap="none" lIns="91440" tIns="45720" rIns="91440" bIns="45720">
            <a:spAutoFit/>
          </a:bodyPr>
          <a:lstStyle/>
          <a:p>
            <a:pPr algn="ctr"/>
            <a:r>
              <a:rPr lang="zh-CN" altLang="en-US" sz="8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谢 谢</a:t>
            </a:r>
          </a:p>
        </p:txBody>
      </p:sp>
    </p:spTree>
    <p:extLst>
      <p:ext uri="{BB962C8B-B14F-4D97-AF65-F5344CB8AC3E}">
        <p14:creationId xmlns:p14="http://schemas.microsoft.com/office/powerpoint/2010/main" val="133117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BFD1B1-E41A-46EE-A260-9DFC5CE39DB5}"/>
              </a:ext>
            </a:extLst>
          </p:cNvPr>
          <p:cNvSpPr txBox="1"/>
          <p:nvPr/>
        </p:nvSpPr>
        <p:spPr>
          <a:xfrm>
            <a:off x="1108628" y="1546700"/>
            <a:ext cx="9851472" cy="4801314"/>
          </a:xfrm>
          <a:prstGeom prst="rect">
            <a:avLst/>
          </a:prstGeom>
          <a:noFill/>
        </p:spPr>
        <p:txBody>
          <a:bodyPr wrap="square" rtlCol="0">
            <a:spAutoFit/>
          </a:bodyPr>
          <a:lstStyle/>
          <a:p>
            <a:r>
              <a:rPr lang="zh-CN" alt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a:t>
            </a:r>
            <a:r>
              <a:rPr lang="zh-CN" alt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廉价航空公司”</a:t>
            </a:r>
            <a:r>
              <a:rPr lang="zh-CN" altLang="en-US" dirty="0">
                <a:latin typeface="+mn-ea"/>
              </a:rPr>
              <a:t>（机票价格廉价，航空公司不廉价）</a:t>
            </a:r>
            <a:endParaRPr lang="en-US" altLang="zh-CN" dirty="0">
              <a:latin typeface="+mn-ea"/>
            </a:endParaRPr>
          </a:p>
          <a:p>
            <a:endParaRPr lang="en-US" altLang="zh-CN" dirty="0">
              <a:latin typeface="+mn-ea"/>
            </a:endParaRPr>
          </a:p>
          <a:p>
            <a:r>
              <a:rPr lang="zh-CN" altLang="en-US" dirty="0">
                <a:latin typeface="+mn-ea"/>
              </a:rPr>
              <a:t>         廉价航空，廉价指的是票价便宜，并在服务上进行划分，票价与服务内容成正比。差异化票价，差异化服务。九元航空把基本航空运输服务和其他服务进行明确划分，将非必要的修饰性服务内容从机票价格剥离，从而将机票价格降至最低。旅客可根据自身需求进行选择，为旅客提供高性价比的出行方式。</a:t>
            </a:r>
            <a:endParaRPr lang="en-US" altLang="zh-CN" dirty="0">
              <a:latin typeface="+mn-ea"/>
            </a:endParaRPr>
          </a:p>
          <a:p>
            <a:endParaRPr lang="en-US" altLang="zh-CN" dirty="0">
              <a:latin typeface="+mn-ea"/>
            </a:endParaRPr>
          </a:p>
          <a:p>
            <a:r>
              <a:rPr lang="zh-CN" alt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a:t>
            </a:r>
            <a:r>
              <a:rPr lang="zh-CN" alt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低成本航空</a:t>
            </a:r>
            <a:r>
              <a:rPr lang="zh-CN" alt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a:t>
            </a:r>
            <a:endParaRPr lang="en-US" altLang="zh-CN"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ndParaRPr>
          </a:p>
          <a:p>
            <a:endParaRPr lang="en-US" altLang="zh-CN" dirty="0">
              <a:latin typeface="+mn-ea"/>
            </a:endParaRPr>
          </a:p>
          <a:p>
            <a:r>
              <a:rPr lang="zh-CN" altLang="en-US" dirty="0">
                <a:latin typeface="+mn-ea"/>
              </a:rPr>
              <a:t>        提高飞机的利用率和运作效率，降低运营飞机与企业员工的数量比，自建营销系统 ，减少代理环节，外包非核心业务，降低人员成本；</a:t>
            </a:r>
            <a:endParaRPr lang="en-US" altLang="zh-CN" dirty="0">
              <a:latin typeface="+mn-ea"/>
            </a:endParaRPr>
          </a:p>
          <a:p>
            <a:endParaRPr lang="en-US" altLang="zh-CN" dirty="0">
              <a:latin typeface="+mn-ea"/>
            </a:endParaRPr>
          </a:p>
          <a:p>
            <a:r>
              <a:rPr lang="zh-CN" alt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rPr>
              <a:t>品牌维护</a:t>
            </a:r>
            <a:endParaRPr lang="en-US" altLang="zh-CN"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ndParaRPr>
          </a:p>
          <a:p>
            <a:endParaRPr lang="en-US" altLang="zh-CN" dirty="0">
              <a:latin typeface="+mn-ea"/>
            </a:endParaRPr>
          </a:p>
          <a:p>
            <a:r>
              <a:rPr lang="en-US" altLang="zh-CN" dirty="0">
                <a:latin typeface="+mn-ea"/>
              </a:rPr>
              <a:t>        </a:t>
            </a:r>
            <a:r>
              <a:rPr lang="zh-CN" altLang="en-US" dirty="0">
                <a:latin typeface="+mn-ea"/>
              </a:rPr>
              <a:t>品牌维护工作是一个长期沉淀的过程，每一个参与九元工作的人都要尽心尽力的去维护品牌形象。当旅客乘坐九元航空的班机时，面对旅客的我们是什么样，九元航空在旅客心中的印象就是什么样。</a:t>
            </a:r>
            <a:endParaRPr lang="en-US" altLang="zh-CN" dirty="0">
              <a:latin typeface="+mn-ea"/>
            </a:endParaRPr>
          </a:p>
        </p:txBody>
      </p:sp>
      <p:sp>
        <p:nvSpPr>
          <p:cNvPr id="4" name="矩形 3">
            <a:extLst>
              <a:ext uri="{FF2B5EF4-FFF2-40B4-BE49-F238E27FC236}">
                <a16:creationId xmlns:a16="http://schemas.microsoft.com/office/drawing/2014/main" id="{C4A09C2D-EAB1-4CD5-809A-584E1568E81F}"/>
              </a:ext>
            </a:extLst>
          </p:cNvPr>
          <p:cNvSpPr/>
          <p:nvPr/>
        </p:nvSpPr>
        <p:spPr>
          <a:xfrm>
            <a:off x="1170264" y="778202"/>
            <a:ext cx="11717415" cy="646331"/>
          </a:xfrm>
          <a:prstGeom prst="rect">
            <a:avLst/>
          </a:prstGeom>
          <a:noFill/>
        </p:spPr>
        <p:txBody>
          <a:bodyPr wrap="square" lIns="91440" tIns="45720" rIns="91440" bIns="45720">
            <a:spAutoFit/>
          </a:bodyPr>
          <a:lstStyle/>
          <a:p>
            <a:r>
              <a:rPr lang="zh-CN" altLang="en-US" sz="3600" dirty="0">
                <a:latin typeface="+mn-ea"/>
              </a:rPr>
              <a:t>树立对</a:t>
            </a:r>
            <a:r>
              <a:rPr lang="zh-CN" alt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rPr>
              <a:t>“廉价航空”</a:t>
            </a:r>
            <a:r>
              <a:rPr lang="zh-CN" altLang="en-US" sz="3600" dirty="0">
                <a:latin typeface="+mn-ea"/>
              </a:rPr>
              <a:t>和</a:t>
            </a:r>
            <a:r>
              <a:rPr lang="zh-CN" alt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rPr>
              <a:t>“低成本航空”</a:t>
            </a:r>
            <a:r>
              <a:rPr lang="zh-CN" altLang="en-US" sz="3600" dirty="0">
                <a:latin typeface="+mn-ea"/>
              </a:rPr>
              <a:t>的正确认知</a:t>
            </a:r>
          </a:p>
        </p:txBody>
      </p:sp>
    </p:spTree>
    <p:extLst>
      <p:ext uri="{BB962C8B-B14F-4D97-AF65-F5344CB8AC3E}">
        <p14:creationId xmlns:p14="http://schemas.microsoft.com/office/powerpoint/2010/main" val="20251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A1E0250-031C-4E05-8AAD-BA8F993AD1F9}"/>
              </a:ext>
            </a:extLst>
          </p:cNvPr>
          <p:cNvSpPr txBox="1"/>
          <p:nvPr/>
        </p:nvSpPr>
        <p:spPr>
          <a:xfrm>
            <a:off x="1266737" y="989900"/>
            <a:ext cx="9135611" cy="4801314"/>
          </a:xfrm>
          <a:prstGeom prst="rect">
            <a:avLst/>
          </a:prstGeom>
          <a:noFill/>
        </p:spPr>
        <p:txBody>
          <a:bodyPr wrap="square" rtlCol="0">
            <a:spAutoFit/>
          </a:bodyPr>
          <a:lstStyle/>
          <a:p>
            <a:r>
              <a:rPr lang="zh-CN" altLang="en-U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rPr>
              <a:t>共同建立安全管理体系</a:t>
            </a:r>
            <a:endParaRPr lang="en-US" altLang="zh-CN"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endParaRPr>
          </a:p>
          <a:p>
            <a:endParaRPr lang="en-US" altLang="zh-CN"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endParaRPr>
          </a:p>
          <a:p>
            <a:r>
              <a:rPr lang="zh-CN" altLang="en-US" sz="2400" b="1" dirty="0">
                <a:latin typeface="+mn-ea"/>
              </a:rPr>
              <a:t>安全方针</a:t>
            </a:r>
            <a:endParaRPr lang="en-US" altLang="zh-CN" sz="2400" b="1" dirty="0">
              <a:latin typeface="+mn-ea"/>
            </a:endParaRPr>
          </a:p>
          <a:p>
            <a:r>
              <a:rPr lang="en-US" altLang="zh-CN" dirty="0">
                <a:latin typeface="+mn-ea"/>
              </a:rPr>
              <a:t>       </a:t>
            </a:r>
            <a:r>
              <a:rPr lang="zh-CN" altLang="en-US" dirty="0">
                <a:latin typeface="+mn-ea"/>
              </a:rPr>
              <a:t>安全第一，预防为主。</a:t>
            </a:r>
            <a:endParaRPr lang="en-US" altLang="zh-CN" dirty="0">
              <a:latin typeface="+mn-ea"/>
            </a:endParaRPr>
          </a:p>
          <a:p>
            <a:endParaRPr lang="en-US" altLang="zh-CN" dirty="0">
              <a:latin typeface="+mn-ea"/>
            </a:endParaRPr>
          </a:p>
          <a:p>
            <a:r>
              <a:rPr lang="zh-CN" altLang="en-US" sz="2400" b="1" dirty="0">
                <a:latin typeface="+mn-ea"/>
              </a:rPr>
              <a:t>安全政策</a:t>
            </a:r>
            <a:endParaRPr lang="en-US" altLang="zh-CN" sz="2400" b="1" dirty="0">
              <a:latin typeface="+mn-ea"/>
            </a:endParaRPr>
          </a:p>
          <a:p>
            <a:r>
              <a:rPr lang="en-US" altLang="zh-CN" dirty="0">
                <a:latin typeface="+mn-ea"/>
              </a:rPr>
              <a:t>       </a:t>
            </a:r>
            <a:r>
              <a:rPr lang="zh-CN" altLang="en-US" dirty="0">
                <a:latin typeface="+mn-ea"/>
              </a:rPr>
              <a:t>闹固树立持续安全理念，坚持安全发展、协调发展、持续发展、和谐发展的科学发展观，正确处理安全与生产、安全与服务、安全与发展的关系。始终把安全放在第一位，以安全求生存，以优质求发展。</a:t>
            </a:r>
            <a:endParaRPr lang="en-US" altLang="zh-CN" dirty="0">
              <a:latin typeface="+mn-ea"/>
            </a:endParaRPr>
          </a:p>
          <a:p>
            <a:endParaRPr lang="en-US" altLang="zh-CN" dirty="0">
              <a:latin typeface="+mn-ea"/>
            </a:endParaRPr>
          </a:p>
          <a:p>
            <a:r>
              <a:rPr lang="zh-CN" altLang="en-US" sz="2400" b="1" dirty="0">
                <a:latin typeface="+mn-ea"/>
              </a:rPr>
              <a:t>安全上报程序</a:t>
            </a:r>
            <a:endParaRPr lang="en-US" altLang="zh-CN" sz="2400" b="1" dirty="0">
              <a:latin typeface="+mn-ea"/>
            </a:endParaRPr>
          </a:p>
          <a:p>
            <a:r>
              <a:rPr lang="en-US" altLang="zh-CN" dirty="0">
                <a:latin typeface="+mn-ea"/>
              </a:rPr>
              <a:t>       </a:t>
            </a:r>
            <a:r>
              <a:rPr lang="zh-CN" altLang="en-US" dirty="0">
                <a:latin typeface="+mn-ea"/>
              </a:rPr>
              <a:t>每一位员工如发现运行过程中有不安全问题或隐患，有义务向上一级管理人员报告，必要时，可直接向公司分管安全的负责人或安全质量监察部报告。</a:t>
            </a:r>
            <a:endParaRPr lang="en-US" altLang="zh-CN" dirty="0">
              <a:latin typeface="+mn-ea"/>
            </a:endParaRPr>
          </a:p>
          <a:p>
            <a:r>
              <a:rPr lang="en-US" altLang="zh-CN" dirty="0">
                <a:latin typeface="+mn-ea"/>
              </a:rPr>
              <a:t>       </a:t>
            </a:r>
            <a:r>
              <a:rPr lang="zh-CN" altLang="en-US" dirty="0">
                <a:latin typeface="+mn-ea"/>
              </a:rPr>
              <a:t>安全差错事件（含）以上发生后，事发当事人应立即向处室经理报告，同时将该情况以文件形式上报至部门生产调度；</a:t>
            </a:r>
            <a:endParaRPr lang="zh-CN" altLang="en-US" dirty="0"/>
          </a:p>
        </p:txBody>
      </p:sp>
    </p:spTree>
    <p:extLst>
      <p:ext uri="{BB962C8B-B14F-4D97-AF65-F5344CB8AC3E}">
        <p14:creationId xmlns:p14="http://schemas.microsoft.com/office/powerpoint/2010/main" val="73122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43A4EFE-83E9-4528-8FE2-EF731D36FD62}"/>
              </a:ext>
            </a:extLst>
          </p:cNvPr>
          <p:cNvGrpSpPr/>
          <p:nvPr/>
        </p:nvGrpSpPr>
        <p:grpSpPr>
          <a:xfrm>
            <a:off x="761294" y="2075437"/>
            <a:ext cx="11065316" cy="3104448"/>
            <a:chOff x="745684" y="1823767"/>
            <a:chExt cx="11065316" cy="3104448"/>
          </a:xfrm>
        </p:grpSpPr>
        <p:grpSp>
          <p:nvGrpSpPr>
            <p:cNvPr id="35" name="组合 34">
              <a:extLst>
                <a:ext uri="{FF2B5EF4-FFF2-40B4-BE49-F238E27FC236}">
                  <a16:creationId xmlns:a16="http://schemas.microsoft.com/office/drawing/2014/main" id="{99043114-205B-48C9-B3D6-B760E58F1307}"/>
                </a:ext>
              </a:extLst>
            </p:cNvPr>
            <p:cNvGrpSpPr/>
            <p:nvPr/>
          </p:nvGrpSpPr>
          <p:grpSpPr>
            <a:xfrm>
              <a:off x="745684" y="1823767"/>
              <a:ext cx="9205274" cy="1605233"/>
              <a:chOff x="745683" y="1812259"/>
              <a:chExt cx="9205274" cy="1605233"/>
            </a:xfrm>
          </p:grpSpPr>
          <p:sp>
            <p:nvSpPr>
              <p:cNvPr id="7" name="文本框 6">
                <a:extLst>
                  <a:ext uri="{FF2B5EF4-FFF2-40B4-BE49-F238E27FC236}">
                    <a16:creationId xmlns:a16="http://schemas.microsoft.com/office/drawing/2014/main" id="{8D643211-D832-4E43-852C-CFB5E7E99B86}"/>
                  </a:ext>
                </a:extLst>
              </p:cNvPr>
              <p:cNvSpPr txBox="1"/>
              <p:nvPr/>
            </p:nvSpPr>
            <p:spPr>
              <a:xfrm>
                <a:off x="745683" y="2279310"/>
                <a:ext cx="5042721" cy="369332"/>
              </a:xfrm>
              <a:prstGeom prst="rect">
                <a:avLst/>
              </a:prstGeom>
              <a:noFill/>
            </p:spPr>
            <p:txBody>
              <a:bodyPr wrap="square" rtlCol="0">
                <a:spAutoFit/>
              </a:bodyPr>
              <a:lstStyle/>
              <a:p>
                <a:r>
                  <a:rPr lang="zh-CN" altLang="en-US" b="1" dirty="0"/>
                  <a:t>传统机票包含：</a:t>
                </a:r>
                <a:r>
                  <a:rPr lang="zh-CN" altLang="en-US" dirty="0"/>
                  <a:t>基础票价  </a:t>
                </a:r>
                <a:r>
                  <a:rPr lang="zh-CN" altLang="en-US" b="1" dirty="0"/>
                  <a:t>十  </a:t>
                </a:r>
                <a:r>
                  <a:rPr lang="zh-CN" altLang="en-US" dirty="0"/>
                  <a:t>手提行李额度  </a:t>
                </a:r>
                <a:r>
                  <a:rPr lang="zh-CN" altLang="en-US" b="1" dirty="0"/>
                  <a:t>十 </a:t>
                </a:r>
              </a:p>
            </p:txBody>
          </p:sp>
          <p:grpSp>
            <p:nvGrpSpPr>
              <p:cNvPr id="27" name="组合 26">
                <a:extLst>
                  <a:ext uri="{FF2B5EF4-FFF2-40B4-BE49-F238E27FC236}">
                    <a16:creationId xmlns:a16="http://schemas.microsoft.com/office/drawing/2014/main" id="{1FECA9BB-DA53-404C-B2C6-91DFA8263A95}"/>
                  </a:ext>
                </a:extLst>
              </p:cNvPr>
              <p:cNvGrpSpPr/>
              <p:nvPr/>
            </p:nvGrpSpPr>
            <p:grpSpPr>
              <a:xfrm>
                <a:off x="5624844" y="1812259"/>
                <a:ext cx="4326113" cy="1605233"/>
                <a:chOff x="4165160" y="1777598"/>
                <a:chExt cx="4326113" cy="1605233"/>
              </a:xfrm>
            </p:grpSpPr>
            <p:pic>
              <p:nvPicPr>
                <p:cNvPr id="4" name="图片 3">
                  <a:extLst>
                    <a:ext uri="{FF2B5EF4-FFF2-40B4-BE49-F238E27FC236}">
                      <a16:creationId xmlns:a16="http://schemas.microsoft.com/office/drawing/2014/main" id="{82E52EC0-9E6C-49D3-8266-0A4A23EC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160" y="1822118"/>
                  <a:ext cx="2000250" cy="1560713"/>
                </a:xfrm>
                <a:prstGeom prst="rect">
                  <a:avLst/>
                </a:prstGeom>
              </p:spPr>
            </p:pic>
            <p:pic>
              <p:nvPicPr>
                <p:cNvPr id="6" name="图片 5">
                  <a:extLst>
                    <a:ext uri="{FF2B5EF4-FFF2-40B4-BE49-F238E27FC236}">
                      <a16:creationId xmlns:a16="http://schemas.microsoft.com/office/drawing/2014/main" id="{3BB7D86F-A480-45FA-A34D-FB78AC53C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573" y="1777598"/>
                  <a:ext cx="1790700" cy="1560713"/>
                </a:xfrm>
                <a:prstGeom prst="rect">
                  <a:avLst/>
                </a:prstGeom>
              </p:spPr>
            </p:pic>
            <p:sp>
              <p:nvSpPr>
                <p:cNvPr id="8" name="文本框 7">
                  <a:extLst>
                    <a:ext uri="{FF2B5EF4-FFF2-40B4-BE49-F238E27FC236}">
                      <a16:creationId xmlns:a16="http://schemas.microsoft.com/office/drawing/2014/main" id="{1C140518-666B-4592-809F-CBCD26F2013A}"/>
                    </a:ext>
                  </a:extLst>
                </p:cNvPr>
                <p:cNvSpPr txBox="1"/>
                <p:nvPr/>
              </p:nvSpPr>
              <p:spPr>
                <a:xfrm>
                  <a:off x="6242492" y="2279310"/>
                  <a:ext cx="458081" cy="369332"/>
                </a:xfrm>
                <a:prstGeom prst="rect">
                  <a:avLst/>
                </a:prstGeom>
                <a:noFill/>
              </p:spPr>
              <p:txBody>
                <a:bodyPr wrap="square" rtlCol="0">
                  <a:spAutoFit/>
                </a:bodyPr>
                <a:lstStyle/>
                <a:p>
                  <a:r>
                    <a:rPr lang="zh-CN" altLang="en-US" b="1" dirty="0"/>
                    <a:t>十</a:t>
                  </a:r>
                </a:p>
              </p:txBody>
            </p:sp>
          </p:grpSp>
        </p:grpSp>
        <p:sp>
          <p:nvSpPr>
            <p:cNvPr id="10" name="文本框 9">
              <a:extLst>
                <a:ext uri="{FF2B5EF4-FFF2-40B4-BE49-F238E27FC236}">
                  <a16:creationId xmlns:a16="http://schemas.microsoft.com/office/drawing/2014/main" id="{DE952916-B3F5-4D92-9C73-B8945399B2C3}"/>
                </a:ext>
              </a:extLst>
            </p:cNvPr>
            <p:cNvSpPr txBox="1"/>
            <p:nvPr/>
          </p:nvSpPr>
          <p:spPr>
            <a:xfrm>
              <a:off x="6015369" y="3371814"/>
              <a:ext cx="1219200" cy="369332"/>
            </a:xfrm>
            <a:prstGeom prst="rect">
              <a:avLst/>
            </a:prstGeom>
            <a:noFill/>
          </p:spPr>
          <p:txBody>
            <a:bodyPr wrap="square" rtlCol="0">
              <a:spAutoFit/>
            </a:bodyPr>
            <a:lstStyle/>
            <a:p>
              <a:r>
                <a:rPr lang="zh-CN" altLang="en-US" dirty="0"/>
                <a:t>机上餐食</a:t>
              </a:r>
            </a:p>
          </p:txBody>
        </p:sp>
        <p:sp>
          <p:nvSpPr>
            <p:cNvPr id="11" name="文本框 10">
              <a:extLst>
                <a:ext uri="{FF2B5EF4-FFF2-40B4-BE49-F238E27FC236}">
                  <a16:creationId xmlns:a16="http://schemas.microsoft.com/office/drawing/2014/main" id="{98DE9494-8C17-4EA5-A050-B01E7F8270F3}"/>
                </a:ext>
              </a:extLst>
            </p:cNvPr>
            <p:cNvSpPr txBox="1"/>
            <p:nvPr/>
          </p:nvSpPr>
          <p:spPr>
            <a:xfrm>
              <a:off x="8270410" y="3371814"/>
              <a:ext cx="1568450" cy="369332"/>
            </a:xfrm>
            <a:prstGeom prst="rect">
              <a:avLst/>
            </a:prstGeom>
            <a:noFill/>
          </p:spPr>
          <p:txBody>
            <a:bodyPr wrap="square" rtlCol="0">
              <a:spAutoFit/>
            </a:bodyPr>
            <a:lstStyle/>
            <a:p>
              <a:r>
                <a:rPr lang="zh-CN" altLang="en-US" dirty="0"/>
                <a:t>托运行李额度</a:t>
              </a:r>
            </a:p>
          </p:txBody>
        </p:sp>
        <p:sp>
          <p:nvSpPr>
            <p:cNvPr id="13" name="文本框 12">
              <a:extLst>
                <a:ext uri="{FF2B5EF4-FFF2-40B4-BE49-F238E27FC236}">
                  <a16:creationId xmlns:a16="http://schemas.microsoft.com/office/drawing/2014/main" id="{6EF6087F-81B9-4437-AA67-E5643C3E1E6C}"/>
                </a:ext>
              </a:extLst>
            </p:cNvPr>
            <p:cNvSpPr txBox="1"/>
            <p:nvPr/>
          </p:nvSpPr>
          <p:spPr>
            <a:xfrm>
              <a:off x="745684" y="4281884"/>
              <a:ext cx="11065316" cy="646331"/>
            </a:xfrm>
            <a:prstGeom prst="rect">
              <a:avLst/>
            </a:prstGeom>
            <a:noFill/>
          </p:spPr>
          <p:txBody>
            <a:bodyPr wrap="square" rtlCol="0">
              <a:spAutoFit/>
            </a:bodyPr>
            <a:lstStyle/>
            <a:p>
              <a:r>
                <a:rPr lang="zh-CN" altLang="en-US" b="1" dirty="0"/>
                <a:t>九元机票包含： </a:t>
              </a:r>
              <a:r>
                <a:rPr lang="zh-CN" altLang="en-US" dirty="0"/>
                <a:t>基础票价 </a:t>
              </a:r>
              <a:r>
                <a:rPr lang="zh-CN" altLang="en-US" b="1" dirty="0"/>
                <a:t>十 </a:t>
              </a:r>
              <a:r>
                <a:rPr lang="zh-CN" altLang="en-US" dirty="0"/>
                <a:t>手提行李额度</a:t>
              </a:r>
              <a:r>
                <a:rPr lang="en-US" altLang="zh-CN" dirty="0"/>
                <a:t> </a:t>
              </a:r>
              <a:r>
                <a:rPr lang="zh-CN" altLang="en-US" b="1" dirty="0"/>
                <a:t>十</a:t>
              </a:r>
              <a:r>
                <a:rPr lang="en-US" altLang="zh-CN" b="1" dirty="0"/>
                <a:t> </a:t>
              </a:r>
              <a:r>
                <a:rPr lang="zh-CN" altLang="en-US" dirty="0">
                  <a:highlight>
                    <a:srgbClr val="EB6C03"/>
                  </a:highlight>
                </a:rPr>
                <a:t>可选服务</a:t>
              </a:r>
              <a:r>
                <a:rPr lang="zh-CN" altLang="en-US" dirty="0"/>
                <a:t>（自主）</a:t>
              </a:r>
              <a:endParaRPr lang="en-US" altLang="zh-CN" dirty="0"/>
            </a:p>
            <a:p>
              <a:endParaRPr lang="en-US" altLang="zh-CN" dirty="0"/>
            </a:p>
          </p:txBody>
        </p:sp>
        <p:cxnSp>
          <p:nvCxnSpPr>
            <p:cNvPr id="15" name="直接箭头连接符 14">
              <a:extLst>
                <a:ext uri="{FF2B5EF4-FFF2-40B4-BE49-F238E27FC236}">
                  <a16:creationId xmlns:a16="http://schemas.microsoft.com/office/drawing/2014/main" id="{C798E962-2351-4F0B-90A7-FA82BC0683AF}"/>
                </a:ext>
              </a:extLst>
            </p:cNvPr>
            <p:cNvCxnSpPr>
              <a:cxnSpLocks/>
            </p:cNvCxnSpPr>
            <p:nvPr/>
          </p:nvCxnSpPr>
          <p:spPr>
            <a:xfrm flipV="1">
              <a:off x="6015369" y="3699374"/>
              <a:ext cx="557168" cy="58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3E78F8FD-D2B5-4827-8B91-B8F69308B6C9}"/>
                </a:ext>
              </a:extLst>
            </p:cNvPr>
            <p:cNvCxnSpPr>
              <a:cxnSpLocks/>
            </p:cNvCxnSpPr>
            <p:nvPr/>
          </p:nvCxnSpPr>
          <p:spPr>
            <a:xfrm flipV="1">
              <a:off x="6015369" y="3694464"/>
              <a:ext cx="2643238" cy="58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13794511-FC1B-4997-BFD3-1D825BB39BAC}"/>
              </a:ext>
            </a:extLst>
          </p:cNvPr>
          <p:cNvSpPr txBox="1"/>
          <p:nvPr/>
        </p:nvSpPr>
        <p:spPr>
          <a:xfrm>
            <a:off x="761294" y="1093340"/>
            <a:ext cx="3946692"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dirty="0"/>
              <a:t>差异化服务构成</a:t>
            </a:r>
            <a:endParaRPr lang="en-US" altLang="zh-CN" dirty="0"/>
          </a:p>
        </p:txBody>
      </p:sp>
      <p:sp>
        <p:nvSpPr>
          <p:cNvPr id="17" name="文本框 16">
            <a:extLst>
              <a:ext uri="{FF2B5EF4-FFF2-40B4-BE49-F238E27FC236}">
                <a16:creationId xmlns:a16="http://schemas.microsoft.com/office/drawing/2014/main" id="{0AA50072-4795-4239-B8B5-D0757349ACD8}"/>
              </a:ext>
            </a:extLst>
          </p:cNvPr>
          <p:cNvSpPr txBox="1"/>
          <p:nvPr/>
        </p:nvSpPr>
        <p:spPr>
          <a:xfrm>
            <a:off x="9966568" y="2577149"/>
            <a:ext cx="458081" cy="369332"/>
          </a:xfrm>
          <a:prstGeom prst="rect">
            <a:avLst/>
          </a:prstGeom>
          <a:noFill/>
        </p:spPr>
        <p:txBody>
          <a:bodyPr wrap="square" rtlCol="0">
            <a:spAutoFit/>
          </a:bodyPr>
          <a:lstStyle/>
          <a:p>
            <a:r>
              <a:rPr lang="zh-CN" altLang="en-US" b="1" dirty="0"/>
              <a:t>十</a:t>
            </a:r>
          </a:p>
        </p:txBody>
      </p:sp>
      <p:pic>
        <p:nvPicPr>
          <p:cNvPr id="12" name="图片 11">
            <a:extLst>
              <a:ext uri="{FF2B5EF4-FFF2-40B4-BE49-F238E27FC236}">
                <a16:creationId xmlns:a16="http://schemas.microsoft.com/office/drawing/2014/main" id="{6BE3DB7E-5A5F-4975-88D9-A66E1C160AC4}"/>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b="5739"/>
          <a:stretch/>
        </p:blipFill>
        <p:spPr>
          <a:xfrm>
            <a:off x="10424649" y="2119957"/>
            <a:ext cx="1490444" cy="1503527"/>
          </a:xfrm>
          <a:prstGeom prst="rect">
            <a:avLst/>
          </a:prstGeom>
        </p:spPr>
      </p:pic>
      <p:sp>
        <p:nvSpPr>
          <p:cNvPr id="14" name="文本框 13">
            <a:extLst>
              <a:ext uri="{FF2B5EF4-FFF2-40B4-BE49-F238E27FC236}">
                <a16:creationId xmlns:a16="http://schemas.microsoft.com/office/drawing/2014/main" id="{18B651DC-18E8-4347-8B9F-0B148DC9E243}"/>
              </a:ext>
            </a:extLst>
          </p:cNvPr>
          <p:cNvSpPr txBox="1"/>
          <p:nvPr/>
        </p:nvSpPr>
        <p:spPr>
          <a:xfrm>
            <a:off x="10611883" y="3636150"/>
            <a:ext cx="1490444" cy="369332"/>
          </a:xfrm>
          <a:prstGeom prst="rect">
            <a:avLst/>
          </a:prstGeom>
          <a:noFill/>
        </p:spPr>
        <p:txBody>
          <a:bodyPr wrap="square" rtlCol="0">
            <a:spAutoFit/>
          </a:bodyPr>
          <a:lstStyle/>
          <a:p>
            <a:r>
              <a:rPr lang="zh-CN" altLang="en-US" dirty="0"/>
              <a:t>选座费用</a:t>
            </a:r>
          </a:p>
        </p:txBody>
      </p:sp>
      <p:cxnSp>
        <p:nvCxnSpPr>
          <p:cNvPr id="22" name="直接箭头连接符 21">
            <a:extLst>
              <a:ext uri="{FF2B5EF4-FFF2-40B4-BE49-F238E27FC236}">
                <a16:creationId xmlns:a16="http://schemas.microsoft.com/office/drawing/2014/main" id="{887D4611-63CF-4BC1-965C-BB1DC71AC776}"/>
              </a:ext>
            </a:extLst>
          </p:cNvPr>
          <p:cNvCxnSpPr>
            <a:cxnSpLocks/>
          </p:cNvCxnSpPr>
          <p:nvPr/>
        </p:nvCxnSpPr>
        <p:spPr>
          <a:xfrm flipV="1">
            <a:off x="6030979" y="3988474"/>
            <a:ext cx="4639817" cy="532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7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58B0637-6FEE-42BF-A2A3-7CD773AC6F73}"/>
              </a:ext>
            </a:extLst>
          </p:cNvPr>
          <p:cNvSpPr/>
          <p:nvPr/>
        </p:nvSpPr>
        <p:spPr>
          <a:xfrm>
            <a:off x="902579" y="5443541"/>
            <a:ext cx="10145541" cy="369332"/>
          </a:xfrm>
          <a:prstGeom prst="rect">
            <a:avLst/>
          </a:prstGeom>
        </p:spPr>
        <p:txBody>
          <a:bodyPr wrap="square">
            <a:spAutoFit/>
          </a:bodyPr>
          <a:lstStyle/>
          <a:p>
            <a:r>
              <a:rPr lang="zh-CN" altLang="en-US" dirty="0">
                <a:solidFill>
                  <a:srgbClr val="565656"/>
                </a:solidFill>
                <a:latin typeface="微软雅黑" panose="020B0503020204020204" pitchFamily="34" charset="-122"/>
                <a:ea typeface="微软雅黑" panose="020B0503020204020204" pitchFamily="34" charset="-122"/>
              </a:rPr>
              <a:t>       </a:t>
            </a:r>
            <a:endParaRPr lang="zh-CN" altLang="en-US" dirty="0"/>
          </a:p>
        </p:txBody>
      </p:sp>
      <p:sp>
        <p:nvSpPr>
          <p:cNvPr id="2" name="箭头: 右 1">
            <a:extLst>
              <a:ext uri="{FF2B5EF4-FFF2-40B4-BE49-F238E27FC236}">
                <a16:creationId xmlns:a16="http://schemas.microsoft.com/office/drawing/2014/main" id="{777D737F-4CB6-4B90-A968-9D9397268099}"/>
              </a:ext>
            </a:extLst>
          </p:cNvPr>
          <p:cNvSpPr/>
          <p:nvPr/>
        </p:nvSpPr>
        <p:spPr>
          <a:xfrm>
            <a:off x="7409167" y="3317847"/>
            <a:ext cx="352338" cy="276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右大括号 2">
            <a:extLst>
              <a:ext uri="{FF2B5EF4-FFF2-40B4-BE49-F238E27FC236}">
                <a16:creationId xmlns:a16="http://schemas.microsoft.com/office/drawing/2014/main" id="{1C3D9C62-A39D-4447-8479-7CE4ADB45FD4}"/>
              </a:ext>
            </a:extLst>
          </p:cNvPr>
          <p:cNvSpPr/>
          <p:nvPr/>
        </p:nvSpPr>
        <p:spPr>
          <a:xfrm>
            <a:off x="7087313" y="2801924"/>
            <a:ext cx="269427" cy="13086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F5B29768-6DCA-4C73-BC98-52F5D45BB1B4}"/>
              </a:ext>
            </a:extLst>
          </p:cNvPr>
          <p:cNvGrpSpPr/>
          <p:nvPr/>
        </p:nvGrpSpPr>
        <p:grpSpPr>
          <a:xfrm>
            <a:off x="284996" y="1986589"/>
            <a:ext cx="11021842" cy="2708099"/>
            <a:chOff x="284996" y="2298583"/>
            <a:chExt cx="11021842" cy="2396105"/>
          </a:xfrm>
        </p:grpSpPr>
        <p:pic>
          <p:nvPicPr>
            <p:cNvPr id="8" name="图片 7">
              <a:extLst>
                <a:ext uri="{FF2B5EF4-FFF2-40B4-BE49-F238E27FC236}">
                  <a16:creationId xmlns:a16="http://schemas.microsoft.com/office/drawing/2014/main" id="{69AC7F1D-68EA-4BDD-8945-D3147DEC8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96" y="2306972"/>
              <a:ext cx="6810419" cy="2387716"/>
            </a:xfrm>
            <a:prstGeom prst="rect">
              <a:avLst/>
            </a:prstGeom>
          </p:spPr>
        </p:pic>
        <p:pic>
          <p:nvPicPr>
            <p:cNvPr id="5" name="图片 4">
              <a:extLst>
                <a:ext uri="{FF2B5EF4-FFF2-40B4-BE49-F238E27FC236}">
                  <a16:creationId xmlns:a16="http://schemas.microsoft.com/office/drawing/2014/main" id="{551C1D7B-2964-45C4-8676-0E21B5D13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848" y="2298583"/>
              <a:ext cx="3488990" cy="2387716"/>
            </a:xfrm>
            <a:prstGeom prst="rect">
              <a:avLst/>
            </a:prstGeom>
          </p:spPr>
        </p:pic>
      </p:grpSp>
      <p:sp>
        <p:nvSpPr>
          <p:cNvPr id="7" name="文本框 6">
            <a:extLst>
              <a:ext uri="{FF2B5EF4-FFF2-40B4-BE49-F238E27FC236}">
                <a16:creationId xmlns:a16="http://schemas.microsoft.com/office/drawing/2014/main" id="{39E2F70C-82FA-4716-8FA5-BD460558BEC4}"/>
              </a:ext>
            </a:extLst>
          </p:cNvPr>
          <p:cNvSpPr txBox="1"/>
          <p:nvPr/>
        </p:nvSpPr>
        <p:spPr>
          <a:xfrm>
            <a:off x="7859378" y="1513753"/>
            <a:ext cx="3405930" cy="369332"/>
          </a:xfrm>
          <a:prstGeom prst="rect">
            <a:avLst/>
          </a:prstGeom>
          <a:noFill/>
        </p:spPr>
        <p:txBody>
          <a:bodyPr wrap="square" rtlCol="0">
            <a:spAutoFit/>
          </a:bodyPr>
          <a:lstStyle/>
          <a:p>
            <a:pPr algn="ctr"/>
            <a:r>
              <a:rPr lang="zh-CN" altLang="en-US" dirty="0">
                <a:solidFill>
                  <a:srgbClr val="0070C0"/>
                </a:solidFill>
              </a:rPr>
              <a:t>航延保险</a:t>
            </a:r>
          </a:p>
        </p:txBody>
      </p:sp>
      <p:sp>
        <p:nvSpPr>
          <p:cNvPr id="11" name="文本框 10">
            <a:extLst>
              <a:ext uri="{FF2B5EF4-FFF2-40B4-BE49-F238E27FC236}">
                <a16:creationId xmlns:a16="http://schemas.microsoft.com/office/drawing/2014/main" id="{5B2C4606-47FE-4A06-90B6-67A9D2D8113C}"/>
              </a:ext>
            </a:extLst>
          </p:cNvPr>
          <p:cNvSpPr txBox="1"/>
          <p:nvPr/>
        </p:nvSpPr>
        <p:spPr>
          <a:xfrm>
            <a:off x="1987240" y="1513753"/>
            <a:ext cx="3405930" cy="369332"/>
          </a:xfrm>
          <a:prstGeom prst="rect">
            <a:avLst/>
          </a:prstGeom>
          <a:noFill/>
        </p:spPr>
        <p:txBody>
          <a:bodyPr wrap="square" rtlCol="0">
            <a:spAutoFit/>
          </a:bodyPr>
          <a:lstStyle/>
          <a:p>
            <a:pPr algn="ctr"/>
            <a:r>
              <a:rPr lang="zh-CN" altLang="en-US" dirty="0">
                <a:solidFill>
                  <a:srgbClr val="0070C0"/>
                </a:solidFill>
              </a:rPr>
              <a:t>机票类别</a:t>
            </a:r>
          </a:p>
        </p:txBody>
      </p:sp>
      <p:sp>
        <p:nvSpPr>
          <p:cNvPr id="10" name="文本框 9">
            <a:extLst>
              <a:ext uri="{FF2B5EF4-FFF2-40B4-BE49-F238E27FC236}">
                <a16:creationId xmlns:a16="http://schemas.microsoft.com/office/drawing/2014/main" id="{553F0099-CAC1-43AA-A372-B1D64545BE41}"/>
              </a:ext>
            </a:extLst>
          </p:cNvPr>
          <p:cNvSpPr txBox="1"/>
          <p:nvPr/>
        </p:nvSpPr>
        <p:spPr>
          <a:xfrm>
            <a:off x="796724" y="5037990"/>
            <a:ext cx="10921174" cy="646331"/>
          </a:xfrm>
          <a:prstGeom prst="rect">
            <a:avLst/>
          </a:prstGeom>
          <a:noFill/>
        </p:spPr>
        <p:txBody>
          <a:bodyPr wrap="square" rtlCol="0">
            <a:spAutoFit/>
          </a:bodyPr>
          <a:lstStyle/>
          <a:p>
            <a:r>
              <a:rPr lang="en-US" altLang="zh-CN" dirty="0"/>
              <a:t>Tips</a:t>
            </a:r>
            <a:r>
              <a:rPr lang="zh-CN" altLang="en-US" dirty="0"/>
              <a:t>：行李额购买渠道：线上（官网，微信，手机客户端</a:t>
            </a:r>
            <a:r>
              <a:rPr lang="en-US" altLang="zh-CN" dirty="0"/>
              <a:t>APP</a:t>
            </a:r>
            <a:r>
              <a:rPr lang="zh-CN" altLang="en-US" dirty="0"/>
              <a:t>）；线下：九元值机柜台现场购买；</a:t>
            </a:r>
            <a:endParaRPr lang="en-US" altLang="zh-CN" dirty="0"/>
          </a:p>
          <a:p>
            <a:r>
              <a:rPr lang="zh-CN" altLang="en-US" dirty="0"/>
              <a:t>            航空累计延误险购买：官网追加（延误两小时系统开始主动赔付，无需提供任何书面理赔材料）</a:t>
            </a:r>
          </a:p>
        </p:txBody>
      </p:sp>
      <p:sp>
        <p:nvSpPr>
          <p:cNvPr id="12" name="文本框 11">
            <a:extLst>
              <a:ext uri="{FF2B5EF4-FFF2-40B4-BE49-F238E27FC236}">
                <a16:creationId xmlns:a16="http://schemas.microsoft.com/office/drawing/2014/main" id="{0F2CF4AE-66C1-4830-809A-32924001E95E}"/>
              </a:ext>
            </a:extLst>
          </p:cNvPr>
          <p:cNvSpPr txBox="1"/>
          <p:nvPr/>
        </p:nvSpPr>
        <p:spPr>
          <a:xfrm>
            <a:off x="1098958" y="800426"/>
            <a:ext cx="3946692"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dirty="0"/>
              <a:t>公司差异化产品介绍</a:t>
            </a:r>
            <a:endParaRPr lang="en-US" altLang="zh-CN" dirty="0"/>
          </a:p>
        </p:txBody>
      </p:sp>
    </p:spTree>
    <p:extLst>
      <p:ext uri="{BB962C8B-B14F-4D97-AF65-F5344CB8AC3E}">
        <p14:creationId xmlns:p14="http://schemas.microsoft.com/office/powerpoint/2010/main" val="211979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964121-13DB-45EA-A02D-C0B39A252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89" y="1646869"/>
            <a:ext cx="3749879" cy="4639029"/>
          </a:xfrm>
          <a:prstGeom prst="rect">
            <a:avLst/>
          </a:prstGeom>
        </p:spPr>
        <p:style>
          <a:lnRef idx="2">
            <a:schemeClr val="dk1"/>
          </a:lnRef>
          <a:fillRef idx="1">
            <a:schemeClr val="lt1"/>
          </a:fillRef>
          <a:effectRef idx="0">
            <a:schemeClr val="dk1"/>
          </a:effectRef>
          <a:fontRef idx="minor">
            <a:schemeClr val="dk1"/>
          </a:fontRef>
        </p:style>
      </p:pic>
      <p:pic>
        <p:nvPicPr>
          <p:cNvPr id="5" name="图片 4">
            <a:extLst>
              <a:ext uri="{FF2B5EF4-FFF2-40B4-BE49-F238E27FC236}">
                <a16:creationId xmlns:a16="http://schemas.microsoft.com/office/drawing/2014/main" id="{BFEDE76B-F71A-4F4B-9EB1-C872CADFA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453" y="1646869"/>
            <a:ext cx="5280046" cy="3715264"/>
          </a:xfrm>
          <a:prstGeom prst="rect">
            <a:avLst/>
          </a:prstGeom>
        </p:spPr>
        <p:style>
          <a:lnRef idx="2">
            <a:schemeClr val="dk1"/>
          </a:lnRef>
          <a:fillRef idx="1">
            <a:schemeClr val="lt1"/>
          </a:fillRef>
          <a:effectRef idx="0">
            <a:schemeClr val="dk1"/>
          </a:effectRef>
          <a:fontRef idx="minor">
            <a:schemeClr val="dk1"/>
          </a:fontRef>
        </p:style>
      </p:pic>
      <p:sp>
        <p:nvSpPr>
          <p:cNvPr id="7" name="文本框 6">
            <a:extLst>
              <a:ext uri="{FF2B5EF4-FFF2-40B4-BE49-F238E27FC236}">
                <a16:creationId xmlns:a16="http://schemas.microsoft.com/office/drawing/2014/main" id="{CD5F739D-A410-4218-A523-3309B11C1B7C}"/>
              </a:ext>
            </a:extLst>
          </p:cNvPr>
          <p:cNvSpPr txBox="1"/>
          <p:nvPr/>
        </p:nvSpPr>
        <p:spPr>
          <a:xfrm>
            <a:off x="1098958" y="800426"/>
            <a:ext cx="2759978"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选座费用说明</a:t>
            </a:r>
            <a:endParaRPr lang="en-US" altLang="zh-CN" dirty="0"/>
          </a:p>
        </p:txBody>
      </p:sp>
    </p:spTree>
    <p:extLst>
      <p:ext uri="{BB962C8B-B14F-4D97-AF65-F5344CB8AC3E}">
        <p14:creationId xmlns:p14="http://schemas.microsoft.com/office/powerpoint/2010/main" val="16367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53F1688-1F95-4FD0-AEA3-22A9DA812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815" y="1723912"/>
            <a:ext cx="6561724" cy="2566159"/>
          </a:xfrm>
          <a:prstGeom prst="rect">
            <a:avLst/>
          </a:prstGeom>
        </p:spPr>
        <p:style>
          <a:lnRef idx="2">
            <a:schemeClr val="accent1"/>
          </a:lnRef>
          <a:fillRef idx="1">
            <a:schemeClr val="lt1"/>
          </a:fillRef>
          <a:effectRef idx="0">
            <a:schemeClr val="accent1"/>
          </a:effectRef>
          <a:fontRef idx="minor">
            <a:schemeClr val="dk1"/>
          </a:fontRef>
        </p:style>
      </p:pic>
      <p:sp>
        <p:nvSpPr>
          <p:cNvPr id="6" name="文本框 5">
            <a:extLst>
              <a:ext uri="{FF2B5EF4-FFF2-40B4-BE49-F238E27FC236}">
                <a16:creationId xmlns:a16="http://schemas.microsoft.com/office/drawing/2014/main" id="{5D6D0C9C-1002-4864-8592-1D299677FAAB}"/>
              </a:ext>
            </a:extLst>
          </p:cNvPr>
          <p:cNvSpPr txBox="1"/>
          <p:nvPr/>
        </p:nvSpPr>
        <p:spPr>
          <a:xfrm>
            <a:off x="8105412" y="2184159"/>
            <a:ext cx="2323750" cy="1477328"/>
          </a:xfrm>
          <a:prstGeom prst="rect">
            <a:avLst/>
          </a:prstGeom>
          <a:noFill/>
        </p:spPr>
        <p:txBody>
          <a:bodyPr wrap="square" rtlCol="0">
            <a:spAutoFit/>
          </a:bodyPr>
          <a:lstStyle/>
          <a:p>
            <a:r>
              <a:rPr lang="zh-CN" altLang="en-US" b="1" dirty="0"/>
              <a:t>行李额购买渠道：</a:t>
            </a:r>
            <a:endParaRPr lang="en-US" altLang="zh-CN" b="1" dirty="0"/>
          </a:p>
          <a:p>
            <a:r>
              <a:rPr lang="zh-CN" altLang="en-US" dirty="0"/>
              <a:t>线上购买</a:t>
            </a:r>
            <a:endParaRPr lang="en-US" altLang="zh-CN" dirty="0"/>
          </a:p>
          <a:p>
            <a:r>
              <a:rPr lang="zh-CN" altLang="en-US" dirty="0"/>
              <a:t>（官网，微信公众号）</a:t>
            </a:r>
            <a:r>
              <a:rPr lang="en-US" altLang="zh-CN" dirty="0"/>
              <a:t>                               </a:t>
            </a:r>
            <a:r>
              <a:rPr lang="zh-CN" altLang="en-US" dirty="0"/>
              <a:t>线下购买</a:t>
            </a:r>
            <a:endParaRPr lang="en-US" altLang="zh-CN" dirty="0"/>
          </a:p>
          <a:p>
            <a:r>
              <a:rPr lang="zh-CN" altLang="en-US" dirty="0"/>
              <a:t>（九元航空柜台购买）</a:t>
            </a:r>
          </a:p>
        </p:txBody>
      </p:sp>
      <p:sp>
        <p:nvSpPr>
          <p:cNvPr id="7" name="文本框 6">
            <a:extLst>
              <a:ext uri="{FF2B5EF4-FFF2-40B4-BE49-F238E27FC236}">
                <a16:creationId xmlns:a16="http://schemas.microsoft.com/office/drawing/2014/main" id="{8FC9D29A-C488-411E-A1D6-DBB5ABB316C7}"/>
              </a:ext>
            </a:extLst>
          </p:cNvPr>
          <p:cNvSpPr txBox="1"/>
          <p:nvPr/>
        </p:nvSpPr>
        <p:spPr>
          <a:xfrm>
            <a:off x="1023456" y="824925"/>
            <a:ext cx="3074237"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defPPr>
              <a:defRPr lang="zh-CN"/>
            </a:defPPr>
            <a:lvl1pPr>
              <a:defRPr sz="3200">
                <a:solidFill>
                  <a:srgbClr val="FF4400"/>
                </a:solidFill>
                <a:latin typeface="宋体" panose="02010600030101010101" pitchFamily="2"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CN" altLang="en-US" dirty="0"/>
              <a:t>行李收费告知</a:t>
            </a:r>
            <a:endParaRPr lang="en-US" altLang="zh-CN" dirty="0">
              <a:sym typeface="+mn-ea"/>
            </a:endParaRPr>
          </a:p>
        </p:txBody>
      </p:sp>
      <p:pic>
        <p:nvPicPr>
          <p:cNvPr id="4" name="图片 3">
            <a:extLst>
              <a:ext uri="{FF2B5EF4-FFF2-40B4-BE49-F238E27FC236}">
                <a16:creationId xmlns:a16="http://schemas.microsoft.com/office/drawing/2014/main" id="{4681AA64-C136-4A18-B3CB-6A080613E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815" y="4460801"/>
            <a:ext cx="6561724" cy="1310664"/>
          </a:xfrm>
          <a:prstGeom prst="rect">
            <a:avLst/>
          </a:prstGeom>
        </p:spPr>
        <p:style>
          <a:lnRef idx="2">
            <a:schemeClr val="accent1"/>
          </a:lnRef>
          <a:fillRef idx="1">
            <a:schemeClr val="lt1"/>
          </a:fillRef>
          <a:effectRef idx="0">
            <a:schemeClr val="accent1"/>
          </a:effectRef>
          <a:fontRef idx="minor">
            <a:schemeClr val="dk1"/>
          </a:fontRef>
        </p:style>
      </p:pic>
      <p:pic>
        <p:nvPicPr>
          <p:cNvPr id="11" name="图片 10">
            <a:extLst>
              <a:ext uri="{FF2B5EF4-FFF2-40B4-BE49-F238E27FC236}">
                <a16:creationId xmlns:a16="http://schemas.microsoft.com/office/drawing/2014/main" id="{21BE2518-E5FC-40F8-B30A-BBA2ABA2A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35" y="4290071"/>
            <a:ext cx="2734057" cy="1609950"/>
          </a:xfrm>
          <a:prstGeom prst="rect">
            <a:avLst/>
          </a:prstGeom>
        </p:spPr>
        <p:style>
          <a:lnRef idx="2">
            <a:schemeClr val="accent1"/>
          </a:lnRef>
          <a:fillRef idx="1">
            <a:schemeClr val="lt1"/>
          </a:fillRef>
          <a:effectRef idx="0">
            <a:schemeClr val="accent1"/>
          </a:effectRef>
          <a:fontRef idx="minor">
            <a:schemeClr val="dk1"/>
          </a:fontRef>
        </p:style>
      </p:pic>
      <p:sp>
        <p:nvSpPr>
          <p:cNvPr id="12" name="箭头: 右 11">
            <a:extLst>
              <a:ext uri="{FF2B5EF4-FFF2-40B4-BE49-F238E27FC236}">
                <a16:creationId xmlns:a16="http://schemas.microsoft.com/office/drawing/2014/main" id="{50CED350-94E7-403F-AAD3-8A7F110626AE}"/>
              </a:ext>
            </a:extLst>
          </p:cNvPr>
          <p:cNvSpPr/>
          <p:nvPr/>
        </p:nvSpPr>
        <p:spPr>
          <a:xfrm>
            <a:off x="7826928" y="4999839"/>
            <a:ext cx="352338" cy="327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173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3335</TotalTime>
  <Words>4389</Words>
  <Application>Microsoft Office PowerPoint</Application>
  <PresentationFormat>宽屏</PresentationFormat>
  <Paragraphs>354</Paragraphs>
  <Slides>37</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37</vt:i4>
      </vt:variant>
    </vt:vector>
  </HeadingPairs>
  <TitlesOfParts>
    <vt:vector size="45" baseType="lpstr">
      <vt:lpstr>等线</vt:lpstr>
      <vt:lpstr>等线 Light</vt:lpstr>
      <vt:lpstr>宋体</vt:lpstr>
      <vt:lpstr>微软雅黑</vt:lpstr>
      <vt:lpstr>Arial</vt:lpstr>
      <vt:lpstr>Calibri</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MOMODASUCAI</dc:creator>
  <cp:lastModifiedBy>wuxinghuo@9air.com</cp:lastModifiedBy>
  <cp:revision>881</cp:revision>
  <dcterms:created xsi:type="dcterms:W3CDTF">2014-10-24T07:39:00Z</dcterms:created>
  <dcterms:modified xsi:type="dcterms:W3CDTF">2020-05-29T05:28:58Z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y fmtid="{D5CDD505-2E9C-101B-9397-08002B2CF9AE}" pid="3" name="KSORubyTemplateID">
    <vt:lpwstr>2</vt:lpwstr>
  </property>
</Properties>
</file>