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sldIdLst>
    <p:sldId id="331" r:id="rId3"/>
    <p:sldId id="337" r:id="rId4"/>
    <p:sldId id="328" r:id="rId5"/>
    <p:sldId id="332" r:id="rId6"/>
    <p:sldId id="341" r:id="rId7"/>
    <p:sldId id="342" r:id="rId8"/>
    <p:sldId id="345" r:id="rId9"/>
    <p:sldId id="347" r:id="rId10"/>
    <p:sldId id="346" r:id="rId11"/>
    <p:sldId id="352" r:id="rId12"/>
    <p:sldId id="353" r:id="rId13"/>
    <p:sldId id="371" r:id="rId14"/>
    <p:sldId id="356" r:id="rId15"/>
    <p:sldId id="357" r:id="rId16"/>
    <p:sldId id="370" r:id="rId17"/>
    <p:sldId id="355" r:id="rId18"/>
    <p:sldId id="358" r:id="rId19"/>
    <p:sldId id="359" r:id="rId20"/>
    <p:sldId id="361" r:id="rId21"/>
    <p:sldId id="362" r:id="rId22"/>
    <p:sldId id="360" r:id="rId23"/>
    <p:sldId id="363" r:id="rId24"/>
    <p:sldId id="386" r:id="rId25"/>
    <p:sldId id="387" r:id="rId26"/>
    <p:sldId id="388" r:id="rId27"/>
    <p:sldId id="389" r:id="rId28"/>
    <p:sldId id="395" r:id="rId29"/>
    <p:sldId id="396" r:id="rId30"/>
    <p:sldId id="397" r:id="rId31"/>
    <p:sldId id="398" r:id="rId32"/>
    <p:sldId id="390" r:id="rId33"/>
    <p:sldId id="391" r:id="rId34"/>
    <p:sldId id="392" r:id="rId35"/>
    <p:sldId id="393" r:id="rId36"/>
    <p:sldId id="399" r:id="rId37"/>
    <p:sldId id="364" r:id="rId38"/>
    <p:sldId id="324" r:id="rId39"/>
  </p:sldIdLst>
  <p:sldSz cx="5760720" cy="3239770"/>
  <p:notesSz cx="6858000" cy="9144000"/>
  <p:defaultTextStyle>
    <a:defPPr>
      <a:defRPr lang="zh-CN"/>
    </a:defPPr>
    <a:lvl1pPr marL="0" algn="l" defTabSz="471805" rtl="0" eaLnBrk="1" latinLnBrk="0" hangingPunct="1">
      <a:defRPr sz="1000" kern="1200">
        <a:solidFill>
          <a:schemeClr val="tx1"/>
        </a:solidFill>
        <a:latin typeface="+mn-lt"/>
        <a:ea typeface="+mn-ea"/>
        <a:cs typeface="+mn-cs"/>
      </a:defRPr>
    </a:lvl1pPr>
    <a:lvl2pPr marL="236220" algn="l" defTabSz="471805" rtl="0" eaLnBrk="1" latinLnBrk="0" hangingPunct="1">
      <a:defRPr sz="1000" kern="1200">
        <a:solidFill>
          <a:schemeClr val="tx1"/>
        </a:solidFill>
        <a:latin typeface="+mn-lt"/>
        <a:ea typeface="+mn-ea"/>
        <a:cs typeface="+mn-cs"/>
      </a:defRPr>
    </a:lvl2pPr>
    <a:lvl3pPr marL="471805" algn="l" defTabSz="471805" rtl="0" eaLnBrk="1" latinLnBrk="0" hangingPunct="1">
      <a:defRPr sz="1000" kern="1200">
        <a:solidFill>
          <a:schemeClr val="tx1"/>
        </a:solidFill>
        <a:latin typeface="+mn-lt"/>
        <a:ea typeface="+mn-ea"/>
        <a:cs typeface="+mn-cs"/>
      </a:defRPr>
    </a:lvl3pPr>
    <a:lvl4pPr marL="708025" algn="l" defTabSz="471805" rtl="0" eaLnBrk="1" latinLnBrk="0" hangingPunct="1">
      <a:defRPr sz="1000" kern="1200">
        <a:solidFill>
          <a:schemeClr val="tx1"/>
        </a:solidFill>
        <a:latin typeface="+mn-lt"/>
        <a:ea typeface="+mn-ea"/>
        <a:cs typeface="+mn-cs"/>
      </a:defRPr>
    </a:lvl4pPr>
    <a:lvl5pPr marL="944245" algn="l" defTabSz="471805" rtl="0" eaLnBrk="1" latinLnBrk="0" hangingPunct="1">
      <a:defRPr sz="1000" kern="1200">
        <a:solidFill>
          <a:schemeClr val="tx1"/>
        </a:solidFill>
        <a:latin typeface="+mn-lt"/>
        <a:ea typeface="+mn-ea"/>
        <a:cs typeface="+mn-cs"/>
      </a:defRPr>
    </a:lvl5pPr>
    <a:lvl6pPr marL="1180465" algn="l" defTabSz="471805" rtl="0" eaLnBrk="1" latinLnBrk="0" hangingPunct="1">
      <a:defRPr sz="1000" kern="1200">
        <a:solidFill>
          <a:schemeClr val="tx1"/>
        </a:solidFill>
        <a:latin typeface="+mn-lt"/>
        <a:ea typeface="+mn-ea"/>
        <a:cs typeface="+mn-cs"/>
      </a:defRPr>
    </a:lvl6pPr>
    <a:lvl7pPr marL="1416050" algn="l" defTabSz="471805" rtl="0" eaLnBrk="1" latinLnBrk="0" hangingPunct="1">
      <a:defRPr sz="1000" kern="1200">
        <a:solidFill>
          <a:schemeClr val="tx1"/>
        </a:solidFill>
        <a:latin typeface="+mn-lt"/>
        <a:ea typeface="+mn-ea"/>
        <a:cs typeface="+mn-cs"/>
      </a:defRPr>
    </a:lvl7pPr>
    <a:lvl8pPr marL="1652270" algn="l" defTabSz="471805" rtl="0" eaLnBrk="1" latinLnBrk="0" hangingPunct="1">
      <a:defRPr sz="1000" kern="1200">
        <a:solidFill>
          <a:schemeClr val="tx1"/>
        </a:solidFill>
        <a:latin typeface="+mn-lt"/>
        <a:ea typeface="+mn-ea"/>
        <a:cs typeface="+mn-cs"/>
      </a:defRPr>
    </a:lvl8pPr>
    <a:lvl9pPr marL="1888490" algn="l" defTabSz="471805" rtl="0" eaLnBrk="1" latinLnBrk="0" hangingPunct="1">
      <a:defRPr sz="1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3D14"/>
    <a:srgbClr val="08482E"/>
    <a:srgbClr val="0E78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78" d="100"/>
          <a:sy n="178" d="100"/>
        </p:scale>
        <p:origin x="-420" y="-84"/>
      </p:cViewPr>
      <p:guideLst>
        <p:guide orient="horz" pos="965"/>
        <p:guide pos="182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720130" y="530264"/>
            <a:ext cx="4320779" cy="1128031"/>
          </a:xfrm>
        </p:spPr>
        <p:txBody>
          <a:bodyPr anchor="b"/>
          <a:lstStyle>
            <a:lvl1pPr algn="ctr">
              <a:defRPr sz="28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720130" y="1701796"/>
            <a:ext cx="4320779" cy="782271"/>
          </a:xfrm>
        </p:spPr>
        <p:txBody>
          <a:bodyPr/>
          <a:lstStyle>
            <a:lvl1pPr marL="0" indent="0" algn="ctr">
              <a:buNone/>
              <a:defRPr sz="1100"/>
            </a:lvl1pPr>
            <a:lvl2pPr marL="215900" indent="0" algn="ctr">
              <a:buNone/>
              <a:defRPr sz="900"/>
            </a:lvl2pPr>
            <a:lvl3pPr marL="431800" indent="0" algn="ctr">
              <a:buNone/>
              <a:defRPr sz="900"/>
            </a:lvl3pPr>
            <a:lvl4pPr marL="648335" indent="0" algn="ctr">
              <a:buNone/>
              <a:defRPr sz="800"/>
            </a:lvl4pPr>
            <a:lvl5pPr marL="864235" indent="0" algn="ctr">
              <a:buNone/>
              <a:defRPr sz="800"/>
            </a:lvl5pPr>
            <a:lvl6pPr marL="1080135" indent="0" algn="ctr">
              <a:buNone/>
              <a:defRPr sz="800"/>
            </a:lvl6pPr>
            <a:lvl7pPr marL="1296035" indent="0" algn="ctr">
              <a:buNone/>
              <a:defRPr sz="800"/>
            </a:lvl7pPr>
            <a:lvl8pPr marL="1511935" indent="0" algn="ctr">
              <a:buNone/>
              <a:defRPr sz="800"/>
            </a:lvl8pPr>
            <a:lvl9pPr marL="1728470" indent="0" algn="ctr">
              <a:buNone/>
              <a:defRPr sz="8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lvl1pPr>
              <a:defRPr/>
            </a:lvl1p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22743" y="172506"/>
            <a:ext cx="1242224" cy="2745825"/>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396072" y="172506"/>
            <a:ext cx="3654658" cy="27458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pic>
        <p:nvPicPr>
          <p:cNvPr id="2" name="图片 6"/>
          <p:cNvPicPr>
            <a:picLocks noChangeAspect="1" noChangeArrowheads="1"/>
          </p:cNvPicPr>
          <p:nvPr/>
        </p:nvPicPr>
        <p:blipFill>
          <a:blip r:embed="rId2" cstate="print"/>
          <a:srcRect/>
          <a:stretch>
            <a:fillRect/>
          </a:stretch>
        </p:blipFill>
        <p:spPr bwMode="auto">
          <a:xfrm>
            <a:off x="0" y="0"/>
            <a:ext cx="5761038" cy="3240088"/>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393071" y="807774"/>
            <a:ext cx="4968895" cy="1347786"/>
          </a:xfrm>
        </p:spPr>
        <p:txBody>
          <a:bodyPr anchor="b"/>
          <a:lstStyle>
            <a:lvl1pPr>
              <a:defRPr sz="28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393071" y="2168310"/>
            <a:ext cx="4968895" cy="708769"/>
          </a:xfrm>
        </p:spPr>
        <p:txBody>
          <a:bodyPr/>
          <a:lstStyle>
            <a:lvl1pPr marL="0" indent="0">
              <a:buNone/>
              <a:defRPr sz="1100">
                <a:solidFill>
                  <a:schemeClr val="tx1">
                    <a:tint val="75000"/>
                  </a:schemeClr>
                </a:solidFill>
              </a:defRPr>
            </a:lvl1pPr>
            <a:lvl2pPr marL="215900" indent="0">
              <a:buNone/>
              <a:defRPr sz="900">
                <a:solidFill>
                  <a:schemeClr val="tx1">
                    <a:tint val="75000"/>
                  </a:schemeClr>
                </a:solidFill>
              </a:defRPr>
            </a:lvl2pPr>
            <a:lvl3pPr marL="431800" indent="0">
              <a:buNone/>
              <a:defRPr sz="900">
                <a:solidFill>
                  <a:schemeClr val="tx1">
                    <a:tint val="75000"/>
                  </a:schemeClr>
                </a:solidFill>
              </a:defRPr>
            </a:lvl3pPr>
            <a:lvl4pPr marL="648335" indent="0">
              <a:buNone/>
              <a:defRPr sz="800">
                <a:solidFill>
                  <a:schemeClr val="tx1">
                    <a:tint val="75000"/>
                  </a:schemeClr>
                </a:solidFill>
              </a:defRPr>
            </a:lvl4pPr>
            <a:lvl5pPr marL="864235" indent="0">
              <a:buNone/>
              <a:defRPr sz="800">
                <a:solidFill>
                  <a:schemeClr val="tx1">
                    <a:tint val="75000"/>
                  </a:schemeClr>
                </a:solidFill>
              </a:defRPr>
            </a:lvl5pPr>
            <a:lvl6pPr marL="1080135" indent="0">
              <a:buNone/>
              <a:defRPr sz="800">
                <a:solidFill>
                  <a:schemeClr val="tx1">
                    <a:tint val="75000"/>
                  </a:schemeClr>
                </a:solidFill>
              </a:defRPr>
            </a:lvl6pPr>
            <a:lvl7pPr marL="1296035" indent="0">
              <a:buNone/>
              <a:defRPr sz="800">
                <a:solidFill>
                  <a:schemeClr val="tx1">
                    <a:tint val="75000"/>
                  </a:schemeClr>
                </a:solidFill>
              </a:defRPr>
            </a:lvl7pPr>
            <a:lvl8pPr marL="1511935" indent="0">
              <a:buNone/>
              <a:defRPr sz="800">
                <a:solidFill>
                  <a:schemeClr val="tx1">
                    <a:tint val="75000"/>
                  </a:schemeClr>
                </a:solidFill>
              </a:defRPr>
            </a:lvl8pPr>
            <a:lvl9pPr marL="1728470" indent="0">
              <a:buNone/>
              <a:defRPr sz="8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lvl1pPr>
              <a:defRPr/>
            </a:lvl1p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396071" y="862523"/>
            <a:ext cx="2448441" cy="2055807"/>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2916526" y="862523"/>
            <a:ext cx="2448441" cy="2055807"/>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3"/>
          <p:cNvSpPr>
            <a:spLocks noGrp="1"/>
          </p:cNvSpPr>
          <p:nvPr>
            <p:ph type="dt" sz="half" idx="10"/>
          </p:nvPr>
        </p:nvSpPr>
        <p:spPr/>
        <p:txBody>
          <a:bodyPr/>
          <a:lstStyle>
            <a:lvl1pPr>
              <a:defRPr/>
            </a:lvl1pPr>
          </a:lstStyle>
          <a:p>
            <a:fld id="{530820CF-B880-4189-942D-D702A7CBA730}" type="datetimeFigureOut">
              <a:rPr lang="zh-CN" altLang="en-US" smtClean="0"/>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396822" y="172505"/>
            <a:ext cx="4968895" cy="62626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396822" y="794272"/>
            <a:ext cx="2437189" cy="389260"/>
          </a:xfrm>
        </p:spPr>
        <p:txBody>
          <a:bodyPr anchor="b"/>
          <a:lstStyle>
            <a:lvl1pPr marL="0" indent="0">
              <a:buNone/>
              <a:defRPr sz="1100" b="1"/>
            </a:lvl1pPr>
            <a:lvl2pPr marL="215900" indent="0">
              <a:buNone/>
              <a:defRPr sz="900" b="1"/>
            </a:lvl2pPr>
            <a:lvl3pPr marL="431800" indent="0">
              <a:buNone/>
              <a:defRPr sz="900" b="1"/>
            </a:lvl3pPr>
            <a:lvl4pPr marL="648335" indent="0">
              <a:buNone/>
              <a:defRPr sz="800" b="1"/>
            </a:lvl4pPr>
            <a:lvl5pPr marL="864235" indent="0">
              <a:buNone/>
              <a:defRPr sz="800" b="1"/>
            </a:lvl5pPr>
            <a:lvl6pPr marL="1080135" indent="0">
              <a:buNone/>
              <a:defRPr sz="800" b="1"/>
            </a:lvl6pPr>
            <a:lvl7pPr marL="1296035" indent="0">
              <a:buNone/>
              <a:defRPr sz="800" b="1"/>
            </a:lvl7pPr>
            <a:lvl8pPr marL="1511935" indent="0">
              <a:buNone/>
              <a:defRPr sz="800" b="1"/>
            </a:lvl8pPr>
            <a:lvl9pPr marL="1728470" indent="0">
              <a:buNone/>
              <a:defRPr sz="8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396822" y="1183532"/>
            <a:ext cx="2437189" cy="174079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2916526" y="794272"/>
            <a:ext cx="2449192" cy="389260"/>
          </a:xfrm>
        </p:spPr>
        <p:txBody>
          <a:bodyPr anchor="b"/>
          <a:lstStyle>
            <a:lvl1pPr marL="0" indent="0">
              <a:buNone/>
              <a:defRPr sz="1100" b="1"/>
            </a:lvl1pPr>
            <a:lvl2pPr marL="215900" indent="0">
              <a:buNone/>
              <a:defRPr sz="900" b="1"/>
            </a:lvl2pPr>
            <a:lvl3pPr marL="431800" indent="0">
              <a:buNone/>
              <a:defRPr sz="900" b="1"/>
            </a:lvl3pPr>
            <a:lvl4pPr marL="648335" indent="0">
              <a:buNone/>
              <a:defRPr sz="800" b="1"/>
            </a:lvl4pPr>
            <a:lvl5pPr marL="864235" indent="0">
              <a:buNone/>
              <a:defRPr sz="800" b="1"/>
            </a:lvl5pPr>
            <a:lvl6pPr marL="1080135" indent="0">
              <a:buNone/>
              <a:defRPr sz="800" b="1"/>
            </a:lvl6pPr>
            <a:lvl7pPr marL="1296035" indent="0">
              <a:buNone/>
              <a:defRPr sz="800" b="1"/>
            </a:lvl7pPr>
            <a:lvl8pPr marL="1511935" indent="0">
              <a:buNone/>
              <a:defRPr sz="800" b="1"/>
            </a:lvl8pPr>
            <a:lvl9pPr marL="1728470" indent="0">
              <a:buNone/>
              <a:defRPr sz="8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2916526" y="1183532"/>
            <a:ext cx="2449192" cy="174079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3"/>
          <p:cNvSpPr>
            <a:spLocks noGrp="1"/>
          </p:cNvSpPr>
          <p:nvPr>
            <p:ph type="dt" sz="half" idx="10"/>
          </p:nvPr>
        </p:nvSpPr>
        <p:spPr/>
        <p:txBody>
          <a:bodyPr/>
          <a:lstStyle>
            <a:lvl1pPr>
              <a:defRPr/>
            </a:lvl1pPr>
          </a:lstStyle>
          <a:p>
            <a:fld id="{530820CF-B880-4189-942D-D702A7CBA730}" type="datetimeFigureOut">
              <a:rPr lang="zh-CN" altLang="en-US" smtClean="0"/>
            </a:fld>
            <a:endParaRPr lang="zh-CN" altLang="en-US"/>
          </a:p>
        </p:txBody>
      </p:sp>
      <p:sp>
        <p:nvSpPr>
          <p:cNvPr id="8" name="Footer Placeholder 4"/>
          <p:cNvSpPr>
            <a:spLocks noGrp="1"/>
          </p:cNvSpPr>
          <p:nvPr>
            <p:ph type="ftr" sz="quarter" idx="11"/>
          </p:nvPr>
        </p:nvSpPr>
        <p:spPr/>
        <p:txBody>
          <a:bodyPr/>
          <a:lstStyle>
            <a:lvl1pPr>
              <a:defRPr/>
            </a:lvl1pPr>
          </a:lstStyle>
          <a:p>
            <a:endParaRPr lang="zh-CN" altLang="en-US"/>
          </a:p>
        </p:txBody>
      </p:sp>
      <p:sp>
        <p:nvSpPr>
          <p:cNvPr id="9" name="Slide Number Placeholder 5"/>
          <p:cNvSpPr>
            <a:spLocks noGrp="1"/>
          </p:cNvSpPr>
          <p:nvPr>
            <p:ph type="sldNum" sz="quarter" idx="12"/>
          </p:nvPr>
        </p:nvSpPr>
        <p:spPr/>
        <p:txBody>
          <a:bodyPr/>
          <a:lstStyle>
            <a:lvl1pPr>
              <a:defRPr/>
            </a:lvl1p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fld id="{530820CF-B880-4189-942D-D702A7CBA730}" type="datetimeFigureOut">
              <a:rPr lang="zh-CN" altLang="en-US" smtClean="0"/>
            </a:fld>
            <a:endParaRPr lang="zh-CN" altLang="en-US"/>
          </a:p>
        </p:txBody>
      </p:sp>
      <p:sp>
        <p:nvSpPr>
          <p:cNvPr id="4" name="Footer Placeholder 4"/>
          <p:cNvSpPr>
            <a:spLocks noGrp="1"/>
          </p:cNvSpPr>
          <p:nvPr>
            <p:ph type="ftr" sz="quarter" idx="11"/>
          </p:nvPr>
        </p:nvSpPr>
        <p:spPr/>
        <p:txBody>
          <a:bodyPr/>
          <a:lstStyle>
            <a:lvl1pPr>
              <a:defRPr/>
            </a:lvl1pPr>
          </a:lstStyle>
          <a:p>
            <a:endParaRPr lang="zh-CN" altLang="en-US"/>
          </a:p>
        </p:txBody>
      </p:sp>
      <p:sp>
        <p:nvSpPr>
          <p:cNvPr id="5" name="Slide Number Placeholder 5"/>
          <p:cNvSpPr>
            <a:spLocks noGrp="1"/>
          </p:cNvSpPr>
          <p:nvPr>
            <p:ph type="sldNum" sz="quarter" idx="12"/>
          </p:nvPr>
        </p:nvSpPr>
        <p:spPr/>
        <p:txBody>
          <a:bodyPr/>
          <a:lstStyle>
            <a:lvl1pPr>
              <a:defRPr/>
            </a:lvl1p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30820CF-B880-4189-942D-D702A7CBA730}" type="datetimeFigureOut">
              <a:rPr lang="zh-CN" altLang="en-US" smtClean="0"/>
            </a:fld>
            <a:endParaRPr lang="zh-CN" altLang="en-US"/>
          </a:p>
        </p:txBody>
      </p:sp>
      <p:sp>
        <p:nvSpPr>
          <p:cNvPr id="3" name="Footer Placeholder 4"/>
          <p:cNvSpPr>
            <a:spLocks noGrp="1"/>
          </p:cNvSpPr>
          <p:nvPr>
            <p:ph type="ftr" sz="quarter" idx="11"/>
          </p:nvPr>
        </p:nvSpPr>
        <p:spPr/>
        <p:txBody>
          <a:bodyPr/>
          <a:lstStyle>
            <a:lvl1pPr>
              <a:defRPr/>
            </a:lvl1pPr>
          </a:lstStyle>
          <a:p>
            <a:endParaRPr lang="zh-CN" altLang="en-US"/>
          </a:p>
        </p:txBody>
      </p:sp>
      <p:sp>
        <p:nvSpPr>
          <p:cNvPr id="4" name="Slide Number Placeholder 5"/>
          <p:cNvSpPr>
            <a:spLocks noGrp="1"/>
          </p:cNvSpPr>
          <p:nvPr>
            <p:ph type="sldNum" sz="quarter" idx="12"/>
          </p:nvPr>
        </p:nvSpPr>
        <p:spPr/>
        <p:txBody>
          <a:bodyPr/>
          <a:lstStyle>
            <a:lvl1pPr>
              <a:defRPr/>
            </a:lvl1p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396822" y="216006"/>
            <a:ext cx="1858085" cy="756021"/>
          </a:xfrm>
        </p:spPr>
        <p:txBody>
          <a:bodyPr anchor="b"/>
          <a:lstStyle>
            <a:lvl1pPr>
              <a:defRPr sz="15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2449192" y="466513"/>
            <a:ext cx="2916525" cy="2302563"/>
          </a:xfrm>
        </p:spPr>
        <p:txBody>
          <a:bodyPr/>
          <a:lstStyle>
            <a:lvl1pPr>
              <a:defRPr sz="1500"/>
            </a:lvl1pPr>
            <a:lvl2pPr>
              <a:defRPr sz="1300"/>
            </a:lvl2pPr>
            <a:lvl3pPr>
              <a:defRPr sz="1100"/>
            </a:lvl3pPr>
            <a:lvl4pPr>
              <a:defRPr sz="900"/>
            </a:lvl4pPr>
            <a:lvl5pPr>
              <a:defRPr sz="900"/>
            </a:lvl5pPr>
            <a:lvl6pPr>
              <a:defRPr sz="900"/>
            </a:lvl6pPr>
            <a:lvl7pPr>
              <a:defRPr sz="900"/>
            </a:lvl7pPr>
            <a:lvl8pPr>
              <a:defRPr sz="900"/>
            </a:lvl8pPr>
            <a:lvl9pPr>
              <a:defRPr sz="9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396822" y="972027"/>
            <a:ext cx="1858085" cy="1800799"/>
          </a:xfrm>
        </p:spPr>
        <p:txBody>
          <a:bodyPr/>
          <a:lstStyle>
            <a:lvl1pPr marL="0" indent="0">
              <a:buNone/>
              <a:defRPr sz="800"/>
            </a:lvl1pPr>
            <a:lvl2pPr marL="215900" indent="0">
              <a:buNone/>
              <a:defRPr sz="700"/>
            </a:lvl2pPr>
            <a:lvl3pPr marL="431800" indent="0">
              <a:buNone/>
              <a:defRPr sz="600"/>
            </a:lvl3pPr>
            <a:lvl4pPr marL="648335" indent="0">
              <a:buNone/>
              <a:defRPr sz="500"/>
            </a:lvl4pPr>
            <a:lvl5pPr marL="864235" indent="0">
              <a:buNone/>
              <a:defRPr sz="500"/>
            </a:lvl5pPr>
            <a:lvl6pPr marL="1080135" indent="0">
              <a:buNone/>
              <a:defRPr sz="500"/>
            </a:lvl6pPr>
            <a:lvl7pPr marL="1296035" indent="0">
              <a:buNone/>
              <a:defRPr sz="500"/>
            </a:lvl7pPr>
            <a:lvl8pPr marL="1511935" indent="0">
              <a:buNone/>
              <a:defRPr sz="500"/>
            </a:lvl8pPr>
            <a:lvl9pPr marL="1728470" indent="0">
              <a:buNone/>
              <a:defRPr sz="500"/>
            </a:lvl9pPr>
          </a:lstStyle>
          <a:p>
            <a:pPr lvl="0"/>
            <a:r>
              <a:rPr lang="zh-CN" altLang="en-US" smtClean="0"/>
              <a:t>单击此处编辑母版文本样式</a:t>
            </a:r>
            <a:endParaRPr lang="zh-CN" altLang="en-US" smtClean="0"/>
          </a:p>
        </p:txBody>
      </p:sp>
      <p:sp>
        <p:nvSpPr>
          <p:cNvPr id="5" name="Date Placeholder 3"/>
          <p:cNvSpPr>
            <a:spLocks noGrp="1"/>
          </p:cNvSpPr>
          <p:nvPr>
            <p:ph type="dt" sz="half" idx="10"/>
          </p:nvPr>
        </p:nvSpPr>
        <p:spPr/>
        <p:txBody>
          <a:bodyPr/>
          <a:lstStyle>
            <a:lvl1pPr>
              <a:defRPr/>
            </a:lvl1pPr>
          </a:lstStyle>
          <a:p>
            <a:fld id="{530820CF-B880-4189-942D-D702A7CBA730}" type="datetimeFigureOut">
              <a:rPr lang="zh-CN" altLang="en-US" smtClean="0"/>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396822" y="216006"/>
            <a:ext cx="1858085" cy="756021"/>
          </a:xfrm>
        </p:spPr>
        <p:txBody>
          <a:bodyPr anchor="b"/>
          <a:lstStyle>
            <a:lvl1pPr>
              <a:defRPr sz="15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2449192" y="466513"/>
            <a:ext cx="2916525" cy="2302563"/>
          </a:xfrm>
        </p:spPr>
        <p:txBody>
          <a:bodyPr rtlCol="0">
            <a:normAutofit/>
          </a:bodyPr>
          <a:lstStyle>
            <a:lvl1pPr marL="0" indent="0">
              <a:buNone/>
              <a:defRPr sz="1500"/>
            </a:lvl1pPr>
            <a:lvl2pPr marL="215900" indent="0">
              <a:buNone/>
              <a:defRPr sz="1300"/>
            </a:lvl2pPr>
            <a:lvl3pPr marL="431800" indent="0">
              <a:buNone/>
              <a:defRPr sz="1100"/>
            </a:lvl3pPr>
            <a:lvl4pPr marL="648335" indent="0">
              <a:buNone/>
              <a:defRPr sz="900"/>
            </a:lvl4pPr>
            <a:lvl5pPr marL="864235" indent="0">
              <a:buNone/>
              <a:defRPr sz="900"/>
            </a:lvl5pPr>
            <a:lvl6pPr marL="1080135" indent="0">
              <a:buNone/>
              <a:defRPr sz="900"/>
            </a:lvl6pPr>
            <a:lvl7pPr marL="1296035" indent="0">
              <a:buNone/>
              <a:defRPr sz="900"/>
            </a:lvl7pPr>
            <a:lvl8pPr marL="1511935" indent="0">
              <a:buNone/>
              <a:defRPr sz="900"/>
            </a:lvl8pPr>
            <a:lvl9pPr marL="1728470" indent="0">
              <a:buNone/>
              <a:defRPr sz="900"/>
            </a:lvl9pPr>
          </a:lstStyle>
          <a:p>
            <a:pPr lvl="0"/>
            <a:r>
              <a:rPr lang="zh-CN" altLang="en-US" noProof="0" smtClean="0"/>
              <a:t>单击图标添加图片</a:t>
            </a:r>
            <a:endParaRPr lang="en-US" noProof="0" dirty="0"/>
          </a:p>
        </p:txBody>
      </p:sp>
      <p:sp>
        <p:nvSpPr>
          <p:cNvPr id="4" name="Text Placeholder 3"/>
          <p:cNvSpPr>
            <a:spLocks noGrp="1"/>
          </p:cNvSpPr>
          <p:nvPr>
            <p:ph type="body" sz="half" idx="2"/>
          </p:nvPr>
        </p:nvSpPr>
        <p:spPr>
          <a:xfrm>
            <a:off x="396822" y="972027"/>
            <a:ext cx="1858085" cy="1800799"/>
          </a:xfrm>
        </p:spPr>
        <p:txBody>
          <a:bodyPr/>
          <a:lstStyle>
            <a:lvl1pPr marL="0" indent="0">
              <a:buNone/>
              <a:defRPr sz="800"/>
            </a:lvl1pPr>
            <a:lvl2pPr marL="215900" indent="0">
              <a:buNone/>
              <a:defRPr sz="700"/>
            </a:lvl2pPr>
            <a:lvl3pPr marL="431800" indent="0">
              <a:buNone/>
              <a:defRPr sz="600"/>
            </a:lvl3pPr>
            <a:lvl4pPr marL="648335" indent="0">
              <a:buNone/>
              <a:defRPr sz="500"/>
            </a:lvl4pPr>
            <a:lvl5pPr marL="864235" indent="0">
              <a:buNone/>
              <a:defRPr sz="500"/>
            </a:lvl5pPr>
            <a:lvl6pPr marL="1080135" indent="0">
              <a:buNone/>
              <a:defRPr sz="500"/>
            </a:lvl6pPr>
            <a:lvl7pPr marL="1296035" indent="0">
              <a:buNone/>
              <a:defRPr sz="500"/>
            </a:lvl7pPr>
            <a:lvl8pPr marL="1511935" indent="0">
              <a:buNone/>
              <a:defRPr sz="500"/>
            </a:lvl8pPr>
            <a:lvl9pPr marL="1728470" indent="0">
              <a:buNone/>
              <a:defRPr sz="500"/>
            </a:lvl9pPr>
          </a:lstStyle>
          <a:p>
            <a:pPr lvl="0"/>
            <a:r>
              <a:rPr lang="zh-CN" altLang="en-US" smtClean="0"/>
              <a:t>单击此处编辑母版文本样式</a:t>
            </a:r>
            <a:endParaRPr lang="zh-CN" altLang="en-US" smtClean="0"/>
          </a:p>
        </p:txBody>
      </p:sp>
      <p:sp>
        <p:nvSpPr>
          <p:cNvPr id="5" name="Date Placeholder 3"/>
          <p:cNvSpPr>
            <a:spLocks noGrp="1"/>
          </p:cNvSpPr>
          <p:nvPr>
            <p:ph type="dt" sz="half" idx="10"/>
          </p:nvPr>
        </p:nvSpPr>
        <p:spPr/>
        <p:txBody>
          <a:bodyPr/>
          <a:lstStyle>
            <a:lvl1pPr>
              <a:defRPr/>
            </a:lvl1pPr>
          </a:lstStyle>
          <a:p>
            <a:fld id="{530820CF-B880-4189-942D-D702A7CBA730}" type="datetimeFigureOut">
              <a:rPr lang="zh-CN" altLang="en-US" smtClean="0"/>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396072" y="172505"/>
            <a:ext cx="4968895" cy="626267"/>
          </a:xfrm>
          <a:prstGeom prst="rect">
            <a:avLst/>
          </a:prstGeom>
          <a:noFill/>
          <a:ln w="9525">
            <a:noFill/>
            <a:miter lim="800000"/>
          </a:ln>
        </p:spPr>
        <p:txBody>
          <a:bodyPr vert="horz" wrap="square" lIns="43205" tIns="21603" rIns="43205" bIns="21603" numCol="1" anchor="ctr" anchorCtr="0" compatLnSpc="1"/>
          <a:lstStyle/>
          <a:p>
            <a:pPr lvl="0"/>
            <a:r>
              <a:rPr lang="zh-CN" altLang="en-US" smtClean="0"/>
              <a:t>单击此处编辑母版标题样式</a:t>
            </a:r>
            <a:endParaRPr lang="en-US" altLang="zh-CN" smtClean="0"/>
          </a:p>
        </p:txBody>
      </p:sp>
      <p:sp>
        <p:nvSpPr>
          <p:cNvPr id="1027" name="Text Placeholder 2"/>
          <p:cNvSpPr>
            <a:spLocks noGrp="1" noChangeArrowheads="1"/>
          </p:cNvSpPr>
          <p:nvPr>
            <p:ph type="body" idx="1"/>
          </p:nvPr>
        </p:nvSpPr>
        <p:spPr bwMode="auto">
          <a:xfrm>
            <a:off x="396072" y="862523"/>
            <a:ext cx="4968895" cy="2055806"/>
          </a:xfrm>
          <a:prstGeom prst="rect">
            <a:avLst/>
          </a:prstGeom>
          <a:noFill/>
          <a:ln w="9525">
            <a:noFill/>
            <a:miter lim="800000"/>
          </a:ln>
        </p:spPr>
        <p:txBody>
          <a:bodyPr vert="horz" wrap="square" lIns="43205" tIns="21603" rIns="43205" bIns="21603"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ltLang="zh-CN" smtClean="0"/>
          </a:p>
        </p:txBody>
      </p:sp>
      <p:sp>
        <p:nvSpPr>
          <p:cNvPr id="4" name="Date Placeholder 3"/>
          <p:cNvSpPr>
            <a:spLocks noGrp="1"/>
          </p:cNvSpPr>
          <p:nvPr>
            <p:ph type="dt" sz="half" idx="2"/>
          </p:nvPr>
        </p:nvSpPr>
        <p:spPr>
          <a:xfrm>
            <a:off x="396071" y="3003082"/>
            <a:ext cx="1296234" cy="172505"/>
          </a:xfrm>
          <a:prstGeom prst="rect">
            <a:avLst/>
          </a:prstGeom>
        </p:spPr>
        <p:txBody>
          <a:bodyPr vert="horz" lIns="43205" tIns="21603" rIns="43205" bIns="21603" rtlCol="0" anchor="ctr"/>
          <a:lstStyle>
            <a:lvl1pPr algn="l" eaLnBrk="1" fontAlgn="auto" hangingPunct="1">
              <a:spcBef>
                <a:spcPts val="0"/>
              </a:spcBef>
              <a:spcAft>
                <a:spcPts val="0"/>
              </a:spcAft>
              <a:defRPr sz="600">
                <a:solidFill>
                  <a:schemeClr val="tx1">
                    <a:tint val="75000"/>
                  </a:schemeClr>
                </a:solidFill>
                <a:latin typeface="+mn-lt"/>
                <a:ea typeface="+mn-ea"/>
              </a:defRPr>
            </a:lvl1p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3"/>
          </p:nvPr>
        </p:nvSpPr>
        <p:spPr>
          <a:xfrm>
            <a:off x="1908344" y="3003082"/>
            <a:ext cx="1944350" cy="172505"/>
          </a:xfrm>
          <a:prstGeom prst="rect">
            <a:avLst/>
          </a:prstGeom>
        </p:spPr>
        <p:txBody>
          <a:bodyPr vert="horz" lIns="43205" tIns="21603" rIns="43205" bIns="21603" rtlCol="0" anchor="ctr"/>
          <a:lstStyle>
            <a:lvl1pPr algn="ctr" eaLnBrk="1" fontAlgn="auto" hangingPunct="1">
              <a:spcBef>
                <a:spcPts val="0"/>
              </a:spcBef>
              <a:spcAft>
                <a:spcPts val="0"/>
              </a:spcAft>
              <a:defRPr sz="600">
                <a:solidFill>
                  <a:schemeClr val="tx1">
                    <a:tint val="75000"/>
                  </a:schemeClr>
                </a:solidFill>
                <a:latin typeface="+mn-lt"/>
                <a:ea typeface="+mn-ea"/>
              </a:defRPr>
            </a:lvl1pPr>
          </a:lstStyle>
          <a:p>
            <a:endParaRPr lang="zh-CN" altLang="en-US"/>
          </a:p>
        </p:txBody>
      </p:sp>
      <p:sp>
        <p:nvSpPr>
          <p:cNvPr id="6" name="Slide Number Placeholder 5"/>
          <p:cNvSpPr>
            <a:spLocks noGrp="1"/>
          </p:cNvSpPr>
          <p:nvPr>
            <p:ph type="sldNum" sz="quarter" idx="4"/>
          </p:nvPr>
        </p:nvSpPr>
        <p:spPr>
          <a:xfrm>
            <a:off x="4068733" y="3003082"/>
            <a:ext cx="1296234" cy="172505"/>
          </a:xfrm>
          <a:prstGeom prst="rect">
            <a:avLst/>
          </a:prstGeom>
        </p:spPr>
        <p:txBody>
          <a:bodyPr vert="horz" wrap="square" lIns="43205" tIns="21603" rIns="43205" bIns="21603" numCol="1" anchor="ctr" anchorCtr="0" compatLnSpc="1"/>
          <a:lstStyle>
            <a:lvl1pPr algn="r" eaLnBrk="1" hangingPunct="1">
              <a:defRPr sz="600">
                <a:solidFill>
                  <a:srgbClr val="898989"/>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431165" rtl="0" eaLnBrk="1" fontAlgn="base" hangingPunct="1">
        <a:lnSpc>
          <a:spcPct val="90000"/>
        </a:lnSpc>
        <a:spcBef>
          <a:spcPct val="0"/>
        </a:spcBef>
        <a:spcAft>
          <a:spcPct val="0"/>
        </a:spcAft>
        <a:defRPr sz="2100" kern="1200">
          <a:solidFill>
            <a:schemeClr val="tx1"/>
          </a:solidFill>
          <a:latin typeface="+mj-lt"/>
          <a:ea typeface="+mj-ea"/>
          <a:cs typeface="+mj-cs"/>
        </a:defRPr>
      </a:lvl1pPr>
      <a:lvl2pPr algn="l" defTabSz="431165" rtl="0" eaLnBrk="1" fontAlgn="base" hangingPunct="1">
        <a:lnSpc>
          <a:spcPct val="90000"/>
        </a:lnSpc>
        <a:spcBef>
          <a:spcPct val="0"/>
        </a:spcBef>
        <a:spcAft>
          <a:spcPct val="0"/>
        </a:spcAft>
        <a:defRPr sz="2100">
          <a:solidFill>
            <a:schemeClr val="tx1"/>
          </a:solidFill>
          <a:latin typeface="Calibri Light" panose="020F0302020204030204" pitchFamily="34" charset="0"/>
          <a:ea typeface="宋体" panose="02010600030101010101" pitchFamily="2" charset="-122"/>
        </a:defRPr>
      </a:lvl2pPr>
      <a:lvl3pPr algn="l" defTabSz="431165" rtl="0" eaLnBrk="1" fontAlgn="base" hangingPunct="1">
        <a:lnSpc>
          <a:spcPct val="90000"/>
        </a:lnSpc>
        <a:spcBef>
          <a:spcPct val="0"/>
        </a:spcBef>
        <a:spcAft>
          <a:spcPct val="0"/>
        </a:spcAft>
        <a:defRPr sz="2100">
          <a:solidFill>
            <a:schemeClr val="tx1"/>
          </a:solidFill>
          <a:latin typeface="Calibri Light" panose="020F0302020204030204" pitchFamily="34" charset="0"/>
          <a:ea typeface="宋体" panose="02010600030101010101" pitchFamily="2" charset="-122"/>
        </a:defRPr>
      </a:lvl3pPr>
      <a:lvl4pPr algn="l" defTabSz="431165" rtl="0" eaLnBrk="1" fontAlgn="base" hangingPunct="1">
        <a:lnSpc>
          <a:spcPct val="90000"/>
        </a:lnSpc>
        <a:spcBef>
          <a:spcPct val="0"/>
        </a:spcBef>
        <a:spcAft>
          <a:spcPct val="0"/>
        </a:spcAft>
        <a:defRPr sz="2100">
          <a:solidFill>
            <a:schemeClr val="tx1"/>
          </a:solidFill>
          <a:latin typeface="Calibri Light" panose="020F0302020204030204" pitchFamily="34" charset="0"/>
          <a:ea typeface="宋体" panose="02010600030101010101" pitchFamily="2" charset="-122"/>
        </a:defRPr>
      </a:lvl4pPr>
      <a:lvl5pPr algn="l" defTabSz="431165" rtl="0" eaLnBrk="1" fontAlgn="base" hangingPunct="1">
        <a:lnSpc>
          <a:spcPct val="90000"/>
        </a:lnSpc>
        <a:spcBef>
          <a:spcPct val="0"/>
        </a:spcBef>
        <a:spcAft>
          <a:spcPct val="0"/>
        </a:spcAft>
        <a:defRPr sz="2100">
          <a:solidFill>
            <a:schemeClr val="tx1"/>
          </a:solidFill>
          <a:latin typeface="Calibri Light" panose="020F0302020204030204" pitchFamily="34" charset="0"/>
          <a:ea typeface="宋体" panose="02010600030101010101" pitchFamily="2" charset="-122"/>
        </a:defRPr>
      </a:lvl5pPr>
      <a:lvl6pPr marL="215900" algn="l" defTabSz="431165" rtl="0" eaLnBrk="1" fontAlgn="base" hangingPunct="1">
        <a:lnSpc>
          <a:spcPct val="90000"/>
        </a:lnSpc>
        <a:spcBef>
          <a:spcPct val="0"/>
        </a:spcBef>
        <a:spcAft>
          <a:spcPct val="0"/>
        </a:spcAft>
        <a:defRPr sz="2100">
          <a:solidFill>
            <a:schemeClr val="tx1"/>
          </a:solidFill>
          <a:latin typeface="Calibri Light" panose="020F0302020204030204" pitchFamily="34" charset="0"/>
          <a:ea typeface="宋体" panose="02010600030101010101" pitchFamily="2" charset="-122"/>
        </a:defRPr>
      </a:lvl6pPr>
      <a:lvl7pPr marL="431800" algn="l" defTabSz="431165" rtl="0" eaLnBrk="1" fontAlgn="base" hangingPunct="1">
        <a:lnSpc>
          <a:spcPct val="90000"/>
        </a:lnSpc>
        <a:spcBef>
          <a:spcPct val="0"/>
        </a:spcBef>
        <a:spcAft>
          <a:spcPct val="0"/>
        </a:spcAft>
        <a:defRPr sz="2100">
          <a:solidFill>
            <a:schemeClr val="tx1"/>
          </a:solidFill>
          <a:latin typeface="Calibri Light" panose="020F0302020204030204" pitchFamily="34" charset="0"/>
          <a:ea typeface="宋体" panose="02010600030101010101" pitchFamily="2" charset="-122"/>
        </a:defRPr>
      </a:lvl7pPr>
      <a:lvl8pPr marL="648335" algn="l" defTabSz="431165" rtl="0" eaLnBrk="1" fontAlgn="base" hangingPunct="1">
        <a:lnSpc>
          <a:spcPct val="90000"/>
        </a:lnSpc>
        <a:spcBef>
          <a:spcPct val="0"/>
        </a:spcBef>
        <a:spcAft>
          <a:spcPct val="0"/>
        </a:spcAft>
        <a:defRPr sz="2100">
          <a:solidFill>
            <a:schemeClr val="tx1"/>
          </a:solidFill>
          <a:latin typeface="Calibri Light" panose="020F0302020204030204" pitchFamily="34" charset="0"/>
          <a:ea typeface="宋体" panose="02010600030101010101" pitchFamily="2" charset="-122"/>
        </a:defRPr>
      </a:lvl8pPr>
      <a:lvl9pPr marL="864235" algn="l" defTabSz="431165" rtl="0" eaLnBrk="1" fontAlgn="base" hangingPunct="1">
        <a:lnSpc>
          <a:spcPct val="90000"/>
        </a:lnSpc>
        <a:spcBef>
          <a:spcPct val="0"/>
        </a:spcBef>
        <a:spcAft>
          <a:spcPct val="0"/>
        </a:spcAft>
        <a:defRPr sz="2100">
          <a:solidFill>
            <a:schemeClr val="tx1"/>
          </a:solidFill>
          <a:latin typeface="Calibri Light" panose="020F0302020204030204" pitchFamily="34" charset="0"/>
          <a:ea typeface="宋体" panose="02010600030101010101" pitchFamily="2" charset="-122"/>
        </a:defRPr>
      </a:lvl9pPr>
    </p:titleStyle>
    <p:bodyStyle>
      <a:lvl1pPr marL="107315" indent="-107315" algn="l" defTabSz="431165" rtl="0" eaLnBrk="1" fontAlgn="base" hangingPunct="1">
        <a:lnSpc>
          <a:spcPct val="90000"/>
        </a:lnSpc>
        <a:spcBef>
          <a:spcPts val="470"/>
        </a:spcBef>
        <a:spcAft>
          <a:spcPct val="0"/>
        </a:spcAft>
        <a:buFont typeface="Arial" panose="020B0604020202020204" pitchFamily="34" charset="0"/>
        <a:buChar char="•"/>
        <a:defRPr sz="1300" kern="1200">
          <a:solidFill>
            <a:schemeClr val="tx1"/>
          </a:solidFill>
          <a:latin typeface="+mn-lt"/>
          <a:ea typeface="+mn-ea"/>
          <a:cs typeface="+mn-cs"/>
        </a:defRPr>
      </a:lvl1pPr>
      <a:lvl2pPr marL="323215" indent="-107315" algn="l" defTabSz="431165" rtl="0" eaLnBrk="1" fontAlgn="base" hangingPunct="1">
        <a:lnSpc>
          <a:spcPct val="90000"/>
        </a:lnSpc>
        <a:spcBef>
          <a:spcPts val="235"/>
        </a:spcBef>
        <a:spcAft>
          <a:spcPct val="0"/>
        </a:spcAft>
        <a:buFont typeface="Arial" panose="020B0604020202020204" pitchFamily="34" charset="0"/>
        <a:buChar char="•"/>
        <a:defRPr sz="1100" kern="1200">
          <a:solidFill>
            <a:schemeClr val="tx1"/>
          </a:solidFill>
          <a:latin typeface="+mn-lt"/>
          <a:ea typeface="+mn-ea"/>
          <a:cs typeface="+mn-cs"/>
        </a:defRPr>
      </a:lvl2pPr>
      <a:lvl3pPr marL="539115" indent="-107315" algn="l" defTabSz="431165" rtl="0" eaLnBrk="1" fontAlgn="base" hangingPunct="1">
        <a:lnSpc>
          <a:spcPct val="90000"/>
        </a:lnSpc>
        <a:spcBef>
          <a:spcPts val="235"/>
        </a:spcBef>
        <a:spcAft>
          <a:spcPct val="0"/>
        </a:spcAft>
        <a:buFont typeface="Arial" panose="020B0604020202020204" pitchFamily="34" charset="0"/>
        <a:buChar char="•"/>
        <a:defRPr sz="900" kern="1200">
          <a:solidFill>
            <a:schemeClr val="tx1"/>
          </a:solidFill>
          <a:latin typeface="+mn-lt"/>
          <a:ea typeface="+mn-ea"/>
          <a:cs typeface="+mn-cs"/>
        </a:defRPr>
      </a:lvl3pPr>
      <a:lvl4pPr marL="755650" indent="-107315" algn="l" defTabSz="431165" rtl="0" eaLnBrk="1" fontAlgn="base" hangingPunct="1">
        <a:lnSpc>
          <a:spcPct val="90000"/>
        </a:lnSpc>
        <a:spcBef>
          <a:spcPts val="235"/>
        </a:spcBef>
        <a:spcAft>
          <a:spcPct val="0"/>
        </a:spcAft>
        <a:buFont typeface="Arial" panose="020B0604020202020204" pitchFamily="34" charset="0"/>
        <a:buChar char="•"/>
        <a:defRPr kern="1200">
          <a:solidFill>
            <a:schemeClr val="tx1"/>
          </a:solidFill>
          <a:latin typeface="+mn-lt"/>
          <a:ea typeface="+mn-ea"/>
          <a:cs typeface="+mn-cs"/>
        </a:defRPr>
      </a:lvl4pPr>
      <a:lvl5pPr marL="971550" indent="-107315" algn="l" defTabSz="431165" rtl="0" eaLnBrk="1" fontAlgn="base" hangingPunct="1">
        <a:lnSpc>
          <a:spcPct val="90000"/>
        </a:lnSpc>
        <a:spcBef>
          <a:spcPts val="235"/>
        </a:spcBef>
        <a:spcAft>
          <a:spcPct val="0"/>
        </a:spcAft>
        <a:buFont typeface="Arial" panose="020B0604020202020204" pitchFamily="34" charset="0"/>
        <a:buChar char="•"/>
        <a:defRPr kern="1200">
          <a:solidFill>
            <a:schemeClr val="tx1"/>
          </a:solidFill>
          <a:latin typeface="+mn-lt"/>
          <a:ea typeface="+mn-ea"/>
          <a:cs typeface="+mn-cs"/>
        </a:defRPr>
      </a:lvl5pPr>
      <a:lvl6pPr marL="1188085" indent="-107950" algn="l" defTabSz="431800" rtl="0" eaLnBrk="1" latinLnBrk="0" hangingPunct="1">
        <a:lnSpc>
          <a:spcPct val="90000"/>
        </a:lnSpc>
        <a:spcBef>
          <a:spcPts val="235"/>
        </a:spcBef>
        <a:buFont typeface="Arial" panose="020B0604020202020204" pitchFamily="34" charset="0"/>
        <a:buChar char="•"/>
        <a:defRPr sz="900" kern="1200">
          <a:solidFill>
            <a:schemeClr val="tx1"/>
          </a:solidFill>
          <a:latin typeface="+mn-lt"/>
          <a:ea typeface="+mn-ea"/>
          <a:cs typeface="+mn-cs"/>
        </a:defRPr>
      </a:lvl6pPr>
      <a:lvl7pPr marL="1403985" indent="-107950" algn="l" defTabSz="431800" rtl="0" eaLnBrk="1" latinLnBrk="0" hangingPunct="1">
        <a:lnSpc>
          <a:spcPct val="90000"/>
        </a:lnSpc>
        <a:spcBef>
          <a:spcPts val="235"/>
        </a:spcBef>
        <a:buFont typeface="Arial" panose="020B0604020202020204" pitchFamily="34" charset="0"/>
        <a:buChar char="•"/>
        <a:defRPr sz="900" kern="1200">
          <a:solidFill>
            <a:schemeClr val="tx1"/>
          </a:solidFill>
          <a:latin typeface="+mn-lt"/>
          <a:ea typeface="+mn-ea"/>
          <a:cs typeface="+mn-cs"/>
        </a:defRPr>
      </a:lvl7pPr>
      <a:lvl8pPr marL="1619885" indent="-107950" algn="l" defTabSz="431800" rtl="0" eaLnBrk="1" latinLnBrk="0" hangingPunct="1">
        <a:lnSpc>
          <a:spcPct val="90000"/>
        </a:lnSpc>
        <a:spcBef>
          <a:spcPts val="235"/>
        </a:spcBef>
        <a:buFont typeface="Arial" panose="020B0604020202020204" pitchFamily="34" charset="0"/>
        <a:buChar char="•"/>
        <a:defRPr sz="900" kern="1200">
          <a:solidFill>
            <a:schemeClr val="tx1"/>
          </a:solidFill>
          <a:latin typeface="+mn-lt"/>
          <a:ea typeface="+mn-ea"/>
          <a:cs typeface="+mn-cs"/>
        </a:defRPr>
      </a:lvl8pPr>
      <a:lvl9pPr marL="1836420" indent="-107950" algn="l" defTabSz="431800" rtl="0" eaLnBrk="1" latinLnBrk="0" hangingPunct="1">
        <a:lnSpc>
          <a:spcPct val="90000"/>
        </a:lnSpc>
        <a:spcBef>
          <a:spcPts val="235"/>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31800" rtl="0" eaLnBrk="1" latinLnBrk="0" hangingPunct="1">
        <a:defRPr sz="900" kern="1200">
          <a:solidFill>
            <a:schemeClr val="tx1"/>
          </a:solidFill>
          <a:latin typeface="+mn-lt"/>
          <a:ea typeface="+mn-ea"/>
          <a:cs typeface="+mn-cs"/>
        </a:defRPr>
      </a:lvl1pPr>
      <a:lvl2pPr marL="215900" algn="l" defTabSz="431800" rtl="0" eaLnBrk="1" latinLnBrk="0" hangingPunct="1">
        <a:defRPr sz="900" kern="1200">
          <a:solidFill>
            <a:schemeClr val="tx1"/>
          </a:solidFill>
          <a:latin typeface="+mn-lt"/>
          <a:ea typeface="+mn-ea"/>
          <a:cs typeface="+mn-cs"/>
        </a:defRPr>
      </a:lvl2pPr>
      <a:lvl3pPr marL="431800" algn="l" defTabSz="431800" rtl="0" eaLnBrk="1" latinLnBrk="0" hangingPunct="1">
        <a:defRPr sz="900" kern="1200">
          <a:solidFill>
            <a:schemeClr val="tx1"/>
          </a:solidFill>
          <a:latin typeface="+mn-lt"/>
          <a:ea typeface="+mn-ea"/>
          <a:cs typeface="+mn-cs"/>
        </a:defRPr>
      </a:lvl3pPr>
      <a:lvl4pPr marL="648335" algn="l" defTabSz="431800" rtl="0" eaLnBrk="1" latinLnBrk="0" hangingPunct="1">
        <a:defRPr sz="900" kern="1200">
          <a:solidFill>
            <a:schemeClr val="tx1"/>
          </a:solidFill>
          <a:latin typeface="+mn-lt"/>
          <a:ea typeface="+mn-ea"/>
          <a:cs typeface="+mn-cs"/>
        </a:defRPr>
      </a:lvl4pPr>
      <a:lvl5pPr marL="864235" algn="l" defTabSz="431800" rtl="0" eaLnBrk="1" latinLnBrk="0" hangingPunct="1">
        <a:defRPr sz="900" kern="1200">
          <a:solidFill>
            <a:schemeClr val="tx1"/>
          </a:solidFill>
          <a:latin typeface="+mn-lt"/>
          <a:ea typeface="+mn-ea"/>
          <a:cs typeface="+mn-cs"/>
        </a:defRPr>
      </a:lvl5pPr>
      <a:lvl6pPr marL="1080135" algn="l" defTabSz="431800" rtl="0" eaLnBrk="1" latinLnBrk="0" hangingPunct="1">
        <a:defRPr sz="900" kern="1200">
          <a:solidFill>
            <a:schemeClr val="tx1"/>
          </a:solidFill>
          <a:latin typeface="+mn-lt"/>
          <a:ea typeface="+mn-ea"/>
          <a:cs typeface="+mn-cs"/>
        </a:defRPr>
      </a:lvl6pPr>
      <a:lvl7pPr marL="1296035" algn="l" defTabSz="431800" rtl="0" eaLnBrk="1" latinLnBrk="0" hangingPunct="1">
        <a:defRPr sz="900" kern="1200">
          <a:solidFill>
            <a:schemeClr val="tx1"/>
          </a:solidFill>
          <a:latin typeface="+mn-lt"/>
          <a:ea typeface="+mn-ea"/>
          <a:cs typeface="+mn-cs"/>
        </a:defRPr>
      </a:lvl7pPr>
      <a:lvl8pPr marL="1511935" algn="l" defTabSz="431800" rtl="0" eaLnBrk="1" latinLnBrk="0" hangingPunct="1">
        <a:defRPr sz="900" kern="1200">
          <a:solidFill>
            <a:schemeClr val="tx1"/>
          </a:solidFill>
          <a:latin typeface="+mn-lt"/>
          <a:ea typeface="+mn-ea"/>
          <a:cs typeface="+mn-cs"/>
        </a:defRPr>
      </a:lvl8pPr>
      <a:lvl9pPr marL="1728470" algn="l" defTabSz="4318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6" Type="http://schemas.openxmlformats.org/officeDocument/2006/relationships/slideLayout" Target="../slideLayouts/slideLayout7.xml"/><Relationship Id="rId25" Type="http://schemas.openxmlformats.org/officeDocument/2006/relationships/tags" Target="../tags/tag42.xml"/><Relationship Id="rId24" Type="http://schemas.openxmlformats.org/officeDocument/2006/relationships/tags" Target="../tags/tag41.xml"/><Relationship Id="rId23" Type="http://schemas.openxmlformats.org/officeDocument/2006/relationships/tags" Target="../tags/tag40.xml"/><Relationship Id="rId22" Type="http://schemas.openxmlformats.org/officeDocument/2006/relationships/tags" Target="../tags/tag39.xml"/><Relationship Id="rId21" Type="http://schemas.openxmlformats.org/officeDocument/2006/relationships/tags" Target="../tags/tag38.xml"/><Relationship Id="rId20" Type="http://schemas.openxmlformats.org/officeDocument/2006/relationships/tags" Target="../tags/tag37.xml"/><Relationship Id="rId2" Type="http://schemas.openxmlformats.org/officeDocument/2006/relationships/tags" Target="../tags/tag19.xml"/><Relationship Id="rId19" Type="http://schemas.openxmlformats.org/officeDocument/2006/relationships/tags" Target="../tags/tag36.xml"/><Relationship Id="rId18" Type="http://schemas.openxmlformats.org/officeDocument/2006/relationships/tags" Target="../tags/tag35.xml"/><Relationship Id="rId17" Type="http://schemas.openxmlformats.org/officeDocument/2006/relationships/tags" Target="../tags/tag34.xml"/><Relationship Id="rId16" Type="http://schemas.openxmlformats.org/officeDocument/2006/relationships/tags" Target="../tags/tag33.xml"/><Relationship Id="rId15" Type="http://schemas.openxmlformats.org/officeDocument/2006/relationships/tags" Target="../tags/tag32.xml"/><Relationship Id="rId14" Type="http://schemas.openxmlformats.org/officeDocument/2006/relationships/tags" Target="../tags/tag31.xml"/><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jpeg"/><Relationship Id="rId1"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jpeg"/><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3.jpe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jpeg"/></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1.png"/><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5.pn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6.png"/><Relationship Id="rId1" Type="http://schemas.openxmlformats.org/officeDocument/2006/relationships/image" Target="../media/image2.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7.jpeg"/><Relationship Id="rId1"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8.jpeg"/><Relationship Id="rId1" Type="http://schemas.openxmlformats.org/officeDocument/2006/relationships/image" Target="../media/image2.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9.jpeg"/><Relationship Id="rId1" Type="http://schemas.openxmlformats.org/officeDocument/2006/relationships/image" Target="../media/image2.jpeg"/></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0.jpe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0" Type="http://schemas.openxmlformats.org/officeDocument/2006/relationships/slideLayout" Target="../slideLayouts/slideLayout7.xml"/><Relationship Id="rId2" Type="http://schemas.openxmlformats.org/officeDocument/2006/relationships/tags" Target="../tags/tag1.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流程图: 库存数据 22"/>
          <p:cNvSpPr/>
          <p:nvPr/>
        </p:nvSpPr>
        <p:spPr>
          <a:xfrm rot="15657817">
            <a:off x="2358960" y="159837"/>
            <a:ext cx="1260908" cy="6140071"/>
          </a:xfrm>
          <a:prstGeom prst="flowChartOnlineStorage">
            <a:avLst/>
          </a:prstGeom>
          <a:solidFill>
            <a:srgbClr val="08482E"/>
          </a:solidFill>
          <a:ln>
            <a:noFill/>
          </a:ln>
        </p:spPr>
        <p:style>
          <a:lnRef idx="2">
            <a:schemeClr val="accent1">
              <a:shade val="50000"/>
            </a:schemeClr>
          </a:lnRef>
          <a:fillRef idx="1">
            <a:schemeClr val="accent1"/>
          </a:fillRef>
          <a:effectRef idx="0">
            <a:schemeClr val="accent1"/>
          </a:effectRef>
          <a:fontRef idx="minor">
            <a:schemeClr val="lt1"/>
          </a:fontRef>
        </p:style>
        <p:txBody>
          <a:bodyPr lIns="47216" tIns="23608" rIns="47216" bIns="23608" rtlCol="0" anchor="ctr"/>
          <a:lstStyle/>
          <a:p>
            <a:pPr algn="ctr"/>
            <a:endParaRPr lang="zh-CN" altLang="en-US"/>
          </a:p>
        </p:txBody>
      </p:sp>
      <p:sp>
        <p:nvSpPr>
          <p:cNvPr id="12" name="五边形 11"/>
          <p:cNvSpPr/>
          <p:nvPr/>
        </p:nvSpPr>
        <p:spPr>
          <a:xfrm>
            <a:off x="0" y="292620"/>
            <a:ext cx="1911214" cy="255854"/>
          </a:xfrm>
          <a:prstGeom prst="homePlate">
            <a:avLst/>
          </a:prstGeom>
          <a:solidFill>
            <a:srgbClr val="08482E"/>
          </a:solidFill>
          <a:ln>
            <a:noFill/>
          </a:ln>
        </p:spPr>
        <p:style>
          <a:lnRef idx="2">
            <a:schemeClr val="accent1">
              <a:shade val="50000"/>
            </a:schemeClr>
          </a:lnRef>
          <a:fillRef idx="1">
            <a:schemeClr val="accent1"/>
          </a:fillRef>
          <a:effectRef idx="0">
            <a:schemeClr val="accent1"/>
          </a:effectRef>
          <a:fontRef idx="minor">
            <a:schemeClr val="lt1"/>
          </a:fontRef>
        </p:style>
        <p:txBody>
          <a:bodyPr lIns="47216" tIns="23608" rIns="47216" bIns="23608" rtlCol="0" anchor="ctr"/>
          <a:lstStyle/>
          <a:p>
            <a:pPr algn="ctr"/>
            <a:endParaRPr lang="zh-CN" altLang="en-US" sz="1200" b="1" dirty="0">
              <a:latin typeface="微软雅黑" panose="020B0503020204020204" pitchFamily="34" charset="-122"/>
              <a:ea typeface="微软雅黑" panose="020B0503020204020204" pitchFamily="34" charset="-122"/>
            </a:endParaRPr>
          </a:p>
        </p:txBody>
      </p:sp>
      <p:sp>
        <p:nvSpPr>
          <p:cNvPr id="13" name="燕尾形 12"/>
          <p:cNvSpPr/>
          <p:nvPr/>
        </p:nvSpPr>
        <p:spPr>
          <a:xfrm>
            <a:off x="1830439" y="292620"/>
            <a:ext cx="282714" cy="255854"/>
          </a:xfrm>
          <a:prstGeom prst="chevron">
            <a:avLst/>
          </a:prstGeom>
          <a:solidFill>
            <a:srgbClr val="08482E"/>
          </a:solidFill>
          <a:ln>
            <a:noFill/>
          </a:ln>
        </p:spPr>
        <p:style>
          <a:lnRef idx="2">
            <a:schemeClr val="accent1">
              <a:shade val="50000"/>
            </a:schemeClr>
          </a:lnRef>
          <a:fillRef idx="1">
            <a:schemeClr val="accent1"/>
          </a:fillRef>
          <a:effectRef idx="0">
            <a:schemeClr val="accent1"/>
          </a:effectRef>
          <a:fontRef idx="minor">
            <a:schemeClr val="lt1"/>
          </a:fontRef>
        </p:style>
        <p:txBody>
          <a:bodyPr lIns="47216" tIns="23608" rIns="47216" bIns="23608" rtlCol="0" anchor="ctr"/>
          <a:lstStyle/>
          <a:p>
            <a:pPr algn="ctr"/>
            <a:endParaRPr lang="zh-CN" altLang="en-US">
              <a:solidFill>
                <a:schemeClr val="tx1"/>
              </a:solidFill>
            </a:endParaRPr>
          </a:p>
        </p:txBody>
      </p:sp>
      <p:sp>
        <p:nvSpPr>
          <p:cNvPr id="14" name="燕尾形 13"/>
          <p:cNvSpPr/>
          <p:nvPr/>
        </p:nvSpPr>
        <p:spPr>
          <a:xfrm>
            <a:off x="1991990" y="292620"/>
            <a:ext cx="282714" cy="255854"/>
          </a:xfrm>
          <a:prstGeom prst="chevron">
            <a:avLst/>
          </a:prstGeom>
          <a:solidFill>
            <a:srgbClr val="08482E"/>
          </a:solidFill>
          <a:ln>
            <a:noFill/>
          </a:ln>
        </p:spPr>
        <p:style>
          <a:lnRef idx="2">
            <a:schemeClr val="accent1">
              <a:shade val="50000"/>
            </a:schemeClr>
          </a:lnRef>
          <a:fillRef idx="1">
            <a:schemeClr val="accent1"/>
          </a:fillRef>
          <a:effectRef idx="0">
            <a:schemeClr val="accent1"/>
          </a:effectRef>
          <a:fontRef idx="minor">
            <a:schemeClr val="lt1"/>
          </a:fontRef>
        </p:style>
        <p:txBody>
          <a:bodyPr lIns="47216" tIns="23608" rIns="47216" bIns="23608" rtlCol="0" anchor="ctr"/>
          <a:lstStyle/>
          <a:p>
            <a:pPr algn="ctr"/>
            <a:endParaRPr lang="zh-CN" altLang="en-US">
              <a:solidFill>
                <a:schemeClr val="tx1"/>
              </a:solidFill>
            </a:endParaRPr>
          </a:p>
        </p:txBody>
      </p:sp>
      <p:sp>
        <p:nvSpPr>
          <p:cNvPr id="15" name="燕尾形 14"/>
          <p:cNvSpPr/>
          <p:nvPr/>
        </p:nvSpPr>
        <p:spPr>
          <a:xfrm>
            <a:off x="2153540" y="292620"/>
            <a:ext cx="282714" cy="255854"/>
          </a:xfrm>
          <a:prstGeom prst="chevron">
            <a:avLst/>
          </a:prstGeom>
          <a:solidFill>
            <a:srgbClr val="08482E"/>
          </a:solidFill>
          <a:ln>
            <a:noFill/>
          </a:ln>
        </p:spPr>
        <p:style>
          <a:lnRef idx="2">
            <a:schemeClr val="accent1">
              <a:shade val="50000"/>
            </a:schemeClr>
          </a:lnRef>
          <a:fillRef idx="1">
            <a:schemeClr val="accent1"/>
          </a:fillRef>
          <a:effectRef idx="0">
            <a:schemeClr val="accent1"/>
          </a:effectRef>
          <a:fontRef idx="minor">
            <a:schemeClr val="lt1"/>
          </a:fontRef>
        </p:style>
        <p:txBody>
          <a:bodyPr lIns="47216" tIns="23608" rIns="47216" bIns="23608" rtlCol="0" anchor="ctr"/>
          <a:lstStyle/>
          <a:p>
            <a:pPr algn="ctr"/>
            <a:endParaRPr lang="zh-CN" altLang="en-US">
              <a:solidFill>
                <a:schemeClr val="tx1"/>
              </a:solidFill>
            </a:endParaRPr>
          </a:p>
        </p:txBody>
      </p:sp>
      <p:sp>
        <p:nvSpPr>
          <p:cNvPr id="20" name="TextBox 39"/>
          <p:cNvSpPr txBox="1">
            <a:spLocks noChangeArrowheads="1"/>
          </p:cNvSpPr>
          <p:nvPr/>
        </p:nvSpPr>
        <p:spPr bwMode="auto">
          <a:xfrm>
            <a:off x="3380585" y="2812465"/>
            <a:ext cx="2357454" cy="306705"/>
          </a:xfrm>
          <a:prstGeom prst="rect">
            <a:avLst/>
          </a:prstGeom>
          <a:noFill/>
          <a:ln w="9525">
            <a:noFill/>
            <a:miter lim="800000"/>
          </a:ln>
        </p:spPr>
        <p:txBody>
          <a:bodyPr wrap="square">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         </a:t>
            </a:r>
            <a:r>
              <a:rPr lang="zh-CN" altLang="en-US" sz="1400" dirty="0">
                <a:solidFill>
                  <a:schemeClr val="bg1"/>
                </a:solidFill>
                <a:latin typeface="微软雅黑" panose="020B0503020204020204" pitchFamily="34" charset="-122"/>
                <a:ea typeface="微软雅黑" panose="020B0503020204020204" pitchFamily="34" charset="-122"/>
              </a:rPr>
              <a:t>国际值机：谢锋萍</a:t>
            </a:r>
            <a:endParaRPr lang="zh-CN" altLang="en-US" sz="1400" dirty="0">
              <a:solidFill>
                <a:schemeClr val="bg1"/>
              </a:solidFill>
              <a:latin typeface="微软雅黑" panose="020B0503020204020204" pitchFamily="34" charset="-122"/>
              <a:ea typeface="微软雅黑" panose="020B0503020204020204" pitchFamily="34" charset="-122"/>
            </a:endParaRPr>
          </a:p>
        </p:txBody>
      </p:sp>
      <p:pic>
        <p:nvPicPr>
          <p:cNvPr id="24" name="Picture 3" descr="C:\Users\Administrator\Desktop\1_0G410113644F.jpg"/>
          <p:cNvPicPr>
            <a:picLocks noChangeAspect="1" noChangeArrowheads="1"/>
          </p:cNvPicPr>
          <p:nvPr/>
        </p:nvPicPr>
        <p:blipFill>
          <a:blip r:embed="rId1" cstate="print">
            <a:clrChange>
              <a:clrFrom>
                <a:srgbClr val="FCFFFF"/>
              </a:clrFrom>
              <a:clrTo>
                <a:srgbClr val="FCFFFF">
                  <a:alpha val="0"/>
                </a:srgbClr>
              </a:clrTo>
            </a:clrChange>
          </a:blip>
          <a:srcRect t="14851" b="15842"/>
          <a:stretch>
            <a:fillRect/>
          </a:stretch>
        </p:blipFill>
        <p:spPr bwMode="auto">
          <a:xfrm>
            <a:off x="4237841" y="119846"/>
            <a:ext cx="1417755" cy="472513"/>
          </a:xfrm>
          <a:prstGeom prst="rect">
            <a:avLst/>
          </a:prstGeom>
          <a:noFill/>
          <a:ln w="9525">
            <a:noFill/>
            <a:miter lim="800000"/>
            <a:headEnd/>
            <a:tailEnd/>
          </a:ln>
        </p:spPr>
      </p:pic>
      <p:sp>
        <p:nvSpPr>
          <p:cNvPr id="100" name="文本框 99"/>
          <p:cNvSpPr txBox="1"/>
          <p:nvPr/>
        </p:nvSpPr>
        <p:spPr>
          <a:xfrm>
            <a:off x="340360" y="1404938"/>
            <a:ext cx="5080000" cy="429895"/>
          </a:xfrm>
          <a:prstGeom prst="rect">
            <a:avLst/>
          </a:prstGeom>
          <a:noFill/>
          <a:ln w="9525">
            <a:noFill/>
          </a:ln>
        </p:spPr>
        <p:txBody>
          <a:bodyPr>
            <a:spAutoFit/>
          </a:bodyPr>
          <a:lstStyle/>
          <a:p>
            <a:pPr indent="0" algn="ctr"/>
            <a:r>
              <a:rPr lang="zh-CN" sz="2200" b="1">
                <a:ea typeface="宋体" panose="02010600030101010101" pitchFamily="2" charset="-122"/>
              </a:rPr>
              <a:t>国际值机业务与岗位流程介绍</a:t>
            </a:r>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Users\Administrator\Desktop\1_0G410113644F.jpg"/>
          <p:cNvPicPr>
            <a:picLocks noChangeAspect="1" noChangeArrowheads="1"/>
          </p:cNvPicPr>
          <p:nvPr/>
        </p:nvPicPr>
        <p:blipFill>
          <a:blip r:embed="rId1" cstate="print">
            <a:clrChange>
              <a:clrFrom>
                <a:srgbClr val="FCFFFF"/>
              </a:clrFrom>
              <a:clrTo>
                <a:srgbClr val="FCFFFF">
                  <a:alpha val="0"/>
                </a:srgbClr>
              </a:clrTo>
            </a:clrChange>
          </a:blip>
          <a:srcRect t="14851" b="15842"/>
          <a:stretch>
            <a:fillRect/>
          </a:stretch>
        </p:blipFill>
        <p:spPr bwMode="auto">
          <a:xfrm>
            <a:off x="4343283" y="0"/>
            <a:ext cx="1417755" cy="472513"/>
          </a:xfrm>
          <a:prstGeom prst="rect">
            <a:avLst/>
          </a:prstGeom>
          <a:noFill/>
          <a:ln w="9525">
            <a:noFill/>
            <a:miter lim="800000"/>
            <a:headEnd/>
            <a:tailEnd/>
          </a:ln>
        </p:spPr>
      </p:pic>
      <p:cxnSp>
        <p:nvCxnSpPr>
          <p:cNvPr id="22" name="直接连接符 21"/>
          <p:cNvCxnSpPr/>
          <p:nvPr/>
        </p:nvCxnSpPr>
        <p:spPr>
          <a:xfrm>
            <a:off x="1880387" y="334160"/>
            <a:ext cx="2808000" cy="0"/>
          </a:xfrm>
          <a:prstGeom prst="line">
            <a:avLst/>
          </a:prstGeom>
        </p:spPr>
        <p:style>
          <a:lnRef idx="1">
            <a:schemeClr val="dk1"/>
          </a:lnRef>
          <a:fillRef idx="0">
            <a:schemeClr val="dk1"/>
          </a:fillRef>
          <a:effectRef idx="0">
            <a:schemeClr val="dk1"/>
          </a:effectRef>
          <a:fontRef idx="minor">
            <a:schemeClr val="tx1"/>
          </a:fontRef>
        </p:style>
      </p:cxnSp>
      <p:sp>
        <p:nvSpPr>
          <p:cNvPr id="24" name="矩形 23"/>
          <p:cNvSpPr/>
          <p:nvPr/>
        </p:nvSpPr>
        <p:spPr>
          <a:xfrm>
            <a:off x="578423" y="916445"/>
            <a:ext cx="4644583" cy="369570"/>
          </a:xfrm>
          <a:prstGeom prst="rect">
            <a:avLst/>
          </a:prstGeom>
        </p:spPr>
        <p:txBody>
          <a:bodyPr wrap="square" lIns="47216" tIns="23608" rIns="47216" bIns="23608">
            <a:spAutoFit/>
          </a:bodyPr>
          <a:lstStyle/>
          <a:p>
            <a:pPr>
              <a:lnSpc>
                <a:spcPct val="150000"/>
              </a:lnSpc>
            </a:pPr>
            <a:r>
              <a:rPr lang="zh-CN" altLang="en-US" sz="1400" dirty="0" smtClean="0">
                <a:solidFill>
                  <a:srgbClr val="0F3D14"/>
                </a:solidFill>
                <a:latin typeface="微软雅黑" panose="020B0503020204020204" pitchFamily="34" charset="-122"/>
                <a:ea typeface="微软雅黑" panose="020B0503020204020204" pitchFamily="34" charset="-122"/>
              </a:rPr>
              <a:t> </a:t>
            </a:r>
            <a:endParaRPr sz="1400" dirty="0" smtClean="0">
              <a:solidFill>
                <a:srgbClr val="0F3D14"/>
              </a:solidFill>
              <a:latin typeface="微软雅黑" panose="020B0503020204020204" pitchFamily="34" charset="-122"/>
              <a:ea typeface="微软雅黑" panose="020B0503020204020204" pitchFamily="34" charset="-122"/>
            </a:endParaRPr>
          </a:p>
        </p:txBody>
      </p:sp>
      <p:sp>
        <p:nvSpPr>
          <p:cNvPr id="26" name="五边形 25"/>
          <p:cNvSpPr/>
          <p:nvPr/>
        </p:nvSpPr>
        <p:spPr>
          <a:xfrm>
            <a:off x="0" y="116900"/>
            <a:ext cx="1911214" cy="431574"/>
          </a:xfrm>
          <a:prstGeom prst="homePlate">
            <a:avLst/>
          </a:prstGeom>
          <a:solidFill>
            <a:srgbClr val="08482E"/>
          </a:solidFill>
          <a:ln>
            <a:noFill/>
          </a:ln>
        </p:spPr>
        <p:style>
          <a:lnRef idx="2">
            <a:schemeClr val="accent1">
              <a:shade val="50000"/>
            </a:schemeClr>
          </a:lnRef>
          <a:fillRef idx="1">
            <a:schemeClr val="accent1"/>
          </a:fillRef>
          <a:effectRef idx="0">
            <a:schemeClr val="accent1"/>
          </a:effectRef>
          <a:fontRef idx="minor">
            <a:schemeClr val="lt1"/>
          </a:fontRef>
        </p:style>
        <p:txBody>
          <a:bodyPr lIns="47216" tIns="23608" rIns="47216" bIns="23608" rtlCol="0" anchor="ctr"/>
          <a:lstStyle/>
          <a:p>
            <a:pPr>
              <a:lnSpc>
                <a:spcPct val="150000"/>
              </a:lnSpc>
            </a:pPr>
            <a:r>
              <a:rPr lang="zh-CN" altLang="en-US" sz="1600" b="1" dirty="0" smtClean="0">
                <a:solidFill>
                  <a:schemeClr val="bg1"/>
                </a:solidFill>
                <a:latin typeface="微软雅黑" panose="020B0503020204020204" pitchFamily="34" charset="-122"/>
                <a:ea typeface="微软雅黑" panose="020B0503020204020204" pitchFamily="34" charset="-122"/>
                <a:sym typeface="+mn-ea"/>
              </a:rPr>
              <a:t>国际值机室岗位</a:t>
            </a:r>
            <a:endParaRPr lang="zh-CN" altLang="en-US" sz="16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28" name="矩形 27"/>
          <p:cNvSpPr/>
          <p:nvPr/>
        </p:nvSpPr>
        <p:spPr>
          <a:xfrm>
            <a:off x="1737511" y="111466"/>
            <a:ext cx="2879173" cy="185420"/>
          </a:xfrm>
          <a:prstGeom prst="rect">
            <a:avLst/>
          </a:prstGeom>
        </p:spPr>
        <p:txBody>
          <a:bodyPr lIns="47216" tIns="23608" rIns="47216" bIns="23608">
            <a:spAutoFit/>
          </a:bodyPr>
          <a:lstStyle/>
          <a:p>
            <a:pPr indent="157480" algn="ctr" defTabSz="471805" fontAlgn="base">
              <a:spcBef>
                <a:spcPct val="0"/>
              </a:spcBef>
              <a:spcAft>
                <a:spcPct val="0"/>
              </a:spcAft>
            </a:pPr>
            <a:r>
              <a:rPr sz="900" dirty="0" smtClean="0">
                <a:solidFill>
                  <a:srgbClr val="333333"/>
                </a:solidFill>
                <a:latin typeface="微软雅黑" panose="020B0503020204020204" pitchFamily="34" charset="-122"/>
                <a:ea typeface="微软雅黑" panose="020B0503020204020204" pitchFamily="34" charset="-122"/>
                <a:cs typeface="Arial" panose="020B0604020202020204" pitchFamily="34" charset="0"/>
              </a:rPr>
              <a:t>国际值机岗</a:t>
            </a:r>
            <a:r>
              <a:rPr lang="zh-CN" sz="900" dirty="0" smtClean="0">
                <a:solidFill>
                  <a:srgbClr val="333333"/>
                </a:solidFill>
                <a:latin typeface="微软雅黑" panose="020B0503020204020204" pitchFamily="34" charset="-122"/>
                <a:ea typeface="微软雅黑" panose="020B0503020204020204" pitchFamily="34" charset="-122"/>
                <a:cs typeface="Arial" panose="020B0604020202020204" pitchFamily="34" charset="0"/>
              </a:rPr>
              <a:t>位介绍</a:t>
            </a:r>
            <a:endParaRPr lang="zh-CN" sz="900" dirty="0" smtClean="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文本框 1"/>
          <p:cNvSpPr txBox="1"/>
          <p:nvPr/>
        </p:nvSpPr>
        <p:spPr>
          <a:xfrm>
            <a:off x="762635" y="643255"/>
            <a:ext cx="1931035" cy="2399665"/>
          </a:xfrm>
          <a:prstGeom prst="rect">
            <a:avLst/>
          </a:prstGeom>
          <a:solidFill>
            <a:schemeClr val="accent1">
              <a:lumMod val="40000"/>
              <a:lumOff val="60000"/>
            </a:schemeClr>
          </a:solidFill>
        </p:spPr>
        <p:txBody>
          <a:bodyPr wrap="square" rtlCol="0" anchor="t">
            <a:spAutoFit/>
          </a:bodyPr>
          <a:lstStyle/>
          <a:p>
            <a:pPr fontAlgn="auto">
              <a:lnSpc>
                <a:spcPct val="300000"/>
              </a:lnSpc>
            </a:pPr>
            <a:r>
              <a:rPr lang="zh-CN" altLang="en-US" b="1" dirty="0" smtClean="0">
                <a:solidFill>
                  <a:srgbClr val="0F3D14"/>
                </a:solidFill>
                <a:latin typeface="微软雅黑" panose="020B0503020204020204" pitchFamily="34" charset="-122"/>
                <a:ea typeface="微软雅黑" panose="020B0503020204020204" pitchFamily="34" charset="-122"/>
                <a:sym typeface="+mn-ea"/>
              </a:rPr>
              <a:t>一、国际值机岗</a:t>
            </a:r>
            <a:endParaRPr lang="zh-CN" altLang="en-US" b="1" dirty="0" smtClean="0">
              <a:solidFill>
                <a:schemeClr val="accent5">
                  <a:lumMod val="20000"/>
                  <a:lumOff val="80000"/>
                </a:schemeClr>
              </a:solidFill>
              <a:latin typeface="微软雅黑" panose="020B0503020204020204" pitchFamily="34" charset="-122"/>
              <a:ea typeface="微软雅黑" panose="020B0503020204020204" pitchFamily="34" charset="-122"/>
              <a:sym typeface="+mn-ea"/>
            </a:endParaRPr>
          </a:p>
          <a:p>
            <a:pPr fontAlgn="auto">
              <a:lnSpc>
                <a:spcPct val="300000"/>
              </a:lnSpc>
            </a:pPr>
            <a:r>
              <a:rPr lang="zh-CN" altLang="en-US" b="1" dirty="0" smtClean="0">
                <a:solidFill>
                  <a:srgbClr val="0F3D14"/>
                </a:solidFill>
                <a:latin typeface="微软雅黑" panose="020B0503020204020204" pitchFamily="34" charset="-122"/>
                <a:ea typeface="微软雅黑" panose="020B0503020204020204" pitchFamily="34" charset="-122"/>
                <a:sym typeface="+mn-ea"/>
              </a:rPr>
              <a:t>二、国际超大柜台值机岗</a:t>
            </a:r>
            <a:endParaRPr lang="zh-CN" altLang="en-US" b="1" dirty="0" smtClean="0">
              <a:solidFill>
                <a:srgbClr val="0F3D14"/>
              </a:solidFill>
              <a:latin typeface="微软雅黑" panose="020B0503020204020204" pitchFamily="34" charset="-122"/>
              <a:ea typeface="微软雅黑" panose="020B0503020204020204" pitchFamily="34" charset="-122"/>
              <a:sym typeface="+mn-ea"/>
            </a:endParaRPr>
          </a:p>
          <a:p>
            <a:pPr fontAlgn="auto">
              <a:lnSpc>
                <a:spcPct val="300000"/>
              </a:lnSpc>
            </a:pPr>
            <a:r>
              <a:rPr lang="zh-CN" altLang="en-US" b="1" dirty="0" smtClean="0">
                <a:solidFill>
                  <a:srgbClr val="0F3D14"/>
                </a:solidFill>
                <a:latin typeface="微软雅黑" panose="020B0503020204020204" pitchFamily="34" charset="-122"/>
                <a:ea typeface="微软雅黑" panose="020B0503020204020204" pitchFamily="34" charset="-122"/>
                <a:sym typeface="+mn-ea"/>
              </a:rPr>
              <a:t>三、国际值机文件岗</a:t>
            </a:r>
            <a:endParaRPr lang="zh-CN" altLang="en-US" b="1" dirty="0" smtClean="0">
              <a:solidFill>
                <a:srgbClr val="0F3D14"/>
              </a:solidFill>
              <a:latin typeface="微软雅黑" panose="020B0503020204020204" pitchFamily="34" charset="-122"/>
              <a:ea typeface="微软雅黑" panose="020B0503020204020204" pitchFamily="34" charset="-122"/>
              <a:sym typeface="+mn-ea"/>
            </a:endParaRPr>
          </a:p>
          <a:p>
            <a:pPr algn="l" fontAlgn="auto">
              <a:lnSpc>
                <a:spcPct val="300000"/>
              </a:lnSpc>
              <a:buNone/>
            </a:pPr>
            <a:r>
              <a:rPr lang="zh-CN" altLang="en-US" b="1" dirty="0" smtClean="0">
                <a:solidFill>
                  <a:srgbClr val="0F3D14"/>
                </a:solidFill>
                <a:latin typeface="微软雅黑" panose="020B0503020204020204" pitchFamily="34" charset="-122"/>
                <a:ea typeface="微软雅黑" panose="020B0503020204020204" pitchFamily="34" charset="-122"/>
              </a:rPr>
              <a:t>四、国际值机调控岗</a:t>
            </a:r>
            <a:endParaRPr lang="zh-CN" altLang="en-US" b="1" dirty="0" smtClean="0">
              <a:solidFill>
                <a:srgbClr val="0F3D14"/>
              </a:solidFill>
              <a:latin typeface="微软雅黑" panose="020B0503020204020204" pitchFamily="34" charset="-122"/>
              <a:ea typeface="微软雅黑" panose="020B0503020204020204" pitchFamily="34" charset="-122"/>
            </a:endParaRPr>
          </a:p>
          <a:p>
            <a:pPr algn="l" fontAlgn="auto">
              <a:lnSpc>
                <a:spcPct val="300000"/>
              </a:lnSpc>
              <a:buNone/>
            </a:pPr>
            <a:r>
              <a:rPr lang="zh-CN" altLang="en-US" b="1" dirty="0" smtClean="0">
                <a:solidFill>
                  <a:srgbClr val="0F3D14"/>
                </a:solidFill>
                <a:latin typeface="微软雅黑" panose="020B0503020204020204" pitchFamily="34" charset="-122"/>
                <a:ea typeface="微软雅黑" panose="020B0503020204020204" pitchFamily="34" charset="-122"/>
              </a:rPr>
              <a:t>五、国际值机引导岗</a:t>
            </a:r>
            <a:endParaRPr lang="zh-CN" altLang="en-US"/>
          </a:p>
        </p:txBody>
      </p:sp>
      <p:pic>
        <p:nvPicPr>
          <p:cNvPr id="3" name="图片 2" descr="微信图片_20190120122559"/>
          <p:cNvPicPr>
            <a:picLocks noChangeAspect="1"/>
          </p:cNvPicPr>
          <p:nvPr/>
        </p:nvPicPr>
        <p:blipFill>
          <a:blip r:embed="rId2" cstate="print"/>
          <a:stretch>
            <a:fillRect/>
          </a:stretch>
        </p:blipFill>
        <p:spPr>
          <a:xfrm>
            <a:off x="2764790" y="643255"/>
            <a:ext cx="1851660" cy="2400300"/>
          </a:xfrm>
          <a:prstGeom prst="rect">
            <a:avLst/>
          </a:prstGeom>
          <a:solidFill>
            <a:schemeClr val="accent3">
              <a:lumMod val="20000"/>
              <a:lumOff val="80000"/>
            </a:schemeClr>
          </a:solid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Users\Administrator\Desktop\1_0G410113644F.jpg"/>
          <p:cNvPicPr>
            <a:picLocks noChangeAspect="1" noChangeArrowheads="1"/>
          </p:cNvPicPr>
          <p:nvPr/>
        </p:nvPicPr>
        <p:blipFill>
          <a:blip r:embed="rId1" cstate="print">
            <a:clrChange>
              <a:clrFrom>
                <a:srgbClr val="FCFFFF"/>
              </a:clrFrom>
              <a:clrTo>
                <a:srgbClr val="FCFFFF">
                  <a:alpha val="0"/>
                </a:srgbClr>
              </a:clrTo>
            </a:clrChange>
          </a:blip>
          <a:srcRect t="14851" b="15842"/>
          <a:stretch>
            <a:fillRect/>
          </a:stretch>
        </p:blipFill>
        <p:spPr bwMode="auto">
          <a:xfrm>
            <a:off x="4343283" y="0"/>
            <a:ext cx="1417755" cy="472513"/>
          </a:xfrm>
          <a:prstGeom prst="rect">
            <a:avLst/>
          </a:prstGeom>
          <a:noFill/>
          <a:ln w="9525">
            <a:noFill/>
            <a:miter lim="800000"/>
            <a:headEnd/>
            <a:tailEnd/>
          </a:ln>
        </p:spPr>
      </p:pic>
      <p:cxnSp>
        <p:nvCxnSpPr>
          <p:cNvPr id="22" name="直接连接符 21"/>
          <p:cNvCxnSpPr/>
          <p:nvPr/>
        </p:nvCxnSpPr>
        <p:spPr>
          <a:xfrm>
            <a:off x="1880387" y="334160"/>
            <a:ext cx="2808000" cy="0"/>
          </a:xfrm>
          <a:prstGeom prst="line">
            <a:avLst/>
          </a:prstGeom>
        </p:spPr>
        <p:style>
          <a:lnRef idx="1">
            <a:schemeClr val="dk1"/>
          </a:lnRef>
          <a:fillRef idx="0">
            <a:schemeClr val="dk1"/>
          </a:fillRef>
          <a:effectRef idx="0">
            <a:schemeClr val="dk1"/>
          </a:effectRef>
          <a:fontRef idx="minor">
            <a:schemeClr val="tx1"/>
          </a:fontRef>
        </p:style>
      </p:cxnSp>
      <p:sp>
        <p:nvSpPr>
          <p:cNvPr id="26" name="五边形 25"/>
          <p:cNvSpPr/>
          <p:nvPr/>
        </p:nvSpPr>
        <p:spPr>
          <a:xfrm>
            <a:off x="0" y="116900"/>
            <a:ext cx="1911214" cy="431574"/>
          </a:xfrm>
          <a:prstGeom prst="homePlate">
            <a:avLst/>
          </a:prstGeom>
          <a:solidFill>
            <a:srgbClr val="08482E"/>
          </a:solidFill>
          <a:ln>
            <a:noFill/>
          </a:ln>
        </p:spPr>
        <p:style>
          <a:lnRef idx="2">
            <a:schemeClr val="accent1">
              <a:shade val="50000"/>
            </a:schemeClr>
          </a:lnRef>
          <a:fillRef idx="1">
            <a:schemeClr val="accent1"/>
          </a:fillRef>
          <a:effectRef idx="0">
            <a:schemeClr val="accent1"/>
          </a:effectRef>
          <a:fontRef idx="minor">
            <a:schemeClr val="lt1"/>
          </a:fontRef>
        </p:style>
        <p:txBody>
          <a:bodyPr lIns="47216" tIns="23608" rIns="47216" bIns="23608" rtlCol="0" anchor="ctr"/>
          <a:lstStyle/>
          <a:p>
            <a:pPr>
              <a:lnSpc>
                <a:spcPct val="150000"/>
              </a:lnSpc>
            </a:pPr>
            <a:r>
              <a:rPr lang="zh-CN" altLang="en-US" sz="1600" b="1" dirty="0" smtClean="0">
                <a:solidFill>
                  <a:schemeClr val="bg1"/>
                </a:solidFill>
                <a:latin typeface="微软雅黑" panose="020B0503020204020204" pitchFamily="34" charset="-122"/>
                <a:ea typeface="微软雅黑" panose="020B0503020204020204" pitchFamily="34" charset="-122"/>
                <a:sym typeface="+mn-ea"/>
              </a:rPr>
              <a:t>国际值机室岗位</a:t>
            </a:r>
            <a:endParaRPr lang="zh-CN" altLang="en-US" sz="16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28" name="矩形 27"/>
          <p:cNvSpPr/>
          <p:nvPr/>
        </p:nvSpPr>
        <p:spPr>
          <a:xfrm>
            <a:off x="1737511" y="111466"/>
            <a:ext cx="2879173" cy="185420"/>
          </a:xfrm>
          <a:prstGeom prst="rect">
            <a:avLst/>
          </a:prstGeom>
        </p:spPr>
        <p:txBody>
          <a:bodyPr lIns="47216" tIns="23608" rIns="47216" bIns="23608">
            <a:spAutoFit/>
          </a:bodyPr>
          <a:lstStyle/>
          <a:p>
            <a:pPr indent="157480" algn="ctr" defTabSz="471805" fontAlgn="base">
              <a:spcBef>
                <a:spcPct val="0"/>
              </a:spcBef>
              <a:spcAft>
                <a:spcPct val="0"/>
              </a:spcAft>
            </a:pPr>
            <a:r>
              <a:rPr sz="900" dirty="0" smtClean="0">
                <a:solidFill>
                  <a:srgbClr val="333333"/>
                </a:solidFill>
                <a:latin typeface="微软雅黑" panose="020B0503020204020204" pitchFamily="34" charset="-122"/>
                <a:ea typeface="微软雅黑" panose="020B0503020204020204" pitchFamily="34" charset="-122"/>
                <a:cs typeface="Arial" panose="020B0604020202020204" pitchFamily="34" charset="0"/>
              </a:rPr>
              <a:t>国际值机</a:t>
            </a:r>
            <a:r>
              <a:rPr lang="zh-CN" sz="900" dirty="0" smtClean="0">
                <a:solidFill>
                  <a:srgbClr val="333333"/>
                </a:solidFill>
                <a:latin typeface="微软雅黑" panose="020B0503020204020204" pitchFamily="34" charset="-122"/>
                <a:ea typeface="微软雅黑" panose="020B0503020204020204" pitchFamily="34" charset="-122"/>
                <a:cs typeface="Arial" panose="020B0604020202020204" pitchFamily="34" charset="0"/>
              </a:rPr>
              <a:t>岗</a:t>
            </a:r>
            <a:endParaRPr lang="zh-CN" sz="900" dirty="0" smtClean="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0" name="文本框 99"/>
          <p:cNvSpPr txBox="1"/>
          <p:nvPr/>
        </p:nvSpPr>
        <p:spPr>
          <a:xfrm>
            <a:off x="239395" y="548640"/>
            <a:ext cx="2919730" cy="2676525"/>
          </a:xfrm>
          <a:prstGeom prst="rect">
            <a:avLst/>
          </a:prstGeom>
          <a:solidFill>
            <a:schemeClr val="accent6">
              <a:lumMod val="75000"/>
            </a:schemeClr>
          </a:solidFill>
          <a:ln w="9525">
            <a:noFill/>
          </a:ln>
        </p:spPr>
        <p:txBody>
          <a:bodyPr wrap="square">
            <a:spAutoFit/>
          </a:bodyPr>
          <a:lstStyle/>
          <a:p>
            <a:pPr indent="0"/>
            <a:r>
              <a:rPr lang="zh-CN" altLang="en-US" sz="1200" b="1">
                <a:solidFill>
                  <a:schemeClr val="bg1"/>
                </a:solidFill>
                <a:latin typeface="宋体" panose="02010600030101010101" pitchFamily="2" charset="-122"/>
                <a:cs typeface="仿宋_GB2312" panose="02010609030101010101" charset="-122"/>
              </a:rPr>
              <a:t>国际值机岗位职责：</a:t>
            </a:r>
            <a:endParaRPr lang="en-US" sz="1200" b="1">
              <a:solidFill>
                <a:schemeClr val="bg1"/>
              </a:solidFill>
              <a:latin typeface="宋体" panose="02010600030101010101" pitchFamily="2" charset="-122"/>
              <a:cs typeface="仿宋_GB2312" panose="02010609030101010101" charset="-122"/>
            </a:endParaRPr>
          </a:p>
          <a:p>
            <a:pPr indent="0"/>
            <a:r>
              <a:rPr lang="en-US" sz="1200" b="1">
                <a:solidFill>
                  <a:schemeClr val="bg1"/>
                </a:solidFill>
                <a:latin typeface="宋体" panose="02010600030101010101" pitchFamily="2" charset="-122"/>
                <a:cs typeface="仿宋_GB2312" panose="02010609030101010101" charset="-122"/>
              </a:rPr>
              <a:t>1. </a:t>
            </a:r>
            <a:r>
              <a:rPr lang="zh-CN" sz="1200" b="1">
                <a:solidFill>
                  <a:schemeClr val="bg1"/>
                </a:solidFill>
                <a:cs typeface="仿宋_GB2312" panose="02010609030101010101" charset="-122"/>
              </a:rPr>
              <a:t>为旅客办理值机手续；</a:t>
            </a:r>
            <a:endParaRPr lang="en-US" sz="1200" b="1">
              <a:solidFill>
                <a:schemeClr val="bg1"/>
              </a:solidFill>
              <a:latin typeface="宋体" panose="02010600030101010101" pitchFamily="2" charset="-122"/>
              <a:cs typeface="仿宋_GB2312" panose="02010609030101010101" charset="-122"/>
            </a:endParaRPr>
          </a:p>
          <a:p>
            <a:r>
              <a:rPr lang="en-US" sz="1200" b="1">
                <a:solidFill>
                  <a:schemeClr val="bg1"/>
                </a:solidFill>
                <a:latin typeface="宋体" panose="02010600030101010101" pitchFamily="2" charset="-122"/>
                <a:cs typeface="仿宋_GB2312" panose="02010609030101010101" charset="-122"/>
              </a:rPr>
              <a:t>2. </a:t>
            </a:r>
            <a:r>
              <a:rPr lang="zh-CN" sz="1200" b="1">
                <a:solidFill>
                  <a:schemeClr val="bg1"/>
                </a:solidFill>
                <a:cs typeface="仿宋_GB2312" panose="02010609030101010101" charset="-122"/>
              </a:rPr>
              <a:t>负责航班数据统计和报载；</a:t>
            </a:r>
            <a:endParaRPr lang="en-US" sz="1200" b="1">
              <a:solidFill>
                <a:schemeClr val="bg1"/>
              </a:solidFill>
              <a:latin typeface="宋体" panose="02010600030101010101" pitchFamily="2" charset="-122"/>
              <a:cs typeface="仿宋_GB2312" panose="02010609030101010101" charset="-122"/>
            </a:endParaRPr>
          </a:p>
          <a:p>
            <a:r>
              <a:rPr lang="en-US" sz="1200" b="1">
                <a:solidFill>
                  <a:schemeClr val="bg1"/>
                </a:solidFill>
                <a:latin typeface="宋体" panose="02010600030101010101" pitchFamily="2" charset="-122"/>
                <a:cs typeface="仿宋_GB2312" panose="02010609030101010101" charset="-122"/>
              </a:rPr>
              <a:t>3. </a:t>
            </a:r>
            <a:r>
              <a:rPr lang="zh-CN" sz="1200" b="1">
                <a:solidFill>
                  <a:schemeClr val="bg1"/>
                </a:solidFill>
                <a:cs typeface="仿宋_GB2312" panose="02010609030101010101" charset="-122"/>
              </a:rPr>
              <a:t>将航班旅客人数、</a:t>
            </a:r>
            <a:r>
              <a:rPr lang="en-US" sz="1200" b="1">
                <a:solidFill>
                  <a:schemeClr val="bg1"/>
                </a:solidFill>
                <a:latin typeface="宋体" panose="02010600030101010101" pitchFamily="2" charset="-122"/>
                <a:cs typeface="仿宋_GB2312" panose="02010609030101010101" charset="-122"/>
              </a:rPr>
              <a:t>VIP</a:t>
            </a:r>
            <a:r>
              <a:rPr lang="zh-CN" sz="1200" b="1">
                <a:solidFill>
                  <a:schemeClr val="bg1"/>
                </a:solidFill>
                <a:cs typeface="仿宋_GB2312" panose="02010609030101010101" charset="-122"/>
              </a:rPr>
              <a:t>、担架旅客信息报给值机调控员；</a:t>
            </a:r>
            <a:endParaRPr lang="en-US" sz="1200" b="1">
              <a:solidFill>
                <a:schemeClr val="bg1"/>
              </a:solidFill>
              <a:latin typeface="宋体" panose="02010600030101010101" pitchFamily="2" charset="-122"/>
              <a:cs typeface="仿宋_GB2312" panose="02010609030101010101" charset="-122"/>
            </a:endParaRPr>
          </a:p>
          <a:p>
            <a:r>
              <a:rPr lang="en-US" sz="1200" b="1">
                <a:solidFill>
                  <a:schemeClr val="bg1"/>
                </a:solidFill>
                <a:latin typeface="宋体" panose="02010600030101010101" pitchFamily="2" charset="-122"/>
                <a:cs typeface="仿宋_GB2312" panose="02010609030101010101" charset="-122"/>
              </a:rPr>
              <a:t>4. </a:t>
            </a:r>
            <a:r>
              <a:rPr lang="zh-CN" sz="1200" b="1">
                <a:solidFill>
                  <a:schemeClr val="bg1"/>
                </a:solidFill>
                <a:cs typeface="仿宋_GB2312" panose="02010609030101010101" charset="-122"/>
              </a:rPr>
              <a:t>负责航班乘机联统计，并与航空公司人员或结算员交接乘机联；</a:t>
            </a:r>
            <a:endParaRPr lang="en-US" sz="1200" b="1">
              <a:solidFill>
                <a:schemeClr val="bg1"/>
              </a:solidFill>
              <a:latin typeface="宋体" panose="02010600030101010101" pitchFamily="2" charset="-122"/>
              <a:cs typeface="仿宋_GB2312" panose="02010609030101010101" charset="-122"/>
            </a:endParaRPr>
          </a:p>
          <a:p>
            <a:r>
              <a:rPr lang="en-US" sz="1200" b="1">
                <a:solidFill>
                  <a:schemeClr val="bg1"/>
                </a:solidFill>
                <a:latin typeface="宋体" panose="02010600030101010101" pitchFamily="2" charset="-122"/>
                <a:cs typeface="仿宋_GB2312" panose="02010609030101010101" charset="-122"/>
              </a:rPr>
              <a:t>5. </a:t>
            </a:r>
            <a:r>
              <a:rPr lang="zh-CN" sz="1200" b="1">
                <a:solidFill>
                  <a:schemeClr val="bg1"/>
                </a:solidFill>
                <a:cs typeface="仿宋_GB2312" panose="02010609030101010101" charset="-122"/>
              </a:rPr>
              <a:t>与地勤装卸交接出港行李；</a:t>
            </a:r>
            <a:endParaRPr lang="en-US" sz="1200" b="1">
              <a:solidFill>
                <a:schemeClr val="bg1"/>
              </a:solidFill>
              <a:latin typeface="宋体" panose="02010600030101010101" pitchFamily="2" charset="-122"/>
              <a:cs typeface="仿宋_GB2312" panose="02010609030101010101" charset="-122"/>
            </a:endParaRPr>
          </a:p>
          <a:p>
            <a:r>
              <a:rPr lang="en-US" sz="1200" b="1">
                <a:solidFill>
                  <a:schemeClr val="bg1"/>
                </a:solidFill>
                <a:latin typeface="宋体" panose="02010600030101010101" pitchFamily="2" charset="-122"/>
                <a:cs typeface="仿宋_GB2312" panose="02010609030101010101" charset="-122"/>
              </a:rPr>
              <a:t>6. </a:t>
            </a:r>
            <a:r>
              <a:rPr lang="zh-CN" sz="1200" b="1">
                <a:solidFill>
                  <a:schemeClr val="bg1"/>
                </a:solidFill>
                <a:cs typeface="仿宋_GB2312" panose="02010609030101010101" charset="-122"/>
              </a:rPr>
              <a:t>负责航班结关手续的办理；</a:t>
            </a:r>
            <a:endParaRPr lang="en-US" sz="1200" b="1">
              <a:solidFill>
                <a:schemeClr val="bg1"/>
              </a:solidFill>
              <a:latin typeface="宋体" panose="02010600030101010101" pitchFamily="2" charset="-122"/>
              <a:cs typeface="仿宋_GB2312" panose="02010609030101010101" charset="-122"/>
            </a:endParaRPr>
          </a:p>
          <a:p>
            <a:r>
              <a:rPr lang="en-US" sz="1200" b="1">
                <a:solidFill>
                  <a:schemeClr val="bg1"/>
                </a:solidFill>
                <a:latin typeface="宋体" panose="02010600030101010101" pitchFamily="2" charset="-122"/>
                <a:cs typeface="仿宋_GB2312" panose="02010609030101010101" charset="-122"/>
              </a:rPr>
              <a:t>7. </a:t>
            </a:r>
            <a:r>
              <a:rPr lang="zh-CN" sz="1200" b="1">
                <a:solidFill>
                  <a:schemeClr val="bg1"/>
                </a:solidFill>
                <a:cs typeface="仿宋_GB2312" panose="02010609030101010101" charset="-122"/>
              </a:rPr>
              <a:t>与机组交接随机业务文件，与乘务长交接旅客服务情况；</a:t>
            </a:r>
            <a:endParaRPr lang="en-US" sz="1200" b="1">
              <a:solidFill>
                <a:schemeClr val="bg1"/>
              </a:solidFill>
              <a:latin typeface="宋体" panose="02010600030101010101" pitchFamily="2" charset="-122"/>
              <a:cs typeface="仿宋_GB2312" panose="02010609030101010101" charset="-122"/>
            </a:endParaRPr>
          </a:p>
          <a:p>
            <a:r>
              <a:rPr lang="en-US" sz="1200" b="1">
                <a:solidFill>
                  <a:schemeClr val="bg1"/>
                </a:solidFill>
                <a:latin typeface="宋体" panose="02010600030101010101" pitchFamily="2" charset="-122"/>
                <a:cs typeface="仿宋_GB2312" panose="02010609030101010101" charset="-122"/>
              </a:rPr>
              <a:t>8. </a:t>
            </a:r>
            <a:r>
              <a:rPr lang="zh-CN" sz="1200" b="1">
                <a:solidFill>
                  <a:schemeClr val="bg1"/>
                </a:solidFill>
                <a:cs typeface="仿宋_GB2312" panose="02010609030101010101" charset="-122"/>
              </a:rPr>
              <a:t>航班不正常时，按航空公司要求在值机区域对旅客提供服务；</a:t>
            </a:r>
            <a:endParaRPr lang="zh-CN" sz="1200" b="1">
              <a:solidFill>
                <a:schemeClr val="bg1"/>
              </a:solidFill>
              <a:cs typeface="仿宋_GB2312" panose="02010609030101010101" charset="-122"/>
            </a:endParaRPr>
          </a:p>
          <a:p>
            <a:pPr indent="0"/>
            <a:r>
              <a:rPr lang="en-US" altLang="zh-CN" sz="1200" b="1">
                <a:solidFill>
                  <a:schemeClr val="bg1"/>
                </a:solidFill>
                <a:cs typeface="仿宋_GB2312" panose="02010609030101010101" charset="-122"/>
              </a:rPr>
              <a:t>9.</a:t>
            </a:r>
            <a:r>
              <a:rPr lang="zh-CN" sz="1200" b="1">
                <a:solidFill>
                  <a:schemeClr val="bg1"/>
                </a:solidFill>
                <a:cs typeface="仿宋_GB2312" panose="02010609030101010101" charset="-122"/>
              </a:rPr>
              <a:t>负责完成上级领导交办的其他工作。</a:t>
            </a:r>
            <a:endParaRPr lang="zh-CN" altLang="en-US" sz="1200" b="1">
              <a:solidFill>
                <a:schemeClr val="bg1"/>
              </a:solidFill>
              <a:cs typeface="仿宋_GB2312" panose="02010609030101010101" charset="-122"/>
            </a:endParaRPr>
          </a:p>
        </p:txBody>
      </p:sp>
      <p:pic>
        <p:nvPicPr>
          <p:cNvPr id="2" name="图片 1" descr="微信图片_20190121154252"/>
          <p:cNvPicPr>
            <a:picLocks noChangeAspect="1"/>
          </p:cNvPicPr>
          <p:nvPr/>
        </p:nvPicPr>
        <p:blipFill>
          <a:blip r:embed="rId2" cstate="print"/>
          <a:stretch>
            <a:fillRect/>
          </a:stretch>
        </p:blipFill>
        <p:spPr>
          <a:xfrm>
            <a:off x="3129915" y="548005"/>
            <a:ext cx="2668270" cy="267716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Users\Administrator\Desktop\1_0G410113644F.jpg"/>
          <p:cNvPicPr>
            <a:picLocks noChangeAspect="1" noChangeArrowheads="1"/>
          </p:cNvPicPr>
          <p:nvPr/>
        </p:nvPicPr>
        <p:blipFill>
          <a:blip r:embed="rId1" cstate="print">
            <a:clrChange>
              <a:clrFrom>
                <a:srgbClr val="FCFFFF"/>
              </a:clrFrom>
              <a:clrTo>
                <a:srgbClr val="FCFFFF">
                  <a:alpha val="0"/>
                </a:srgbClr>
              </a:clrTo>
            </a:clrChange>
          </a:blip>
          <a:srcRect t="14851" b="15842"/>
          <a:stretch>
            <a:fillRect/>
          </a:stretch>
        </p:blipFill>
        <p:spPr bwMode="auto">
          <a:xfrm>
            <a:off x="4343283" y="0"/>
            <a:ext cx="1417755" cy="472513"/>
          </a:xfrm>
          <a:prstGeom prst="rect">
            <a:avLst/>
          </a:prstGeom>
          <a:noFill/>
          <a:ln w="9525">
            <a:noFill/>
            <a:miter lim="800000"/>
            <a:headEnd/>
            <a:tailEnd/>
          </a:ln>
        </p:spPr>
      </p:pic>
      <p:cxnSp>
        <p:nvCxnSpPr>
          <p:cNvPr id="22" name="直接连接符 21"/>
          <p:cNvCxnSpPr/>
          <p:nvPr/>
        </p:nvCxnSpPr>
        <p:spPr>
          <a:xfrm>
            <a:off x="1880387" y="334160"/>
            <a:ext cx="2808000" cy="0"/>
          </a:xfrm>
          <a:prstGeom prst="line">
            <a:avLst/>
          </a:prstGeom>
        </p:spPr>
        <p:style>
          <a:lnRef idx="1">
            <a:schemeClr val="dk1"/>
          </a:lnRef>
          <a:fillRef idx="0">
            <a:schemeClr val="dk1"/>
          </a:fillRef>
          <a:effectRef idx="0">
            <a:schemeClr val="dk1"/>
          </a:effectRef>
          <a:fontRef idx="minor">
            <a:schemeClr val="tx1"/>
          </a:fontRef>
        </p:style>
      </p:cxnSp>
      <p:sp>
        <p:nvSpPr>
          <p:cNvPr id="26" name="五边形 25"/>
          <p:cNvSpPr/>
          <p:nvPr/>
        </p:nvSpPr>
        <p:spPr>
          <a:xfrm>
            <a:off x="0" y="116900"/>
            <a:ext cx="1911214" cy="431574"/>
          </a:xfrm>
          <a:prstGeom prst="homePlate">
            <a:avLst/>
          </a:prstGeom>
          <a:solidFill>
            <a:srgbClr val="08482E"/>
          </a:solidFill>
          <a:ln>
            <a:noFill/>
          </a:ln>
        </p:spPr>
        <p:style>
          <a:lnRef idx="2">
            <a:schemeClr val="accent1">
              <a:shade val="50000"/>
            </a:schemeClr>
          </a:lnRef>
          <a:fillRef idx="1">
            <a:schemeClr val="accent1"/>
          </a:fillRef>
          <a:effectRef idx="0">
            <a:schemeClr val="accent1"/>
          </a:effectRef>
          <a:fontRef idx="minor">
            <a:schemeClr val="lt1"/>
          </a:fontRef>
        </p:style>
        <p:txBody>
          <a:bodyPr lIns="47216" tIns="23608" rIns="47216" bIns="23608" rtlCol="0" anchor="ctr"/>
          <a:lstStyle/>
          <a:p>
            <a:pPr>
              <a:lnSpc>
                <a:spcPct val="150000"/>
              </a:lnSpc>
            </a:pPr>
            <a:r>
              <a:rPr lang="zh-CN" altLang="en-US" sz="1600" b="1" dirty="0" smtClean="0">
                <a:solidFill>
                  <a:schemeClr val="bg1"/>
                </a:solidFill>
                <a:latin typeface="微软雅黑" panose="020B0503020204020204" pitchFamily="34" charset="-122"/>
                <a:ea typeface="微软雅黑" panose="020B0503020204020204" pitchFamily="34" charset="-122"/>
                <a:sym typeface="+mn-ea"/>
              </a:rPr>
              <a:t>国际值机室岗位</a:t>
            </a:r>
            <a:endParaRPr lang="zh-CN" altLang="en-US" sz="16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28" name="矩形 27"/>
          <p:cNvSpPr/>
          <p:nvPr/>
        </p:nvSpPr>
        <p:spPr>
          <a:xfrm>
            <a:off x="1737511" y="111466"/>
            <a:ext cx="2879173" cy="185420"/>
          </a:xfrm>
          <a:prstGeom prst="rect">
            <a:avLst/>
          </a:prstGeom>
        </p:spPr>
        <p:txBody>
          <a:bodyPr lIns="47216" tIns="23608" rIns="47216" bIns="23608">
            <a:spAutoFit/>
          </a:bodyPr>
          <a:lstStyle/>
          <a:p>
            <a:pPr indent="157480" algn="ctr" defTabSz="471805" fontAlgn="base">
              <a:spcBef>
                <a:spcPct val="0"/>
              </a:spcBef>
              <a:spcAft>
                <a:spcPct val="0"/>
              </a:spcAft>
            </a:pPr>
            <a:r>
              <a:rPr sz="900" dirty="0" smtClean="0">
                <a:solidFill>
                  <a:srgbClr val="333333"/>
                </a:solidFill>
                <a:latin typeface="微软雅黑" panose="020B0503020204020204" pitchFamily="34" charset="-122"/>
                <a:ea typeface="微软雅黑" panose="020B0503020204020204" pitchFamily="34" charset="-122"/>
                <a:cs typeface="Arial" panose="020B0604020202020204" pitchFamily="34" charset="0"/>
              </a:rPr>
              <a:t>国际值机室</a:t>
            </a:r>
            <a:r>
              <a:rPr lang="zh-CN" sz="900" dirty="0" smtClean="0">
                <a:solidFill>
                  <a:srgbClr val="333333"/>
                </a:solidFill>
                <a:latin typeface="微软雅黑" panose="020B0503020204020204" pitchFamily="34" charset="-122"/>
                <a:ea typeface="微软雅黑" panose="020B0503020204020204" pitchFamily="34" charset="-122"/>
                <a:cs typeface="Arial" panose="020B0604020202020204" pitchFamily="34" charset="0"/>
              </a:rPr>
              <a:t>岗</a:t>
            </a:r>
            <a:endParaRPr lang="zh-CN" sz="900" dirty="0" smtClean="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2" name="组合 11"/>
          <p:cNvGrpSpPr/>
          <p:nvPr>
            <p:custDataLst>
              <p:tags r:id="rId2"/>
            </p:custDataLst>
          </p:nvPr>
        </p:nvGrpSpPr>
        <p:grpSpPr>
          <a:xfrm>
            <a:off x="999447" y="734514"/>
            <a:ext cx="926267" cy="1030412"/>
            <a:chOff x="1080972" y="3551397"/>
            <a:chExt cx="1909191" cy="2123851"/>
          </a:xfrm>
        </p:grpSpPr>
        <p:cxnSp>
          <p:nvCxnSpPr>
            <p:cNvPr id="14" name="直接连接符 13"/>
            <p:cNvCxnSpPr/>
            <p:nvPr>
              <p:custDataLst>
                <p:tags r:id="rId3"/>
              </p:custDataLst>
            </p:nvPr>
          </p:nvCxnSpPr>
          <p:spPr>
            <a:xfrm>
              <a:off x="1385180" y="4101220"/>
              <a:ext cx="0" cy="950614"/>
            </a:xfrm>
            <a:prstGeom prst="line">
              <a:avLst/>
            </a:prstGeom>
            <a:ln>
              <a:solidFill>
                <a:srgbClr val="E7ABB1"/>
              </a:solidFill>
            </a:ln>
          </p:spPr>
          <p:style>
            <a:lnRef idx="1">
              <a:srgbClr val="B2BD29"/>
            </a:lnRef>
            <a:fillRef idx="0">
              <a:srgbClr val="B2BD29"/>
            </a:fillRef>
            <a:effectRef idx="0">
              <a:srgbClr val="B2BD29"/>
            </a:effectRef>
            <a:fontRef idx="minor">
              <a:srgbClr val="3F4143"/>
            </a:fontRef>
          </p:style>
        </p:cxnSp>
        <p:sp>
          <p:nvSpPr>
            <p:cNvPr id="25" name="任意多边形 24"/>
            <p:cNvSpPr/>
            <p:nvPr>
              <p:custDataLst>
                <p:tags r:id="rId4"/>
              </p:custDataLst>
            </p:nvPr>
          </p:nvSpPr>
          <p:spPr>
            <a:xfrm>
              <a:off x="1080972" y="5048726"/>
              <a:ext cx="626522" cy="626522"/>
            </a:xfrm>
            <a:custGeom>
              <a:avLst/>
              <a:gdLst>
                <a:gd name="connsiteX0" fmla="*/ 668437 w 1336874"/>
                <a:gd name="connsiteY0" fmla="*/ 160795 h 1336874"/>
                <a:gd name="connsiteX1" fmla="*/ 1176080 w 1336874"/>
                <a:gd name="connsiteY1" fmla="*/ 668438 h 1336874"/>
                <a:gd name="connsiteX2" fmla="*/ 668437 w 1336874"/>
                <a:gd name="connsiteY2" fmla="*/ 1176081 h 1336874"/>
                <a:gd name="connsiteX3" fmla="*/ 160794 w 1336874"/>
                <a:gd name="connsiteY3" fmla="*/ 668438 h 1336874"/>
                <a:gd name="connsiteX4" fmla="*/ 668437 w 1336874"/>
                <a:gd name="connsiteY4" fmla="*/ 160795 h 1336874"/>
                <a:gd name="connsiteX5" fmla="*/ 668438 w 1336874"/>
                <a:gd name="connsiteY5" fmla="*/ 147863 h 1336874"/>
                <a:gd name="connsiteX6" fmla="*/ 147863 w 1336874"/>
                <a:gd name="connsiteY6" fmla="*/ 668438 h 1336874"/>
                <a:gd name="connsiteX7" fmla="*/ 668438 w 1336874"/>
                <a:gd name="connsiteY7" fmla="*/ 1189013 h 1336874"/>
                <a:gd name="connsiteX8" fmla="*/ 1189013 w 1336874"/>
                <a:gd name="connsiteY8" fmla="*/ 668438 h 1336874"/>
                <a:gd name="connsiteX9" fmla="*/ 668438 w 1336874"/>
                <a:gd name="connsiteY9" fmla="*/ 147863 h 1336874"/>
                <a:gd name="connsiteX10" fmla="*/ 668438 w 1336874"/>
                <a:gd name="connsiteY10" fmla="*/ 0 h 1336874"/>
                <a:gd name="connsiteX11" fmla="*/ 731595 w 1336874"/>
                <a:gd name="connsiteY11" fmla="*/ 26160 h 1336874"/>
                <a:gd name="connsiteX12" fmla="*/ 817513 w 1336874"/>
                <a:gd name="connsiteY12" fmla="*/ 112080 h 1336874"/>
                <a:gd name="connsiteX13" fmla="*/ 934882 w 1336874"/>
                <a:gd name="connsiteY13" fmla="*/ 80632 h 1336874"/>
                <a:gd name="connsiteX14" fmla="*/ 1002657 w 1336874"/>
                <a:gd name="connsiteY14" fmla="*/ 89554 h 1336874"/>
                <a:gd name="connsiteX15" fmla="*/ 1044271 w 1336874"/>
                <a:gd name="connsiteY15" fmla="*/ 143788 h 1336874"/>
                <a:gd name="connsiteX16" fmla="*/ 1075720 w 1336874"/>
                <a:gd name="connsiteY16" fmla="*/ 261155 h 1336874"/>
                <a:gd name="connsiteX17" fmla="*/ 1193086 w 1336874"/>
                <a:gd name="connsiteY17" fmla="*/ 292605 h 1336874"/>
                <a:gd name="connsiteX18" fmla="*/ 1247321 w 1336874"/>
                <a:gd name="connsiteY18" fmla="*/ 334219 h 1336874"/>
                <a:gd name="connsiteX19" fmla="*/ 1256243 w 1336874"/>
                <a:gd name="connsiteY19" fmla="*/ 401994 h 1336874"/>
                <a:gd name="connsiteX20" fmla="*/ 1224795 w 1336874"/>
                <a:gd name="connsiteY20" fmla="*/ 519361 h 1336874"/>
                <a:gd name="connsiteX21" fmla="*/ 1310714 w 1336874"/>
                <a:gd name="connsiteY21" fmla="*/ 605281 h 1336874"/>
                <a:gd name="connsiteX22" fmla="*/ 1336874 w 1336874"/>
                <a:gd name="connsiteY22" fmla="*/ 668437 h 1336874"/>
                <a:gd name="connsiteX23" fmla="*/ 1310714 w 1336874"/>
                <a:gd name="connsiteY23" fmla="*/ 731594 h 1336874"/>
                <a:gd name="connsiteX24" fmla="*/ 1224795 w 1336874"/>
                <a:gd name="connsiteY24" fmla="*/ 817513 h 1336874"/>
                <a:gd name="connsiteX25" fmla="*/ 1256243 w 1336874"/>
                <a:gd name="connsiteY25" fmla="*/ 934880 h 1336874"/>
                <a:gd name="connsiteX26" fmla="*/ 1247320 w 1336874"/>
                <a:gd name="connsiteY26" fmla="*/ 1002657 h 1336874"/>
                <a:gd name="connsiteX27" fmla="*/ 1193086 w 1336874"/>
                <a:gd name="connsiteY27" fmla="*/ 1044271 h 1336874"/>
                <a:gd name="connsiteX28" fmla="*/ 1075719 w 1336874"/>
                <a:gd name="connsiteY28" fmla="*/ 1075719 h 1336874"/>
                <a:gd name="connsiteX29" fmla="*/ 1044271 w 1336874"/>
                <a:gd name="connsiteY29" fmla="*/ 1193088 h 1336874"/>
                <a:gd name="connsiteX30" fmla="*/ 1002654 w 1336874"/>
                <a:gd name="connsiteY30" fmla="*/ 1247321 h 1336874"/>
                <a:gd name="connsiteX31" fmla="*/ 934880 w 1336874"/>
                <a:gd name="connsiteY31" fmla="*/ 1256244 h 1336874"/>
                <a:gd name="connsiteX32" fmla="*/ 817512 w 1336874"/>
                <a:gd name="connsiteY32" fmla="*/ 1224795 h 1336874"/>
                <a:gd name="connsiteX33" fmla="*/ 731594 w 1336874"/>
                <a:gd name="connsiteY33" fmla="*/ 1310714 h 1336874"/>
                <a:gd name="connsiteX34" fmla="*/ 668437 w 1336874"/>
                <a:gd name="connsiteY34" fmla="*/ 1336874 h 1336874"/>
                <a:gd name="connsiteX35" fmla="*/ 605281 w 1336874"/>
                <a:gd name="connsiteY35" fmla="*/ 1310714 h 1336874"/>
                <a:gd name="connsiteX36" fmla="*/ 519361 w 1336874"/>
                <a:gd name="connsiteY36" fmla="*/ 1224795 h 1336874"/>
                <a:gd name="connsiteX37" fmla="*/ 401995 w 1336874"/>
                <a:gd name="connsiteY37" fmla="*/ 1256244 h 1336874"/>
                <a:gd name="connsiteX38" fmla="*/ 334219 w 1336874"/>
                <a:gd name="connsiteY38" fmla="*/ 1247320 h 1336874"/>
                <a:gd name="connsiteX39" fmla="*/ 292605 w 1336874"/>
                <a:gd name="connsiteY39" fmla="*/ 1193086 h 1336874"/>
                <a:gd name="connsiteX40" fmla="*/ 261155 w 1336874"/>
                <a:gd name="connsiteY40" fmla="*/ 1075719 h 1336874"/>
                <a:gd name="connsiteX41" fmla="*/ 143788 w 1336874"/>
                <a:gd name="connsiteY41" fmla="*/ 1044271 h 1336874"/>
                <a:gd name="connsiteX42" fmla="*/ 89554 w 1336874"/>
                <a:gd name="connsiteY42" fmla="*/ 1002656 h 1336874"/>
                <a:gd name="connsiteX43" fmla="*/ 80632 w 1336874"/>
                <a:gd name="connsiteY43" fmla="*/ 934880 h 1336874"/>
                <a:gd name="connsiteX44" fmla="*/ 112080 w 1336874"/>
                <a:gd name="connsiteY44" fmla="*/ 817513 h 1336874"/>
                <a:gd name="connsiteX45" fmla="*/ 26162 w 1336874"/>
                <a:gd name="connsiteY45" fmla="*/ 731594 h 1336874"/>
                <a:gd name="connsiteX46" fmla="*/ 0 w 1336874"/>
                <a:gd name="connsiteY46" fmla="*/ 668437 h 1336874"/>
                <a:gd name="connsiteX47" fmla="*/ 26160 w 1336874"/>
                <a:gd name="connsiteY47" fmla="*/ 605281 h 1336874"/>
                <a:gd name="connsiteX48" fmla="*/ 112080 w 1336874"/>
                <a:gd name="connsiteY48" fmla="*/ 519361 h 1336874"/>
                <a:gd name="connsiteX49" fmla="*/ 80632 w 1336874"/>
                <a:gd name="connsiteY49" fmla="*/ 401994 h 1336874"/>
                <a:gd name="connsiteX50" fmla="*/ 89554 w 1336874"/>
                <a:gd name="connsiteY50" fmla="*/ 334219 h 1336874"/>
                <a:gd name="connsiteX51" fmla="*/ 143788 w 1336874"/>
                <a:gd name="connsiteY51" fmla="*/ 292603 h 1336874"/>
                <a:gd name="connsiteX52" fmla="*/ 261155 w 1336874"/>
                <a:gd name="connsiteY52" fmla="*/ 261155 h 1336874"/>
                <a:gd name="connsiteX53" fmla="*/ 292605 w 1336874"/>
                <a:gd name="connsiteY53" fmla="*/ 143788 h 1336874"/>
                <a:gd name="connsiteX54" fmla="*/ 334219 w 1336874"/>
                <a:gd name="connsiteY54" fmla="*/ 89554 h 1336874"/>
                <a:gd name="connsiteX55" fmla="*/ 366597 w 1336874"/>
                <a:gd name="connsiteY55" fmla="*/ 78413 h 1336874"/>
                <a:gd name="connsiteX56" fmla="*/ 401995 w 1336874"/>
                <a:gd name="connsiteY56" fmla="*/ 80632 h 1336874"/>
                <a:gd name="connsiteX57" fmla="*/ 519363 w 1336874"/>
                <a:gd name="connsiteY57" fmla="*/ 112080 h 1336874"/>
                <a:gd name="connsiteX58" fmla="*/ 605281 w 1336874"/>
                <a:gd name="connsiteY58" fmla="*/ 26160 h 1336874"/>
                <a:gd name="connsiteX59" fmla="*/ 668438 w 1336874"/>
                <a:gd name="connsiteY59" fmla="*/ 0 h 1336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36874" h="1336874">
                  <a:moveTo>
                    <a:pt x="668437" y="160795"/>
                  </a:moveTo>
                  <a:cubicBezTo>
                    <a:pt x="948800" y="160795"/>
                    <a:pt x="1176080" y="388075"/>
                    <a:pt x="1176080" y="668438"/>
                  </a:cubicBezTo>
                  <a:cubicBezTo>
                    <a:pt x="1176080" y="948801"/>
                    <a:pt x="948800" y="1176081"/>
                    <a:pt x="668437" y="1176081"/>
                  </a:cubicBezTo>
                  <a:cubicBezTo>
                    <a:pt x="388074" y="1176081"/>
                    <a:pt x="160794" y="948801"/>
                    <a:pt x="160794" y="668438"/>
                  </a:cubicBezTo>
                  <a:cubicBezTo>
                    <a:pt x="160794" y="388075"/>
                    <a:pt x="388074" y="160795"/>
                    <a:pt x="668437" y="160795"/>
                  </a:cubicBezTo>
                  <a:close/>
                  <a:moveTo>
                    <a:pt x="668438" y="147863"/>
                  </a:moveTo>
                  <a:cubicBezTo>
                    <a:pt x="380932" y="147863"/>
                    <a:pt x="147863" y="380932"/>
                    <a:pt x="147863" y="668438"/>
                  </a:cubicBezTo>
                  <a:cubicBezTo>
                    <a:pt x="147863" y="955944"/>
                    <a:pt x="380932" y="1189013"/>
                    <a:pt x="668438" y="1189013"/>
                  </a:cubicBezTo>
                  <a:cubicBezTo>
                    <a:pt x="955944" y="1189013"/>
                    <a:pt x="1189013" y="955944"/>
                    <a:pt x="1189013" y="668438"/>
                  </a:cubicBezTo>
                  <a:cubicBezTo>
                    <a:pt x="1189013" y="380932"/>
                    <a:pt x="955944" y="147863"/>
                    <a:pt x="668438" y="147863"/>
                  </a:cubicBezTo>
                  <a:close/>
                  <a:moveTo>
                    <a:pt x="668438" y="0"/>
                  </a:moveTo>
                  <a:cubicBezTo>
                    <a:pt x="691296" y="-1"/>
                    <a:pt x="714154" y="8720"/>
                    <a:pt x="731595" y="26160"/>
                  </a:cubicBezTo>
                  <a:lnTo>
                    <a:pt x="817513" y="112080"/>
                  </a:lnTo>
                  <a:lnTo>
                    <a:pt x="934882" y="80632"/>
                  </a:lnTo>
                  <a:cubicBezTo>
                    <a:pt x="958704" y="74247"/>
                    <a:pt x="982861" y="78124"/>
                    <a:pt x="1002657" y="89554"/>
                  </a:cubicBezTo>
                  <a:cubicBezTo>
                    <a:pt x="1022452" y="100983"/>
                    <a:pt x="1037888" y="119964"/>
                    <a:pt x="1044271" y="143788"/>
                  </a:cubicBezTo>
                  <a:lnTo>
                    <a:pt x="1075720" y="261155"/>
                  </a:lnTo>
                  <a:lnTo>
                    <a:pt x="1193086" y="292605"/>
                  </a:lnTo>
                  <a:cubicBezTo>
                    <a:pt x="1216911" y="298987"/>
                    <a:pt x="1235893" y="314423"/>
                    <a:pt x="1247321" y="334219"/>
                  </a:cubicBezTo>
                  <a:cubicBezTo>
                    <a:pt x="1258750" y="354015"/>
                    <a:pt x="1262627" y="378170"/>
                    <a:pt x="1256243" y="401994"/>
                  </a:cubicBezTo>
                  <a:lnTo>
                    <a:pt x="1224795" y="519361"/>
                  </a:lnTo>
                  <a:lnTo>
                    <a:pt x="1310714" y="605281"/>
                  </a:lnTo>
                  <a:cubicBezTo>
                    <a:pt x="1328155" y="622721"/>
                    <a:pt x="1336874" y="645580"/>
                    <a:pt x="1336874" y="668437"/>
                  </a:cubicBezTo>
                  <a:cubicBezTo>
                    <a:pt x="1336875" y="691296"/>
                    <a:pt x="1328155" y="714154"/>
                    <a:pt x="1310714" y="731594"/>
                  </a:cubicBezTo>
                  <a:lnTo>
                    <a:pt x="1224795" y="817513"/>
                  </a:lnTo>
                  <a:lnTo>
                    <a:pt x="1256243" y="934880"/>
                  </a:lnTo>
                  <a:cubicBezTo>
                    <a:pt x="1262626" y="958704"/>
                    <a:pt x="1258749" y="982861"/>
                    <a:pt x="1247320" y="1002657"/>
                  </a:cubicBezTo>
                  <a:cubicBezTo>
                    <a:pt x="1235892" y="1022452"/>
                    <a:pt x="1216910" y="1037888"/>
                    <a:pt x="1193086" y="1044271"/>
                  </a:cubicBezTo>
                  <a:lnTo>
                    <a:pt x="1075719" y="1075719"/>
                  </a:lnTo>
                  <a:lnTo>
                    <a:pt x="1044271" y="1193088"/>
                  </a:lnTo>
                  <a:cubicBezTo>
                    <a:pt x="1037888" y="1216910"/>
                    <a:pt x="1022452" y="1235892"/>
                    <a:pt x="1002654" y="1247321"/>
                  </a:cubicBezTo>
                  <a:cubicBezTo>
                    <a:pt x="982860" y="1258750"/>
                    <a:pt x="958704" y="1262627"/>
                    <a:pt x="934880" y="1256244"/>
                  </a:cubicBezTo>
                  <a:lnTo>
                    <a:pt x="817512" y="1224795"/>
                  </a:lnTo>
                  <a:lnTo>
                    <a:pt x="731594" y="1310714"/>
                  </a:lnTo>
                  <a:cubicBezTo>
                    <a:pt x="714154" y="1328153"/>
                    <a:pt x="691296" y="1336874"/>
                    <a:pt x="668437" y="1336874"/>
                  </a:cubicBezTo>
                  <a:cubicBezTo>
                    <a:pt x="645579" y="1336874"/>
                    <a:pt x="622720" y="1328153"/>
                    <a:pt x="605281" y="1310714"/>
                  </a:cubicBezTo>
                  <a:lnTo>
                    <a:pt x="519361" y="1224795"/>
                  </a:lnTo>
                  <a:lnTo>
                    <a:pt x="401995" y="1256244"/>
                  </a:lnTo>
                  <a:cubicBezTo>
                    <a:pt x="378172" y="1262627"/>
                    <a:pt x="354015" y="1258750"/>
                    <a:pt x="334219" y="1247320"/>
                  </a:cubicBezTo>
                  <a:cubicBezTo>
                    <a:pt x="314424" y="1235892"/>
                    <a:pt x="298988" y="1216910"/>
                    <a:pt x="292605" y="1193086"/>
                  </a:cubicBezTo>
                  <a:lnTo>
                    <a:pt x="261155" y="1075719"/>
                  </a:lnTo>
                  <a:lnTo>
                    <a:pt x="143788" y="1044271"/>
                  </a:lnTo>
                  <a:cubicBezTo>
                    <a:pt x="119964" y="1037888"/>
                    <a:pt x="100983" y="1022452"/>
                    <a:pt x="89554" y="1002656"/>
                  </a:cubicBezTo>
                  <a:cubicBezTo>
                    <a:pt x="78124" y="982861"/>
                    <a:pt x="74247" y="958704"/>
                    <a:pt x="80632" y="934880"/>
                  </a:cubicBezTo>
                  <a:lnTo>
                    <a:pt x="112080" y="817513"/>
                  </a:lnTo>
                  <a:lnTo>
                    <a:pt x="26162" y="731594"/>
                  </a:lnTo>
                  <a:cubicBezTo>
                    <a:pt x="8720" y="714154"/>
                    <a:pt x="0" y="691296"/>
                    <a:pt x="0" y="668437"/>
                  </a:cubicBezTo>
                  <a:cubicBezTo>
                    <a:pt x="0" y="645580"/>
                    <a:pt x="8721" y="622721"/>
                    <a:pt x="26160" y="605281"/>
                  </a:cubicBezTo>
                  <a:lnTo>
                    <a:pt x="112080" y="519361"/>
                  </a:lnTo>
                  <a:lnTo>
                    <a:pt x="80632" y="401994"/>
                  </a:lnTo>
                  <a:cubicBezTo>
                    <a:pt x="74247" y="378172"/>
                    <a:pt x="78124" y="354015"/>
                    <a:pt x="89554" y="334219"/>
                  </a:cubicBezTo>
                  <a:cubicBezTo>
                    <a:pt x="100983" y="314423"/>
                    <a:pt x="119964" y="298987"/>
                    <a:pt x="143788" y="292603"/>
                  </a:cubicBezTo>
                  <a:lnTo>
                    <a:pt x="261155" y="261155"/>
                  </a:lnTo>
                  <a:lnTo>
                    <a:pt x="292605" y="143788"/>
                  </a:lnTo>
                  <a:cubicBezTo>
                    <a:pt x="298988" y="119964"/>
                    <a:pt x="314423" y="100983"/>
                    <a:pt x="334219" y="89554"/>
                  </a:cubicBezTo>
                  <a:cubicBezTo>
                    <a:pt x="344118" y="83838"/>
                    <a:pt x="355106" y="80012"/>
                    <a:pt x="366597" y="78413"/>
                  </a:cubicBezTo>
                  <a:cubicBezTo>
                    <a:pt x="378087" y="76813"/>
                    <a:pt x="390083" y="77440"/>
                    <a:pt x="401995" y="80632"/>
                  </a:cubicBezTo>
                  <a:lnTo>
                    <a:pt x="519363" y="112080"/>
                  </a:lnTo>
                  <a:lnTo>
                    <a:pt x="605281" y="26160"/>
                  </a:lnTo>
                  <a:cubicBezTo>
                    <a:pt x="622721" y="8721"/>
                    <a:pt x="645580" y="0"/>
                    <a:pt x="668438" y="0"/>
                  </a:cubicBezTo>
                  <a:close/>
                </a:path>
              </a:pathLst>
            </a:custGeom>
            <a:solidFill>
              <a:srgbClr val="E7ABB1"/>
            </a:solidFill>
            <a:ln>
              <a:noFill/>
            </a:ln>
          </p:spPr>
          <p:style>
            <a:lnRef idx="2">
              <a:srgbClr val="B2BD29">
                <a:shade val="50000"/>
              </a:srgbClr>
            </a:lnRef>
            <a:fillRef idx="1">
              <a:srgbClr val="B2BD29"/>
            </a:fillRef>
            <a:effectRef idx="0">
              <a:srgbClr val="B2BD29"/>
            </a:effectRef>
            <a:fontRef idx="minor">
              <a:srgbClr val="FFFFFF"/>
            </a:fontRef>
          </p:style>
          <p:txBody>
            <a:bodyPr rtlCol="0" anchor="ctr">
              <a:normAutofit/>
            </a:bodyPr>
            <a:lstStyle/>
            <a:p>
              <a:pPr algn="ctr"/>
              <a:r>
                <a:rPr lang="en-US" altLang="zh-CN" sz="850" dirty="0">
                  <a:solidFill>
                    <a:srgbClr val="FFFFFF"/>
                  </a:solidFill>
                </a:rPr>
                <a:t>A</a:t>
              </a:r>
              <a:endParaRPr lang="zh-CN" altLang="en-US" sz="850" dirty="0">
                <a:solidFill>
                  <a:srgbClr val="FFFFFF"/>
                </a:solidFill>
              </a:endParaRPr>
            </a:p>
          </p:txBody>
        </p:sp>
        <p:sp>
          <p:nvSpPr>
            <p:cNvPr id="27" name="圆角矩形 26"/>
            <p:cNvSpPr/>
            <p:nvPr>
              <p:custDataLst>
                <p:tags r:id="rId5"/>
              </p:custDataLst>
            </p:nvPr>
          </p:nvSpPr>
          <p:spPr>
            <a:xfrm rot="19817566">
              <a:off x="1695167" y="3551397"/>
              <a:ext cx="1294996" cy="1930722"/>
            </a:xfrm>
            <a:prstGeom prst="roundRect">
              <a:avLst/>
            </a:prstGeom>
            <a:solidFill>
              <a:srgbClr val="FEFFFF"/>
            </a:solidFill>
            <a:ln>
              <a:solidFill>
                <a:srgbClr val="B2BD29"/>
              </a:solidFill>
            </a:ln>
            <a:effectLst>
              <a:outerShdw blurRad="50800" dist="38100" dir="10800000" algn="r" rotWithShape="0">
                <a:prstClr val="black">
                  <a:alpha val="40000"/>
                </a:prstClr>
              </a:outerShdw>
            </a:effectLst>
          </p:spPr>
          <p:style>
            <a:lnRef idx="2">
              <a:srgbClr val="B2BD29">
                <a:shade val="50000"/>
              </a:srgbClr>
            </a:lnRef>
            <a:fillRef idx="1">
              <a:srgbClr val="B2BD29"/>
            </a:fillRef>
            <a:effectRef idx="0">
              <a:srgbClr val="B2BD29"/>
            </a:effectRef>
            <a:fontRef idx="minor">
              <a:srgbClr val="FFFFFF"/>
            </a:fontRef>
          </p:style>
          <p:txBody>
            <a:bodyPr rtlCol="0" anchor="ctr">
              <a:normAutofit/>
              <a:scene3d>
                <a:camera prst="orthographicFront"/>
                <a:lightRig rig="threePt" dir="t"/>
              </a:scene3d>
            </a:bodyPr>
            <a:lstStyle/>
            <a:p>
              <a:pPr algn="just">
                <a:lnSpc>
                  <a:spcPct val="110000"/>
                </a:lnSpc>
              </a:pPr>
              <a:r>
                <a:rPr lang="zh-CN" altLang="en-US" sz="850"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sym typeface="Arial" panose="020B0604020202020204" pitchFamily="34" charset="0"/>
                </a:rPr>
                <a:t>结关送</a:t>
              </a:r>
              <a:endParaRPr lang="zh-CN" altLang="en-US" sz="850"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sym typeface="Arial" panose="020B0604020202020204" pitchFamily="34" charset="0"/>
              </a:endParaRPr>
            </a:p>
            <a:p>
              <a:pPr algn="just">
                <a:lnSpc>
                  <a:spcPct val="110000"/>
                </a:lnSpc>
              </a:pPr>
              <a:r>
                <a:rPr lang="zh-CN" altLang="en-US" sz="850"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sym typeface="Arial" panose="020B0604020202020204" pitchFamily="34" charset="0"/>
                </a:rPr>
                <a:t>文件岗</a:t>
              </a:r>
              <a:endParaRPr lang="zh-CN" altLang="en-US" sz="850" dirty="0" smtClean="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sym typeface="Arial" panose="020B0604020202020204" pitchFamily="34" charset="0"/>
              </a:endParaRPr>
            </a:p>
          </p:txBody>
        </p:sp>
      </p:grpSp>
      <p:grpSp>
        <p:nvGrpSpPr>
          <p:cNvPr id="32" name="组合 31"/>
          <p:cNvGrpSpPr/>
          <p:nvPr>
            <p:custDataLst>
              <p:tags r:id="rId6"/>
            </p:custDataLst>
          </p:nvPr>
        </p:nvGrpSpPr>
        <p:grpSpPr>
          <a:xfrm>
            <a:off x="2417226" y="751659"/>
            <a:ext cx="926267" cy="1013267"/>
            <a:chOff x="1080972" y="3586736"/>
            <a:chExt cx="1909191" cy="2088512"/>
          </a:xfrm>
        </p:grpSpPr>
        <p:cxnSp>
          <p:nvCxnSpPr>
            <p:cNvPr id="35" name="直接连接符 34"/>
            <p:cNvCxnSpPr/>
            <p:nvPr>
              <p:custDataLst>
                <p:tags r:id="rId7"/>
              </p:custDataLst>
            </p:nvPr>
          </p:nvCxnSpPr>
          <p:spPr>
            <a:xfrm>
              <a:off x="1385180" y="4101220"/>
              <a:ext cx="0" cy="950614"/>
            </a:xfrm>
            <a:prstGeom prst="line">
              <a:avLst/>
            </a:prstGeom>
            <a:ln>
              <a:solidFill>
                <a:srgbClr val="E7ABB1"/>
              </a:solidFill>
            </a:ln>
          </p:spPr>
          <p:style>
            <a:lnRef idx="1">
              <a:srgbClr val="B2BD29"/>
            </a:lnRef>
            <a:fillRef idx="0">
              <a:srgbClr val="B2BD29"/>
            </a:fillRef>
            <a:effectRef idx="0">
              <a:srgbClr val="B2BD29"/>
            </a:effectRef>
            <a:fontRef idx="minor">
              <a:srgbClr val="3F4143"/>
            </a:fontRef>
          </p:style>
        </p:cxnSp>
        <p:sp>
          <p:nvSpPr>
            <p:cNvPr id="36" name="任意多边形 35"/>
            <p:cNvSpPr/>
            <p:nvPr>
              <p:custDataLst>
                <p:tags r:id="rId8"/>
              </p:custDataLst>
            </p:nvPr>
          </p:nvSpPr>
          <p:spPr>
            <a:xfrm>
              <a:off x="1080972" y="5048726"/>
              <a:ext cx="626522" cy="626522"/>
            </a:xfrm>
            <a:custGeom>
              <a:avLst/>
              <a:gdLst>
                <a:gd name="connsiteX0" fmla="*/ 668437 w 1336874"/>
                <a:gd name="connsiteY0" fmla="*/ 160795 h 1336874"/>
                <a:gd name="connsiteX1" fmla="*/ 1176080 w 1336874"/>
                <a:gd name="connsiteY1" fmla="*/ 668438 h 1336874"/>
                <a:gd name="connsiteX2" fmla="*/ 668437 w 1336874"/>
                <a:gd name="connsiteY2" fmla="*/ 1176081 h 1336874"/>
                <a:gd name="connsiteX3" fmla="*/ 160794 w 1336874"/>
                <a:gd name="connsiteY3" fmla="*/ 668438 h 1336874"/>
                <a:gd name="connsiteX4" fmla="*/ 668437 w 1336874"/>
                <a:gd name="connsiteY4" fmla="*/ 160795 h 1336874"/>
                <a:gd name="connsiteX5" fmla="*/ 668438 w 1336874"/>
                <a:gd name="connsiteY5" fmla="*/ 147863 h 1336874"/>
                <a:gd name="connsiteX6" fmla="*/ 147863 w 1336874"/>
                <a:gd name="connsiteY6" fmla="*/ 668438 h 1336874"/>
                <a:gd name="connsiteX7" fmla="*/ 668438 w 1336874"/>
                <a:gd name="connsiteY7" fmla="*/ 1189013 h 1336874"/>
                <a:gd name="connsiteX8" fmla="*/ 1189013 w 1336874"/>
                <a:gd name="connsiteY8" fmla="*/ 668438 h 1336874"/>
                <a:gd name="connsiteX9" fmla="*/ 668438 w 1336874"/>
                <a:gd name="connsiteY9" fmla="*/ 147863 h 1336874"/>
                <a:gd name="connsiteX10" fmla="*/ 668438 w 1336874"/>
                <a:gd name="connsiteY10" fmla="*/ 0 h 1336874"/>
                <a:gd name="connsiteX11" fmla="*/ 731595 w 1336874"/>
                <a:gd name="connsiteY11" fmla="*/ 26160 h 1336874"/>
                <a:gd name="connsiteX12" fmla="*/ 817513 w 1336874"/>
                <a:gd name="connsiteY12" fmla="*/ 112080 h 1336874"/>
                <a:gd name="connsiteX13" fmla="*/ 934882 w 1336874"/>
                <a:gd name="connsiteY13" fmla="*/ 80632 h 1336874"/>
                <a:gd name="connsiteX14" fmla="*/ 1002657 w 1336874"/>
                <a:gd name="connsiteY14" fmla="*/ 89554 h 1336874"/>
                <a:gd name="connsiteX15" fmla="*/ 1044271 w 1336874"/>
                <a:gd name="connsiteY15" fmla="*/ 143788 h 1336874"/>
                <a:gd name="connsiteX16" fmla="*/ 1075720 w 1336874"/>
                <a:gd name="connsiteY16" fmla="*/ 261155 h 1336874"/>
                <a:gd name="connsiteX17" fmla="*/ 1193086 w 1336874"/>
                <a:gd name="connsiteY17" fmla="*/ 292605 h 1336874"/>
                <a:gd name="connsiteX18" fmla="*/ 1247321 w 1336874"/>
                <a:gd name="connsiteY18" fmla="*/ 334219 h 1336874"/>
                <a:gd name="connsiteX19" fmla="*/ 1256243 w 1336874"/>
                <a:gd name="connsiteY19" fmla="*/ 401994 h 1336874"/>
                <a:gd name="connsiteX20" fmla="*/ 1224795 w 1336874"/>
                <a:gd name="connsiteY20" fmla="*/ 519361 h 1336874"/>
                <a:gd name="connsiteX21" fmla="*/ 1310714 w 1336874"/>
                <a:gd name="connsiteY21" fmla="*/ 605281 h 1336874"/>
                <a:gd name="connsiteX22" fmla="*/ 1336874 w 1336874"/>
                <a:gd name="connsiteY22" fmla="*/ 668437 h 1336874"/>
                <a:gd name="connsiteX23" fmla="*/ 1310714 w 1336874"/>
                <a:gd name="connsiteY23" fmla="*/ 731594 h 1336874"/>
                <a:gd name="connsiteX24" fmla="*/ 1224795 w 1336874"/>
                <a:gd name="connsiteY24" fmla="*/ 817513 h 1336874"/>
                <a:gd name="connsiteX25" fmla="*/ 1256243 w 1336874"/>
                <a:gd name="connsiteY25" fmla="*/ 934880 h 1336874"/>
                <a:gd name="connsiteX26" fmla="*/ 1247320 w 1336874"/>
                <a:gd name="connsiteY26" fmla="*/ 1002657 h 1336874"/>
                <a:gd name="connsiteX27" fmla="*/ 1193086 w 1336874"/>
                <a:gd name="connsiteY27" fmla="*/ 1044271 h 1336874"/>
                <a:gd name="connsiteX28" fmla="*/ 1075719 w 1336874"/>
                <a:gd name="connsiteY28" fmla="*/ 1075719 h 1336874"/>
                <a:gd name="connsiteX29" fmla="*/ 1044271 w 1336874"/>
                <a:gd name="connsiteY29" fmla="*/ 1193088 h 1336874"/>
                <a:gd name="connsiteX30" fmla="*/ 1002654 w 1336874"/>
                <a:gd name="connsiteY30" fmla="*/ 1247321 h 1336874"/>
                <a:gd name="connsiteX31" fmla="*/ 934880 w 1336874"/>
                <a:gd name="connsiteY31" fmla="*/ 1256244 h 1336874"/>
                <a:gd name="connsiteX32" fmla="*/ 817512 w 1336874"/>
                <a:gd name="connsiteY32" fmla="*/ 1224795 h 1336874"/>
                <a:gd name="connsiteX33" fmla="*/ 731594 w 1336874"/>
                <a:gd name="connsiteY33" fmla="*/ 1310714 h 1336874"/>
                <a:gd name="connsiteX34" fmla="*/ 668437 w 1336874"/>
                <a:gd name="connsiteY34" fmla="*/ 1336874 h 1336874"/>
                <a:gd name="connsiteX35" fmla="*/ 605281 w 1336874"/>
                <a:gd name="connsiteY35" fmla="*/ 1310714 h 1336874"/>
                <a:gd name="connsiteX36" fmla="*/ 519361 w 1336874"/>
                <a:gd name="connsiteY36" fmla="*/ 1224795 h 1336874"/>
                <a:gd name="connsiteX37" fmla="*/ 401995 w 1336874"/>
                <a:gd name="connsiteY37" fmla="*/ 1256244 h 1336874"/>
                <a:gd name="connsiteX38" fmla="*/ 334219 w 1336874"/>
                <a:gd name="connsiteY38" fmla="*/ 1247320 h 1336874"/>
                <a:gd name="connsiteX39" fmla="*/ 292605 w 1336874"/>
                <a:gd name="connsiteY39" fmla="*/ 1193086 h 1336874"/>
                <a:gd name="connsiteX40" fmla="*/ 261155 w 1336874"/>
                <a:gd name="connsiteY40" fmla="*/ 1075719 h 1336874"/>
                <a:gd name="connsiteX41" fmla="*/ 143788 w 1336874"/>
                <a:gd name="connsiteY41" fmla="*/ 1044271 h 1336874"/>
                <a:gd name="connsiteX42" fmla="*/ 89554 w 1336874"/>
                <a:gd name="connsiteY42" fmla="*/ 1002656 h 1336874"/>
                <a:gd name="connsiteX43" fmla="*/ 80632 w 1336874"/>
                <a:gd name="connsiteY43" fmla="*/ 934880 h 1336874"/>
                <a:gd name="connsiteX44" fmla="*/ 112080 w 1336874"/>
                <a:gd name="connsiteY44" fmla="*/ 817513 h 1336874"/>
                <a:gd name="connsiteX45" fmla="*/ 26162 w 1336874"/>
                <a:gd name="connsiteY45" fmla="*/ 731594 h 1336874"/>
                <a:gd name="connsiteX46" fmla="*/ 0 w 1336874"/>
                <a:gd name="connsiteY46" fmla="*/ 668437 h 1336874"/>
                <a:gd name="connsiteX47" fmla="*/ 26160 w 1336874"/>
                <a:gd name="connsiteY47" fmla="*/ 605281 h 1336874"/>
                <a:gd name="connsiteX48" fmla="*/ 112080 w 1336874"/>
                <a:gd name="connsiteY48" fmla="*/ 519361 h 1336874"/>
                <a:gd name="connsiteX49" fmla="*/ 80632 w 1336874"/>
                <a:gd name="connsiteY49" fmla="*/ 401994 h 1336874"/>
                <a:gd name="connsiteX50" fmla="*/ 89554 w 1336874"/>
                <a:gd name="connsiteY50" fmla="*/ 334219 h 1336874"/>
                <a:gd name="connsiteX51" fmla="*/ 143788 w 1336874"/>
                <a:gd name="connsiteY51" fmla="*/ 292603 h 1336874"/>
                <a:gd name="connsiteX52" fmla="*/ 261155 w 1336874"/>
                <a:gd name="connsiteY52" fmla="*/ 261155 h 1336874"/>
                <a:gd name="connsiteX53" fmla="*/ 292605 w 1336874"/>
                <a:gd name="connsiteY53" fmla="*/ 143788 h 1336874"/>
                <a:gd name="connsiteX54" fmla="*/ 334219 w 1336874"/>
                <a:gd name="connsiteY54" fmla="*/ 89554 h 1336874"/>
                <a:gd name="connsiteX55" fmla="*/ 366597 w 1336874"/>
                <a:gd name="connsiteY55" fmla="*/ 78413 h 1336874"/>
                <a:gd name="connsiteX56" fmla="*/ 401995 w 1336874"/>
                <a:gd name="connsiteY56" fmla="*/ 80632 h 1336874"/>
                <a:gd name="connsiteX57" fmla="*/ 519363 w 1336874"/>
                <a:gd name="connsiteY57" fmla="*/ 112080 h 1336874"/>
                <a:gd name="connsiteX58" fmla="*/ 605281 w 1336874"/>
                <a:gd name="connsiteY58" fmla="*/ 26160 h 1336874"/>
                <a:gd name="connsiteX59" fmla="*/ 668438 w 1336874"/>
                <a:gd name="connsiteY59" fmla="*/ 0 h 1336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36874" h="1336874">
                  <a:moveTo>
                    <a:pt x="668437" y="160795"/>
                  </a:moveTo>
                  <a:cubicBezTo>
                    <a:pt x="948800" y="160795"/>
                    <a:pt x="1176080" y="388075"/>
                    <a:pt x="1176080" y="668438"/>
                  </a:cubicBezTo>
                  <a:cubicBezTo>
                    <a:pt x="1176080" y="948801"/>
                    <a:pt x="948800" y="1176081"/>
                    <a:pt x="668437" y="1176081"/>
                  </a:cubicBezTo>
                  <a:cubicBezTo>
                    <a:pt x="388074" y="1176081"/>
                    <a:pt x="160794" y="948801"/>
                    <a:pt x="160794" y="668438"/>
                  </a:cubicBezTo>
                  <a:cubicBezTo>
                    <a:pt x="160794" y="388075"/>
                    <a:pt x="388074" y="160795"/>
                    <a:pt x="668437" y="160795"/>
                  </a:cubicBezTo>
                  <a:close/>
                  <a:moveTo>
                    <a:pt x="668438" y="147863"/>
                  </a:moveTo>
                  <a:cubicBezTo>
                    <a:pt x="380932" y="147863"/>
                    <a:pt x="147863" y="380932"/>
                    <a:pt x="147863" y="668438"/>
                  </a:cubicBezTo>
                  <a:cubicBezTo>
                    <a:pt x="147863" y="955944"/>
                    <a:pt x="380932" y="1189013"/>
                    <a:pt x="668438" y="1189013"/>
                  </a:cubicBezTo>
                  <a:cubicBezTo>
                    <a:pt x="955944" y="1189013"/>
                    <a:pt x="1189013" y="955944"/>
                    <a:pt x="1189013" y="668438"/>
                  </a:cubicBezTo>
                  <a:cubicBezTo>
                    <a:pt x="1189013" y="380932"/>
                    <a:pt x="955944" y="147863"/>
                    <a:pt x="668438" y="147863"/>
                  </a:cubicBezTo>
                  <a:close/>
                  <a:moveTo>
                    <a:pt x="668438" y="0"/>
                  </a:moveTo>
                  <a:cubicBezTo>
                    <a:pt x="691296" y="-1"/>
                    <a:pt x="714154" y="8720"/>
                    <a:pt x="731595" y="26160"/>
                  </a:cubicBezTo>
                  <a:lnTo>
                    <a:pt x="817513" y="112080"/>
                  </a:lnTo>
                  <a:lnTo>
                    <a:pt x="934882" y="80632"/>
                  </a:lnTo>
                  <a:cubicBezTo>
                    <a:pt x="958704" y="74247"/>
                    <a:pt x="982861" y="78124"/>
                    <a:pt x="1002657" y="89554"/>
                  </a:cubicBezTo>
                  <a:cubicBezTo>
                    <a:pt x="1022452" y="100983"/>
                    <a:pt x="1037888" y="119964"/>
                    <a:pt x="1044271" y="143788"/>
                  </a:cubicBezTo>
                  <a:lnTo>
                    <a:pt x="1075720" y="261155"/>
                  </a:lnTo>
                  <a:lnTo>
                    <a:pt x="1193086" y="292605"/>
                  </a:lnTo>
                  <a:cubicBezTo>
                    <a:pt x="1216911" y="298987"/>
                    <a:pt x="1235893" y="314423"/>
                    <a:pt x="1247321" y="334219"/>
                  </a:cubicBezTo>
                  <a:cubicBezTo>
                    <a:pt x="1258750" y="354015"/>
                    <a:pt x="1262627" y="378170"/>
                    <a:pt x="1256243" y="401994"/>
                  </a:cubicBezTo>
                  <a:lnTo>
                    <a:pt x="1224795" y="519361"/>
                  </a:lnTo>
                  <a:lnTo>
                    <a:pt x="1310714" y="605281"/>
                  </a:lnTo>
                  <a:cubicBezTo>
                    <a:pt x="1328155" y="622721"/>
                    <a:pt x="1336874" y="645580"/>
                    <a:pt x="1336874" y="668437"/>
                  </a:cubicBezTo>
                  <a:cubicBezTo>
                    <a:pt x="1336875" y="691296"/>
                    <a:pt x="1328155" y="714154"/>
                    <a:pt x="1310714" y="731594"/>
                  </a:cubicBezTo>
                  <a:lnTo>
                    <a:pt x="1224795" y="817513"/>
                  </a:lnTo>
                  <a:lnTo>
                    <a:pt x="1256243" y="934880"/>
                  </a:lnTo>
                  <a:cubicBezTo>
                    <a:pt x="1262626" y="958704"/>
                    <a:pt x="1258749" y="982861"/>
                    <a:pt x="1247320" y="1002657"/>
                  </a:cubicBezTo>
                  <a:cubicBezTo>
                    <a:pt x="1235892" y="1022452"/>
                    <a:pt x="1216910" y="1037888"/>
                    <a:pt x="1193086" y="1044271"/>
                  </a:cubicBezTo>
                  <a:lnTo>
                    <a:pt x="1075719" y="1075719"/>
                  </a:lnTo>
                  <a:lnTo>
                    <a:pt x="1044271" y="1193088"/>
                  </a:lnTo>
                  <a:cubicBezTo>
                    <a:pt x="1037888" y="1216910"/>
                    <a:pt x="1022452" y="1235892"/>
                    <a:pt x="1002654" y="1247321"/>
                  </a:cubicBezTo>
                  <a:cubicBezTo>
                    <a:pt x="982860" y="1258750"/>
                    <a:pt x="958704" y="1262627"/>
                    <a:pt x="934880" y="1256244"/>
                  </a:cubicBezTo>
                  <a:lnTo>
                    <a:pt x="817512" y="1224795"/>
                  </a:lnTo>
                  <a:lnTo>
                    <a:pt x="731594" y="1310714"/>
                  </a:lnTo>
                  <a:cubicBezTo>
                    <a:pt x="714154" y="1328153"/>
                    <a:pt x="691296" y="1336874"/>
                    <a:pt x="668437" y="1336874"/>
                  </a:cubicBezTo>
                  <a:cubicBezTo>
                    <a:pt x="645579" y="1336874"/>
                    <a:pt x="622720" y="1328153"/>
                    <a:pt x="605281" y="1310714"/>
                  </a:cubicBezTo>
                  <a:lnTo>
                    <a:pt x="519361" y="1224795"/>
                  </a:lnTo>
                  <a:lnTo>
                    <a:pt x="401995" y="1256244"/>
                  </a:lnTo>
                  <a:cubicBezTo>
                    <a:pt x="378172" y="1262627"/>
                    <a:pt x="354015" y="1258750"/>
                    <a:pt x="334219" y="1247320"/>
                  </a:cubicBezTo>
                  <a:cubicBezTo>
                    <a:pt x="314424" y="1235892"/>
                    <a:pt x="298988" y="1216910"/>
                    <a:pt x="292605" y="1193086"/>
                  </a:cubicBezTo>
                  <a:lnTo>
                    <a:pt x="261155" y="1075719"/>
                  </a:lnTo>
                  <a:lnTo>
                    <a:pt x="143788" y="1044271"/>
                  </a:lnTo>
                  <a:cubicBezTo>
                    <a:pt x="119964" y="1037888"/>
                    <a:pt x="100983" y="1022452"/>
                    <a:pt x="89554" y="1002656"/>
                  </a:cubicBezTo>
                  <a:cubicBezTo>
                    <a:pt x="78124" y="982861"/>
                    <a:pt x="74247" y="958704"/>
                    <a:pt x="80632" y="934880"/>
                  </a:cubicBezTo>
                  <a:lnTo>
                    <a:pt x="112080" y="817513"/>
                  </a:lnTo>
                  <a:lnTo>
                    <a:pt x="26162" y="731594"/>
                  </a:lnTo>
                  <a:cubicBezTo>
                    <a:pt x="8720" y="714154"/>
                    <a:pt x="0" y="691296"/>
                    <a:pt x="0" y="668437"/>
                  </a:cubicBezTo>
                  <a:cubicBezTo>
                    <a:pt x="0" y="645580"/>
                    <a:pt x="8721" y="622721"/>
                    <a:pt x="26160" y="605281"/>
                  </a:cubicBezTo>
                  <a:lnTo>
                    <a:pt x="112080" y="519361"/>
                  </a:lnTo>
                  <a:lnTo>
                    <a:pt x="80632" y="401994"/>
                  </a:lnTo>
                  <a:cubicBezTo>
                    <a:pt x="74247" y="378172"/>
                    <a:pt x="78124" y="354015"/>
                    <a:pt x="89554" y="334219"/>
                  </a:cubicBezTo>
                  <a:cubicBezTo>
                    <a:pt x="100983" y="314423"/>
                    <a:pt x="119964" y="298987"/>
                    <a:pt x="143788" y="292603"/>
                  </a:cubicBezTo>
                  <a:lnTo>
                    <a:pt x="261155" y="261155"/>
                  </a:lnTo>
                  <a:lnTo>
                    <a:pt x="292605" y="143788"/>
                  </a:lnTo>
                  <a:cubicBezTo>
                    <a:pt x="298988" y="119964"/>
                    <a:pt x="314423" y="100983"/>
                    <a:pt x="334219" y="89554"/>
                  </a:cubicBezTo>
                  <a:cubicBezTo>
                    <a:pt x="344118" y="83838"/>
                    <a:pt x="355106" y="80012"/>
                    <a:pt x="366597" y="78413"/>
                  </a:cubicBezTo>
                  <a:cubicBezTo>
                    <a:pt x="378087" y="76813"/>
                    <a:pt x="390083" y="77440"/>
                    <a:pt x="401995" y="80632"/>
                  </a:cubicBezTo>
                  <a:lnTo>
                    <a:pt x="519363" y="112080"/>
                  </a:lnTo>
                  <a:lnTo>
                    <a:pt x="605281" y="26160"/>
                  </a:lnTo>
                  <a:cubicBezTo>
                    <a:pt x="622721" y="8721"/>
                    <a:pt x="645580" y="0"/>
                    <a:pt x="668438" y="0"/>
                  </a:cubicBezTo>
                  <a:close/>
                </a:path>
              </a:pathLst>
            </a:custGeom>
            <a:solidFill>
              <a:srgbClr val="E7ABB1"/>
            </a:solidFill>
            <a:ln>
              <a:noFill/>
            </a:ln>
          </p:spPr>
          <p:style>
            <a:lnRef idx="2">
              <a:srgbClr val="B2BD29">
                <a:shade val="50000"/>
              </a:srgbClr>
            </a:lnRef>
            <a:fillRef idx="1">
              <a:srgbClr val="B2BD29"/>
            </a:fillRef>
            <a:effectRef idx="0">
              <a:srgbClr val="B2BD29"/>
            </a:effectRef>
            <a:fontRef idx="minor">
              <a:srgbClr val="FFFFFF"/>
            </a:fontRef>
          </p:style>
          <p:txBody>
            <a:bodyPr rtlCol="0" anchor="ctr">
              <a:normAutofit/>
            </a:bodyPr>
            <a:lstStyle/>
            <a:p>
              <a:pPr algn="ctr"/>
              <a:r>
                <a:rPr lang="en-US" altLang="zh-CN" sz="850" dirty="0">
                  <a:solidFill>
                    <a:srgbClr val="FFFFFF"/>
                  </a:solidFill>
                </a:rPr>
                <a:t>B</a:t>
              </a:r>
              <a:endParaRPr lang="zh-CN" altLang="en-US" sz="850" dirty="0">
                <a:solidFill>
                  <a:srgbClr val="FFFFFF"/>
                </a:solidFill>
              </a:endParaRPr>
            </a:p>
          </p:txBody>
        </p:sp>
        <p:sp>
          <p:nvSpPr>
            <p:cNvPr id="37" name="圆角矩形 36"/>
            <p:cNvSpPr/>
            <p:nvPr>
              <p:custDataLst>
                <p:tags r:id="rId9"/>
              </p:custDataLst>
            </p:nvPr>
          </p:nvSpPr>
          <p:spPr>
            <a:xfrm rot="19817566">
              <a:off x="1695167" y="3586736"/>
              <a:ext cx="1294996" cy="1930722"/>
            </a:xfrm>
            <a:prstGeom prst="roundRect">
              <a:avLst/>
            </a:prstGeom>
            <a:solidFill>
              <a:srgbClr val="FEFFFF"/>
            </a:solidFill>
            <a:ln>
              <a:solidFill>
                <a:srgbClr val="B2BD29"/>
              </a:solidFill>
            </a:ln>
            <a:effectLst>
              <a:outerShdw blurRad="50800" dist="38100" dir="10800000" algn="r" rotWithShape="0">
                <a:prstClr val="black">
                  <a:alpha val="40000"/>
                </a:prstClr>
              </a:outerShdw>
            </a:effectLst>
          </p:spPr>
          <p:style>
            <a:lnRef idx="2">
              <a:srgbClr val="B2BD29">
                <a:shade val="50000"/>
              </a:srgbClr>
            </a:lnRef>
            <a:fillRef idx="1">
              <a:srgbClr val="B2BD29"/>
            </a:fillRef>
            <a:effectRef idx="0">
              <a:srgbClr val="B2BD29"/>
            </a:effectRef>
            <a:fontRef idx="minor">
              <a:srgbClr val="FFFFFF"/>
            </a:fontRef>
          </p:style>
          <p:txBody>
            <a:bodyPr rtlCol="0" anchor="ctr">
              <a:normAutofit/>
              <a:scene3d>
                <a:camera prst="orthographicFront"/>
                <a:lightRig rig="threePt" dir="t"/>
              </a:scene3d>
            </a:bodyPr>
            <a:lstStyle/>
            <a:p>
              <a:pPr algn="ctr"/>
              <a:r>
                <a:rPr lang="zh-CN" altLang="en-US" sz="850" dirty="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sym typeface="Arial" panose="020B0604020202020204" pitchFamily="34" charset="0"/>
                </a:rPr>
                <a:t>结载报载岗</a:t>
              </a:r>
              <a:endParaRPr lang="zh-CN" altLang="en-US" sz="850" dirty="0" smtClean="0">
                <a:solidFill>
                  <a:schemeClr val="tx1"/>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sym typeface="Arial" panose="020B0604020202020204" pitchFamily="34" charset="0"/>
              </a:endParaRPr>
            </a:p>
          </p:txBody>
        </p:sp>
      </p:grpSp>
      <p:grpSp>
        <p:nvGrpSpPr>
          <p:cNvPr id="38" name="组合 37"/>
          <p:cNvGrpSpPr/>
          <p:nvPr>
            <p:custDataLst>
              <p:tags r:id="rId10"/>
            </p:custDataLst>
          </p:nvPr>
        </p:nvGrpSpPr>
        <p:grpSpPr>
          <a:xfrm>
            <a:off x="3835007" y="751659"/>
            <a:ext cx="926267" cy="1013267"/>
            <a:chOff x="1080972" y="3586736"/>
            <a:chExt cx="1909191" cy="2088512"/>
          </a:xfrm>
        </p:grpSpPr>
        <p:cxnSp>
          <p:nvCxnSpPr>
            <p:cNvPr id="39" name="直接连接符 38"/>
            <p:cNvCxnSpPr/>
            <p:nvPr>
              <p:custDataLst>
                <p:tags r:id="rId11"/>
              </p:custDataLst>
            </p:nvPr>
          </p:nvCxnSpPr>
          <p:spPr>
            <a:xfrm>
              <a:off x="1385180" y="4101220"/>
              <a:ext cx="0" cy="950614"/>
            </a:xfrm>
            <a:prstGeom prst="line">
              <a:avLst/>
            </a:prstGeom>
            <a:ln>
              <a:solidFill>
                <a:srgbClr val="E7ABB1"/>
              </a:solidFill>
            </a:ln>
          </p:spPr>
          <p:style>
            <a:lnRef idx="1">
              <a:srgbClr val="B2BD29"/>
            </a:lnRef>
            <a:fillRef idx="0">
              <a:srgbClr val="B2BD29"/>
            </a:fillRef>
            <a:effectRef idx="0">
              <a:srgbClr val="B2BD29"/>
            </a:effectRef>
            <a:fontRef idx="minor">
              <a:srgbClr val="3F4143"/>
            </a:fontRef>
          </p:style>
        </p:cxnSp>
        <p:sp>
          <p:nvSpPr>
            <p:cNvPr id="40" name="任意多边形 39"/>
            <p:cNvSpPr/>
            <p:nvPr>
              <p:custDataLst>
                <p:tags r:id="rId12"/>
              </p:custDataLst>
            </p:nvPr>
          </p:nvSpPr>
          <p:spPr>
            <a:xfrm>
              <a:off x="1080972" y="5048726"/>
              <a:ext cx="626522" cy="626522"/>
            </a:xfrm>
            <a:custGeom>
              <a:avLst/>
              <a:gdLst>
                <a:gd name="connsiteX0" fmla="*/ 668437 w 1336874"/>
                <a:gd name="connsiteY0" fmla="*/ 160795 h 1336874"/>
                <a:gd name="connsiteX1" fmla="*/ 1176080 w 1336874"/>
                <a:gd name="connsiteY1" fmla="*/ 668438 h 1336874"/>
                <a:gd name="connsiteX2" fmla="*/ 668437 w 1336874"/>
                <a:gd name="connsiteY2" fmla="*/ 1176081 h 1336874"/>
                <a:gd name="connsiteX3" fmla="*/ 160794 w 1336874"/>
                <a:gd name="connsiteY3" fmla="*/ 668438 h 1336874"/>
                <a:gd name="connsiteX4" fmla="*/ 668437 w 1336874"/>
                <a:gd name="connsiteY4" fmla="*/ 160795 h 1336874"/>
                <a:gd name="connsiteX5" fmla="*/ 668438 w 1336874"/>
                <a:gd name="connsiteY5" fmla="*/ 147863 h 1336874"/>
                <a:gd name="connsiteX6" fmla="*/ 147863 w 1336874"/>
                <a:gd name="connsiteY6" fmla="*/ 668438 h 1336874"/>
                <a:gd name="connsiteX7" fmla="*/ 668438 w 1336874"/>
                <a:gd name="connsiteY7" fmla="*/ 1189013 h 1336874"/>
                <a:gd name="connsiteX8" fmla="*/ 1189013 w 1336874"/>
                <a:gd name="connsiteY8" fmla="*/ 668438 h 1336874"/>
                <a:gd name="connsiteX9" fmla="*/ 668438 w 1336874"/>
                <a:gd name="connsiteY9" fmla="*/ 147863 h 1336874"/>
                <a:gd name="connsiteX10" fmla="*/ 668438 w 1336874"/>
                <a:gd name="connsiteY10" fmla="*/ 0 h 1336874"/>
                <a:gd name="connsiteX11" fmla="*/ 731595 w 1336874"/>
                <a:gd name="connsiteY11" fmla="*/ 26160 h 1336874"/>
                <a:gd name="connsiteX12" fmla="*/ 817513 w 1336874"/>
                <a:gd name="connsiteY12" fmla="*/ 112080 h 1336874"/>
                <a:gd name="connsiteX13" fmla="*/ 934882 w 1336874"/>
                <a:gd name="connsiteY13" fmla="*/ 80632 h 1336874"/>
                <a:gd name="connsiteX14" fmla="*/ 1002657 w 1336874"/>
                <a:gd name="connsiteY14" fmla="*/ 89554 h 1336874"/>
                <a:gd name="connsiteX15" fmla="*/ 1044271 w 1336874"/>
                <a:gd name="connsiteY15" fmla="*/ 143788 h 1336874"/>
                <a:gd name="connsiteX16" fmla="*/ 1075720 w 1336874"/>
                <a:gd name="connsiteY16" fmla="*/ 261155 h 1336874"/>
                <a:gd name="connsiteX17" fmla="*/ 1193086 w 1336874"/>
                <a:gd name="connsiteY17" fmla="*/ 292605 h 1336874"/>
                <a:gd name="connsiteX18" fmla="*/ 1247321 w 1336874"/>
                <a:gd name="connsiteY18" fmla="*/ 334219 h 1336874"/>
                <a:gd name="connsiteX19" fmla="*/ 1256243 w 1336874"/>
                <a:gd name="connsiteY19" fmla="*/ 401994 h 1336874"/>
                <a:gd name="connsiteX20" fmla="*/ 1224795 w 1336874"/>
                <a:gd name="connsiteY20" fmla="*/ 519361 h 1336874"/>
                <a:gd name="connsiteX21" fmla="*/ 1310714 w 1336874"/>
                <a:gd name="connsiteY21" fmla="*/ 605281 h 1336874"/>
                <a:gd name="connsiteX22" fmla="*/ 1336874 w 1336874"/>
                <a:gd name="connsiteY22" fmla="*/ 668437 h 1336874"/>
                <a:gd name="connsiteX23" fmla="*/ 1310714 w 1336874"/>
                <a:gd name="connsiteY23" fmla="*/ 731594 h 1336874"/>
                <a:gd name="connsiteX24" fmla="*/ 1224795 w 1336874"/>
                <a:gd name="connsiteY24" fmla="*/ 817513 h 1336874"/>
                <a:gd name="connsiteX25" fmla="*/ 1256243 w 1336874"/>
                <a:gd name="connsiteY25" fmla="*/ 934880 h 1336874"/>
                <a:gd name="connsiteX26" fmla="*/ 1247320 w 1336874"/>
                <a:gd name="connsiteY26" fmla="*/ 1002657 h 1336874"/>
                <a:gd name="connsiteX27" fmla="*/ 1193086 w 1336874"/>
                <a:gd name="connsiteY27" fmla="*/ 1044271 h 1336874"/>
                <a:gd name="connsiteX28" fmla="*/ 1075719 w 1336874"/>
                <a:gd name="connsiteY28" fmla="*/ 1075719 h 1336874"/>
                <a:gd name="connsiteX29" fmla="*/ 1044271 w 1336874"/>
                <a:gd name="connsiteY29" fmla="*/ 1193088 h 1336874"/>
                <a:gd name="connsiteX30" fmla="*/ 1002654 w 1336874"/>
                <a:gd name="connsiteY30" fmla="*/ 1247321 h 1336874"/>
                <a:gd name="connsiteX31" fmla="*/ 934880 w 1336874"/>
                <a:gd name="connsiteY31" fmla="*/ 1256244 h 1336874"/>
                <a:gd name="connsiteX32" fmla="*/ 817512 w 1336874"/>
                <a:gd name="connsiteY32" fmla="*/ 1224795 h 1336874"/>
                <a:gd name="connsiteX33" fmla="*/ 731594 w 1336874"/>
                <a:gd name="connsiteY33" fmla="*/ 1310714 h 1336874"/>
                <a:gd name="connsiteX34" fmla="*/ 668437 w 1336874"/>
                <a:gd name="connsiteY34" fmla="*/ 1336874 h 1336874"/>
                <a:gd name="connsiteX35" fmla="*/ 605281 w 1336874"/>
                <a:gd name="connsiteY35" fmla="*/ 1310714 h 1336874"/>
                <a:gd name="connsiteX36" fmla="*/ 519361 w 1336874"/>
                <a:gd name="connsiteY36" fmla="*/ 1224795 h 1336874"/>
                <a:gd name="connsiteX37" fmla="*/ 401995 w 1336874"/>
                <a:gd name="connsiteY37" fmla="*/ 1256244 h 1336874"/>
                <a:gd name="connsiteX38" fmla="*/ 334219 w 1336874"/>
                <a:gd name="connsiteY38" fmla="*/ 1247320 h 1336874"/>
                <a:gd name="connsiteX39" fmla="*/ 292605 w 1336874"/>
                <a:gd name="connsiteY39" fmla="*/ 1193086 h 1336874"/>
                <a:gd name="connsiteX40" fmla="*/ 261155 w 1336874"/>
                <a:gd name="connsiteY40" fmla="*/ 1075719 h 1336874"/>
                <a:gd name="connsiteX41" fmla="*/ 143788 w 1336874"/>
                <a:gd name="connsiteY41" fmla="*/ 1044271 h 1336874"/>
                <a:gd name="connsiteX42" fmla="*/ 89554 w 1336874"/>
                <a:gd name="connsiteY42" fmla="*/ 1002656 h 1336874"/>
                <a:gd name="connsiteX43" fmla="*/ 80632 w 1336874"/>
                <a:gd name="connsiteY43" fmla="*/ 934880 h 1336874"/>
                <a:gd name="connsiteX44" fmla="*/ 112080 w 1336874"/>
                <a:gd name="connsiteY44" fmla="*/ 817513 h 1336874"/>
                <a:gd name="connsiteX45" fmla="*/ 26162 w 1336874"/>
                <a:gd name="connsiteY45" fmla="*/ 731594 h 1336874"/>
                <a:gd name="connsiteX46" fmla="*/ 0 w 1336874"/>
                <a:gd name="connsiteY46" fmla="*/ 668437 h 1336874"/>
                <a:gd name="connsiteX47" fmla="*/ 26160 w 1336874"/>
                <a:gd name="connsiteY47" fmla="*/ 605281 h 1336874"/>
                <a:gd name="connsiteX48" fmla="*/ 112080 w 1336874"/>
                <a:gd name="connsiteY48" fmla="*/ 519361 h 1336874"/>
                <a:gd name="connsiteX49" fmla="*/ 80632 w 1336874"/>
                <a:gd name="connsiteY49" fmla="*/ 401994 h 1336874"/>
                <a:gd name="connsiteX50" fmla="*/ 89554 w 1336874"/>
                <a:gd name="connsiteY50" fmla="*/ 334219 h 1336874"/>
                <a:gd name="connsiteX51" fmla="*/ 143788 w 1336874"/>
                <a:gd name="connsiteY51" fmla="*/ 292603 h 1336874"/>
                <a:gd name="connsiteX52" fmla="*/ 261155 w 1336874"/>
                <a:gd name="connsiteY52" fmla="*/ 261155 h 1336874"/>
                <a:gd name="connsiteX53" fmla="*/ 292605 w 1336874"/>
                <a:gd name="connsiteY53" fmla="*/ 143788 h 1336874"/>
                <a:gd name="connsiteX54" fmla="*/ 334219 w 1336874"/>
                <a:gd name="connsiteY54" fmla="*/ 89554 h 1336874"/>
                <a:gd name="connsiteX55" fmla="*/ 366597 w 1336874"/>
                <a:gd name="connsiteY55" fmla="*/ 78413 h 1336874"/>
                <a:gd name="connsiteX56" fmla="*/ 401995 w 1336874"/>
                <a:gd name="connsiteY56" fmla="*/ 80632 h 1336874"/>
                <a:gd name="connsiteX57" fmla="*/ 519363 w 1336874"/>
                <a:gd name="connsiteY57" fmla="*/ 112080 h 1336874"/>
                <a:gd name="connsiteX58" fmla="*/ 605281 w 1336874"/>
                <a:gd name="connsiteY58" fmla="*/ 26160 h 1336874"/>
                <a:gd name="connsiteX59" fmla="*/ 668438 w 1336874"/>
                <a:gd name="connsiteY59" fmla="*/ 0 h 1336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36874" h="1336874">
                  <a:moveTo>
                    <a:pt x="668437" y="160795"/>
                  </a:moveTo>
                  <a:cubicBezTo>
                    <a:pt x="948800" y="160795"/>
                    <a:pt x="1176080" y="388075"/>
                    <a:pt x="1176080" y="668438"/>
                  </a:cubicBezTo>
                  <a:cubicBezTo>
                    <a:pt x="1176080" y="948801"/>
                    <a:pt x="948800" y="1176081"/>
                    <a:pt x="668437" y="1176081"/>
                  </a:cubicBezTo>
                  <a:cubicBezTo>
                    <a:pt x="388074" y="1176081"/>
                    <a:pt x="160794" y="948801"/>
                    <a:pt x="160794" y="668438"/>
                  </a:cubicBezTo>
                  <a:cubicBezTo>
                    <a:pt x="160794" y="388075"/>
                    <a:pt x="388074" y="160795"/>
                    <a:pt x="668437" y="160795"/>
                  </a:cubicBezTo>
                  <a:close/>
                  <a:moveTo>
                    <a:pt x="668438" y="147863"/>
                  </a:moveTo>
                  <a:cubicBezTo>
                    <a:pt x="380932" y="147863"/>
                    <a:pt x="147863" y="380932"/>
                    <a:pt x="147863" y="668438"/>
                  </a:cubicBezTo>
                  <a:cubicBezTo>
                    <a:pt x="147863" y="955944"/>
                    <a:pt x="380932" y="1189013"/>
                    <a:pt x="668438" y="1189013"/>
                  </a:cubicBezTo>
                  <a:cubicBezTo>
                    <a:pt x="955944" y="1189013"/>
                    <a:pt x="1189013" y="955944"/>
                    <a:pt x="1189013" y="668438"/>
                  </a:cubicBezTo>
                  <a:cubicBezTo>
                    <a:pt x="1189013" y="380932"/>
                    <a:pt x="955944" y="147863"/>
                    <a:pt x="668438" y="147863"/>
                  </a:cubicBezTo>
                  <a:close/>
                  <a:moveTo>
                    <a:pt x="668438" y="0"/>
                  </a:moveTo>
                  <a:cubicBezTo>
                    <a:pt x="691296" y="-1"/>
                    <a:pt x="714154" y="8720"/>
                    <a:pt x="731595" y="26160"/>
                  </a:cubicBezTo>
                  <a:lnTo>
                    <a:pt x="817513" y="112080"/>
                  </a:lnTo>
                  <a:lnTo>
                    <a:pt x="934882" y="80632"/>
                  </a:lnTo>
                  <a:cubicBezTo>
                    <a:pt x="958704" y="74247"/>
                    <a:pt x="982861" y="78124"/>
                    <a:pt x="1002657" y="89554"/>
                  </a:cubicBezTo>
                  <a:cubicBezTo>
                    <a:pt x="1022452" y="100983"/>
                    <a:pt x="1037888" y="119964"/>
                    <a:pt x="1044271" y="143788"/>
                  </a:cubicBezTo>
                  <a:lnTo>
                    <a:pt x="1075720" y="261155"/>
                  </a:lnTo>
                  <a:lnTo>
                    <a:pt x="1193086" y="292605"/>
                  </a:lnTo>
                  <a:cubicBezTo>
                    <a:pt x="1216911" y="298987"/>
                    <a:pt x="1235893" y="314423"/>
                    <a:pt x="1247321" y="334219"/>
                  </a:cubicBezTo>
                  <a:cubicBezTo>
                    <a:pt x="1258750" y="354015"/>
                    <a:pt x="1262627" y="378170"/>
                    <a:pt x="1256243" y="401994"/>
                  </a:cubicBezTo>
                  <a:lnTo>
                    <a:pt x="1224795" y="519361"/>
                  </a:lnTo>
                  <a:lnTo>
                    <a:pt x="1310714" y="605281"/>
                  </a:lnTo>
                  <a:cubicBezTo>
                    <a:pt x="1328155" y="622721"/>
                    <a:pt x="1336874" y="645580"/>
                    <a:pt x="1336874" y="668437"/>
                  </a:cubicBezTo>
                  <a:cubicBezTo>
                    <a:pt x="1336875" y="691296"/>
                    <a:pt x="1328155" y="714154"/>
                    <a:pt x="1310714" y="731594"/>
                  </a:cubicBezTo>
                  <a:lnTo>
                    <a:pt x="1224795" y="817513"/>
                  </a:lnTo>
                  <a:lnTo>
                    <a:pt x="1256243" y="934880"/>
                  </a:lnTo>
                  <a:cubicBezTo>
                    <a:pt x="1262626" y="958704"/>
                    <a:pt x="1258749" y="982861"/>
                    <a:pt x="1247320" y="1002657"/>
                  </a:cubicBezTo>
                  <a:cubicBezTo>
                    <a:pt x="1235892" y="1022452"/>
                    <a:pt x="1216910" y="1037888"/>
                    <a:pt x="1193086" y="1044271"/>
                  </a:cubicBezTo>
                  <a:lnTo>
                    <a:pt x="1075719" y="1075719"/>
                  </a:lnTo>
                  <a:lnTo>
                    <a:pt x="1044271" y="1193088"/>
                  </a:lnTo>
                  <a:cubicBezTo>
                    <a:pt x="1037888" y="1216910"/>
                    <a:pt x="1022452" y="1235892"/>
                    <a:pt x="1002654" y="1247321"/>
                  </a:cubicBezTo>
                  <a:cubicBezTo>
                    <a:pt x="982860" y="1258750"/>
                    <a:pt x="958704" y="1262627"/>
                    <a:pt x="934880" y="1256244"/>
                  </a:cubicBezTo>
                  <a:lnTo>
                    <a:pt x="817512" y="1224795"/>
                  </a:lnTo>
                  <a:lnTo>
                    <a:pt x="731594" y="1310714"/>
                  </a:lnTo>
                  <a:cubicBezTo>
                    <a:pt x="714154" y="1328153"/>
                    <a:pt x="691296" y="1336874"/>
                    <a:pt x="668437" y="1336874"/>
                  </a:cubicBezTo>
                  <a:cubicBezTo>
                    <a:pt x="645579" y="1336874"/>
                    <a:pt x="622720" y="1328153"/>
                    <a:pt x="605281" y="1310714"/>
                  </a:cubicBezTo>
                  <a:lnTo>
                    <a:pt x="519361" y="1224795"/>
                  </a:lnTo>
                  <a:lnTo>
                    <a:pt x="401995" y="1256244"/>
                  </a:lnTo>
                  <a:cubicBezTo>
                    <a:pt x="378172" y="1262627"/>
                    <a:pt x="354015" y="1258750"/>
                    <a:pt x="334219" y="1247320"/>
                  </a:cubicBezTo>
                  <a:cubicBezTo>
                    <a:pt x="314424" y="1235892"/>
                    <a:pt x="298988" y="1216910"/>
                    <a:pt x="292605" y="1193086"/>
                  </a:cubicBezTo>
                  <a:lnTo>
                    <a:pt x="261155" y="1075719"/>
                  </a:lnTo>
                  <a:lnTo>
                    <a:pt x="143788" y="1044271"/>
                  </a:lnTo>
                  <a:cubicBezTo>
                    <a:pt x="119964" y="1037888"/>
                    <a:pt x="100983" y="1022452"/>
                    <a:pt x="89554" y="1002656"/>
                  </a:cubicBezTo>
                  <a:cubicBezTo>
                    <a:pt x="78124" y="982861"/>
                    <a:pt x="74247" y="958704"/>
                    <a:pt x="80632" y="934880"/>
                  </a:cubicBezTo>
                  <a:lnTo>
                    <a:pt x="112080" y="817513"/>
                  </a:lnTo>
                  <a:lnTo>
                    <a:pt x="26162" y="731594"/>
                  </a:lnTo>
                  <a:cubicBezTo>
                    <a:pt x="8720" y="714154"/>
                    <a:pt x="0" y="691296"/>
                    <a:pt x="0" y="668437"/>
                  </a:cubicBezTo>
                  <a:cubicBezTo>
                    <a:pt x="0" y="645580"/>
                    <a:pt x="8721" y="622721"/>
                    <a:pt x="26160" y="605281"/>
                  </a:cubicBezTo>
                  <a:lnTo>
                    <a:pt x="112080" y="519361"/>
                  </a:lnTo>
                  <a:lnTo>
                    <a:pt x="80632" y="401994"/>
                  </a:lnTo>
                  <a:cubicBezTo>
                    <a:pt x="74247" y="378172"/>
                    <a:pt x="78124" y="354015"/>
                    <a:pt x="89554" y="334219"/>
                  </a:cubicBezTo>
                  <a:cubicBezTo>
                    <a:pt x="100983" y="314423"/>
                    <a:pt x="119964" y="298987"/>
                    <a:pt x="143788" y="292603"/>
                  </a:cubicBezTo>
                  <a:lnTo>
                    <a:pt x="261155" y="261155"/>
                  </a:lnTo>
                  <a:lnTo>
                    <a:pt x="292605" y="143788"/>
                  </a:lnTo>
                  <a:cubicBezTo>
                    <a:pt x="298988" y="119964"/>
                    <a:pt x="314423" y="100983"/>
                    <a:pt x="334219" y="89554"/>
                  </a:cubicBezTo>
                  <a:cubicBezTo>
                    <a:pt x="344118" y="83838"/>
                    <a:pt x="355106" y="80012"/>
                    <a:pt x="366597" y="78413"/>
                  </a:cubicBezTo>
                  <a:cubicBezTo>
                    <a:pt x="378087" y="76813"/>
                    <a:pt x="390083" y="77440"/>
                    <a:pt x="401995" y="80632"/>
                  </a:cubicBezTo>
                  <a:lnTo>
                    <a:pt x="519363" y="112080"/>
                  </a:lnTo>
                  <a:lnTo>
                    <a:pt x="605281" y="26160"/>
                  </a:lnTo>
                  <a:cubicBezTo>
                    <a:pt x="622721" y="8721"/>
                    <a:pt x="645580" y="0"/>
                    <a:pt x="668438" y="0"/>
                  </a:cubicBezTo>
                  <a:close/>
                </a:path>
              </a:pathLst>
            </a:custGeom>
            <a:solidFill>
              <a:srgbClr val="E7ABB1"/>
            </a:solidFill>
            <a:ln>
              <a:noFill/>
            </a:ln>
          </p:spPr>
          <p:style>
            <a:lnRef idx="2">
              <a:srgbClr val="B2BD29">
                <a:shade val="50000"/>
              </a:srgbClr>
            </a:lnRef>
            <a:fillRef idx="1">
              <a:srgbClr val="B2BD29"/>
            </a:fillRef>
            <a:effectRef idx="0">
              <a:srgbClr val="B2BD29"/>
            </a:effectRef>
            <a:fontRef idx="minor">
              <a:srgbClr val="FFFFFF"/>
            </a:fontRef>
          </p:style>
          <p:txBody>
            <a:bodyPr rtlCol="0" anchor="ctr">
              <a:normAutofit/>
            </a:bodyPr>
            <a:lstStyle/>
            <a:p>
              <a:pPr algn="ctr"/>
              <a:r>
                <a:rPr lang="en-US" altLang="zh-CN" sz="850" dirty="0">
                  <a:solidFill>
                    <a:srgbClr val="FFFFFF"/>
                  </a:solidFill>
                </a:rPr>
                <a:t>C</a:t>
              </a:r>
              <a:endParaRPr lang="zh-CN" altLang="en-US" sz="850" dirty="0">
                <a:solidFill>
                  <a:srgbClr val="FFFFFF"/>
                </a:solidFill>
              </a:endParaRPr>
            </a:p>
          </p:txBody>
        </p:sp>
        <p:sp>
          <p:nvSpPr>
            <p:cNvPr id="41" name="圆角矩形 40"/>
            <p:cNvSpPr/>
            <p:nvPr>
              <p:custDataLst>
                <p:tags r:id="rId13"/>
              </p:custDataLst>
            </p:nvPr>
          </p:nvSpPr>
          <p:spPr>
            <a:xfrm rot="19817566">
              <a:off x="1695167" y="3586736"/>
              <a:ext cx="1294996" cy="1930722"/>
            </a:xfrm>
            <a:prstGeom prst="roundRect">
              <a:avLst/>
            </a:prstGeom>
            <a:solidFill>
              <a:srgbClr val="FEFFFF"/>
            </a:solidFill>
            <a:ln>
              <a:solidFill>
                <a:srgbClr val="B2BD29"/>
              </a:solidFill>
            </a:ln>
            <a:effectLst>
              <a:outerShdw blurRad="50800" dist="38100" dir="10800000" algn="r" rotWithShape="0">
                <a:prstClr val="black">
                  <a:alpha val="40000"/>
                </a:prstClr>
              </a:outerShdw>
            </a:effectLst>
          </p:spPr>
          <p:style>
            <a:lnRef idx="2">
              <a:srgbClr val="B2BD29">
                <a:shade val="50000"/>
              </a:srgbClr>
            </a:lnRef>
            <a:fillRef idx="1">
              <a:srgbClr val="B2BD29"/>
            </a:fillRef>
            <a:effectRef idx="0">
              <a:srgbClr val="B2BD29"/>
            </a:effectRef>
            <a:fontRef idx="minor">
              <a:srgbClr val="FFFFFF"/>
            </a:fontRef>
          </p:style>
          <p:txBody>
            <a:bodyPr rtlCol="0" anchor="ctr">
              <a:normAutofit/>
            </a:bodyPr>
            <a:lstStyle/>
            <a:p>
              <a:pPr algn="ctr"/>
              <a:r>
                <a:rPr lang="zh-CN" altLang="en-US" sz="850" dirty="0">
                  <a:solidFill>
                    <a:schemeClr val="tx1"/>
                  </a:solidFill>
                  <a:latin typeface="Arial" panose="020B0604020202020204" pitchFamily="34" charset="0"/>
                  <a:ea typeface="宋体" panose="02010600030101010101" pitchFamily="2" charset="-122"/>
                  <a:sym typeface="Arial" panose="020B0604020202020204" pitchFamily="34" charset="0"/>
                </a:rPr>
                <a:t>数据留底岗</a:t>
              </a:r>
              <a:endParaRPr lang="zh-CN" altLang="en-US" sz="850" dirty="0" smtClean="0">
                <a:solidFill>
                  <a:schemeClr val="tx1"/>
                </a:solidFill>
                <a:latin typeface="Arial" panose="020B0604020202020204" pitchFamily="34" charset="0"/>
                <a:ea typeface="宋体" panose="02010600030101010101" pitchFamily="2" charset="-122"/>
                <a:sym typeface="Arial" panose="020B0604020202020204" pitchFamily="34" charset="0"/>
              </a:endParaRPr>
            </a:p>
          </p:txBody>
        </p:sp>
      </p:grpSp>
      <p:grpSp>
        <p:nvGrpSpPr>
          <p:cNvPr id="42" name="组合 41"/>
          <p:cNvGrpSpPr/>
          <p:nvPr>
            <p:custDataLst>
              <p:tags r:id="rId14"/>
            </p:custDataLst>
          </p:nvPr>
        </p:nvGrpSpPr>
        <p:grpSpPr>
          <a:xfrm>
            <a:off x="999447" y="1902028"/>
            <a:ext cx="926267" cy="1013267"/>
            <a:chOff x="1080972" y="3586736"/>
            <a:chExt cx="1909191" cy="2088512"/>
          </a:xfrm>
        </p:grpSpPr>
        <p:cxnSp>
          <p:nvCxnSpPr>
            <p:cNvPr id="43" name="直接连接符 42"/>
            <p:cNvCxnSpPr/>
            <p:nvPr>
              <p:custDataLst>
                <p:tags r:id="rId15"/>
              </p:custDataLst>
            </p:nvPr>
          </p:nvCxnSpPr>
          <p:spPr>
            <a:xfrm>
              <a:off x="1385180" y="4101220"/>
              <a:ext cx="0" cy="950614"/>
            </a:xfrm>
            <a:prstGeom prst="line">
              <a:avLst/>
            </a:prstGeom>
            <a:ln>
              <a:solidFill>
                <a:srgbClr val="E7ABB1"/>
              </a:solidFill>
            </a:ln>
          </p:spPr>
          <p:style>
            <a:lnRef idx="1">
              <a:srgbClr val="B2BD29"/>
            </a:lnRef>
            <a:fillRef idx="0">
              <a:srgbClr val="B2BD29"/>
            </a:fillRef>
            <a:effectRef idx="0">
              <a:srgbClr val="B2BD29"/>
            </a:effectRef>
            <a:fontRef idx="minor">
              <a:srgbClr val="3F4143"/>
            </a:fontRef>
          </p:style>
        </p:cxnSp>
        <p:sp>
          <p:nvSpPr>
            <p:cNvPr id="44" name="任意多边形 43"/>
            <p:cNvSpPr/>
            <p:nvPr>
              <p:custDataLst>
                <p:tags r:id="rId16"/>
              </p:custDataLst>
            </p:nvPr>
          </p:nvSpPr>
          <p:spPr>
            <a:xfrm>
              <a:off x="1080972" y="5048726"/>
              <a:ext cx="626522" cy="626522"/>
            </a:xfrm>
            <a:custGeom>
              <a:avLst/>
              <a:gdLst>
                <a:gd name="connsiteX0" fmla="*/ 668437 w 1336874"/>
                <a:gd name="connsiteY0" fmla="*/ 160795 h 1336874"/>
                <a:gd name="connsiteX1" fmla="*/ 1176080 w 1336874"/>
                <a:gd name="connsiteY1" fmla="*/ 668438 h 1336874"/>
                <a:gd name="connsiteX2" fmla="*/ 668437 w 1336874"/>
                <a:gd name="connsiteY2" fmla="*/ 1176081 h 1336874"/>
                <a:gd name="connsiteX3" fmla="*/ 160794 w 1336874"/>
                <a:gd name="connsiteY3" fmla="*/ 668438 h 1336874"/>
                <a:gd name="connsiteX4" fmla="*/ 668437 w 1336874"/>
                <a:gd name="connsiteY4" fmla="*/ 160795 h 1336874"/>
                <a:gd name="connsiteX5" fmla="*/ 668438 w 1336874"/>
                <a:gd name="connsiteY5" fmla="*/ 147863 h 1336874"/>
                <a:gd name="connsiteX6" fmla="*/ 147863 w 1336874"/>
                <a:gd name="connsiteY6" fmla="*/ 668438 h 1336874"/>
                <a:gd name="connsiteX7" fmla="*/ 668438 w 1336874"/>
                <a:gd name="connsiteY7" fmla="*/ 1189013 h 1336874"/>
                <a:gd name="connsiteX8" fmla="*/ 1189013 w 1336874"/>
                <a:gd name="connsiteY8" fmla="*/ 668438 h 1336874"/>
                <a:gd name="connsiteX9" fmla="*/ 668438 w 1336874"/>
                <a:gd name="connsiteY9" fmla="*/ 147863 h 1336874"/>
                <a:gd name="connsiteX10" fmla="*/ 668438 w 1336874"/>
                <a:gd name="connsiteY10" fmla="*/ 0 h 1336874"/>
                <a:gd name="connsiteX11" fmla="*/ 731595 w 1336874"/>
                <a:gd name="connsiteY11" fmla="*/ 26160 h 1336874"/>
                <a:gd name="connsiteX12" fmla="*/ 817513 w 1336874"/>
                <a:gd name="connsiteY12" fmla="*/ 112080 h 1336874"/>
                <a:gd name="connsiteX13" fmla="*/ 934882 w 1336874"/>
                <a:gd name="connsiteY13" fmla="*/ 80632 h 1336874"/>
                <a:gd name="connsiteX14" fmla="*/ 1002657 w 1336874"/>
                <a:gd name="connsiteY14" fmla="*/ 89554 h 1336874"/>
                <a:gd name="connsiteX15" fmla="*/ 1044271 w 1336874"/>
                <a:gd name="connsiteY15" fmla="*/ 143788 h 1336874"/>
                <a:gd name="connsiteX16" fmla="*/ 1075720 w 1336874"/>
                <a:gd name="connsiteY16" fmla="*/ 261155 h 1336874"/>
                <a:gd name="connsiteX17" fmla="*/ 1193086 w 1336874"/>
                <a:gd name="connsiteY17" fmla="*/ 292605 h 1336874"/>
                <a:gd name="connsiteX18" fmla="*/ 1247321 w 1336874"/>
                <a:gd name="connsiteY18" fmla="*/ 334219 h 1336874"/>
                <a:gd name="connsiteX19" fmla="*/ 1256243 w 1336874"/>
                <a:gd name="connsiteY19" fmla="*/ 401994 h 1336874"/>
                <a:gd name="connsiteX20" fmla="*/ 1224795 w 1336874"/>
                <a:gd name="connsiteY20" fmla="*/ 519361 h 1336874"/>
                <a:gd name="connsiteX21" fmla="*/ 1310714 w 1336874"/>
                <a:gd name="connsiteY21" fmla="*/ 605281 h 1336874"/>
                <a:gd name="connsiteX22" fmla="*/ 1336874 w 1336874"/>
                <a:gd name="connsiteY22" fmla="*/ 668437 h 1336874"/>
                <a:gd name="connsiteX23" fmla="*/ 1310714 w 1336874"/>
                <a:gd name="connsiteY23" fmla="*/ 731594 h 1336874"/>
                <a:gd name="connsiteX24" fmla="*/ 1224795 w 1336874"/>
                <a:gd name="connsiteY24" fmla="*/ 817513 h 1336874"/>
                <a:gd name="connsiteX25" fmla="*/ 1256243 w 1336874"/>
                <a:gd name="connsiteY25" fmla="*/ 934880 h 1336874"/>
                <a:gd name="connsiteX26" fmla="*/ 1247320 w 1336874"/>
                <a:gd name="connsiteY26" fmla="*/ 1002657 h 1336874"/>
                <a:gd name="connsiteX27" fmla="*/ 1193086 w 1336874"/>
                <a:gd name="connsiteY27" fmla="*/ 1044271 h 1336874"/>
                <a:gd name="connsiteX28" fmla="*/ 1075719 w 1336874"/>
                <a:gd name="connsiteY28" fmla="*/ 1075719 h 1336874"/>
                <a:gd name="connsiteX29" fmla="*/ 1044271 w 1336874"/>
                <a:gd name="connsiteY29" fmla="*/ 1193088 h 1336874"/>
                <a:gd name="connsiteX30" fmla="*/ 1002654 w 1336874"/>
                <a:gd name="connsiteY30" fmla="*/ 1247321 h 1336874"/>
                <a:gd name="connsiteX31" fmla="*/ 934880 w 1336874"/>
                <a:gd name="connsiteY31" fmla="*/ 1256244 h 1336874"/>
                <a:gd name="connsiteX32" fmla="*/ 817512 w 1336874"/>
                <a:gd name="connsiteY32" fmla="*/ 1224795 h 1336874"/>
                <a:gd name="connsiteX33" fmla="*/ 731594 w 1336874"/>
                <a:gd name="connsiteY33" fmla="*/ 1310714 h 1336874"/>
                <a:gd name="connsiteX34" fmla="*/ 668437 w 1336874"/>
                <a:gd name="connsiteY34" fmla="*/ 1336874 h 1336874"/>
                <a:gd name="connsiteX35" fmla="*/ 605281 w 1336874"/>
                <a:gd name="connsiteY35" fmla="*/ 1310714 h 1336874"/>
                <a:gd name="connsiteX36" fmla="*/ 519361 w 1336874"/>
                <a:gd name="connsiteY36" fmla="*/ 1224795 h 1336874"/>
                <a:gd name="connsiteX37" fmla="*/ 401995 w 1336874"/>
                <a:gd name="connsiteY37" fmla="*/ 1256244 h 1336874"/>
                <a:gd name="connsiteX38" fmla="*/ 334219 w 1336874"/>
                <a:gd name="connsiteY38" fmla="*/ 1247320 h 1336874"/>
                <a:gd name="connsiteX39" fmla="*/ 292605 w 1336874"/>
                <a:gd name="connsiteY39" fmla="*/ 1193086 h 1336874"/>
                <a:gd name="connsiteX40" fmla="*/ 261155 w 1336874"/>
                <a:gd name="connsiteY40" fmla="*/ 1075719 h 1336874"/>
                <a:gd name="connsiteX41" fmla="*/ 143788 w 1336874"/>
                <a:gd name="connsiteY41" fmla="*/ 1044271 h 1336874"/>
                <a:gd name="connsiteX42" fmla="*/ 89554 w 1336874"/>
                <a:gd name="connsiteY42" fmla="*/ 1002656 h 1336874"/>
                <a:gd name="connsiteX43" fmla="*/ 80632 w 1336874"/>
                <a:gd name="connsiteY43" fmla="*/ 934880 h 1336874"/>
                <a:gd name="connsiteX44" fmla="*/ 112080 w 1336874"/>
                <a:gd name="connsiteY44" fmla="*/ 817513 h 1336874"/>
                <a:gd name="connsiteX45" fmla="*/ 26162 w 1336874"/>
                <a:gd name="connsiteY45" fmla="*/ 731594 h 1336874"/>
                <a:gd name="connsiteX46" fmla="*/ 0 w 1336874"/>
                <a:gd name="connsiteY46" fmla="*/ 668437 h 1336874"/>
                <a:gd name="connsiteX47" fmla="*/ 26160 w 1336874"/>
                <a:gd name="connsiteY47" fmla="*/ 605281 h 1336874"/>
                <a:gd name="connsiteX48" fmla="*/ 112080 w 1336874"/>
                <a:gd name="connsiteY48" fmla="*/ 519361 h 1336874"/>
                <a:gd name="connsiteX49" fmla="*/ 80632 w 1336874"/>
                <a:gd name="connsiteY49" fmla="*/ 401994 h 1336874"/>
                <a:gd name="connsiteX50" fmla="*/ 89554 w 1336874"/>
                <a:gd name="connsiteY50" fmla="*/ 334219 h 1336874"/>
                <a:gd name="connsiteX51" fmla="*/ 143788 w 1336874"/>
                <a:gd name="connsiteY51" fmla="*/ 292603 h 1336874"/>
                <a:gd name="connsiteX52" fmla="*/ 261155 w 1336874"/>
                <a:gd name="connsiteY52" fmla="*/ 261155 h 1336874"/>
                <a:gd name="connsiteX53" fmla="*/ 292605 w 1336874"/>
                <a:gd name="connsiteY53" fmla="*/ 143788 h 1336874"/>
                <a:gd name="connsiteX54" fmla="*/ 334219 w 1336874"/>
                <a:gd name="connsiteY54" fmla="*/ 89554 h 1336874"/>
                <a:gd name="connsiteX55" fmla="*/ 366597 w 1336874"/>
                <a:gd name="connsiteY55" fmla="*/ 78413 h 1336874"/>
                <a:gd name="connsiteX56" fmla="*/ 401995 w 1336874"/>
                <a:gd name="connsiteY56" fmla="*/ 80632 h 1336874"/>
                <a:gd name="connsiteX57" fmla="*/ 519363 w 1336874"/>
                <a:gd name="connsiteY57" fmla="*/ 112080 h 1336874"/>
                <a:gd name="connsiteX58" fmla="*/ 605281 w 1336874"/>
                <a:gd name="connsiteY58" fmla="*/ 26160 h 1336874"/>
                <a:gd name="connsiteX59" fmla="*/ 668438 w 1336874"/>
                <a:gd name="connsiteY59" fmla="*/ 0 h 1336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36874" h="1336874">
                  <a:moveTo>
                    <a:pt x="668437" y="160795"/>
                  </a:moveTo>
                  <a:cubicBezTo>
                    <a:pt x="948800" y="160795"/>
                    <a:pt x="1176080" y="388075"/>
                    <a:pt x="1176080" y="668438"/>
                  </a:cubicBezTo>
                  <a:cubicBezTo>
                    <a:pt x="1176080" y="948801"/>
                    <a:pt x="948800" y="1176081"/>
                    <a:pt x="668437" y="1176081"/>
                  </a:cubicBezTo>
                  <a:cubicBezTo>
                    <a:pt x="388074" y="1176081"/>
                    <a:pt x="160794" y="948801"/>
                    <a:pt x="160794" y="668438"/>
                  </a:cubicBezTo>
                  <a:cubicBezTo>
                    <a:pt x="160794" y="388075"/>
                    <a:pt x="388074" y="160795"/>
                    <a:pt x="668437" y="160795"/>
                  </a:cubicBezTo>
                  <a:close/>
                  <a:moveTo>
                    <a:pt x="668438" y="147863"/>
                  </a:moveTo>
                  <a:cubicBezTo>
                    <a:pt x="380932" y="147863"/>
                    <a:pt x="147863" y="380932"/>
                    <a:pt x="147863" y="668438"/>
                  </a:cubicBezTo>
                  <a:cubicBezTo>
                    <a:pt x="147863" y="955944"/>
                    <a:pt x="380932" y="1189013"/>
                    <a:pt x="668438" y="1189013"/>
                  </a:cubicBezTo>
                  <a:cubicBezTo>
                    <a:pt x="955944" y="1189013"/>
                    <a:pt x="1189013" y="955944"/>
                    <a:pt x="1189013" y="668438"/>
                  </a:cubicBezTo>
                  <a:cubicBezTo>
                    <a:pt x="1189013" y="380932"/>
                    <a:pt x="955944" y="147863"/>
                    <a:pt x="668438" y="147863"/>
                  </a:cubicBezTo>
                  <a:close/>
                  <a:moveTo>
                    <a:pt x="668438" y="0"/>
                  </a:moveTo>
                  <a:cubicBezTo>
                    <a:pt x="691296" y="-1"/>
                    <a:pt x="714154" y="8720"/>
                    <a:pt x="731595" y="26160"/>
                  </a:cubicBezTo>
                  <a:lnTo>
                    <a:pt x="817513" y="112080"/>
                  </a:lnTo>
                  <a:lnTo>
                    <a:pt x="934882" y="80632"/>
                  </a:lnTo>
                  <a:cubicBezTo>
                    <a:pt x="958704" y="74247"/>
                    <a:pt x="982861" y="78124"/>
                    <a:pt x="1002657" y="89554"/>
                  </a:cubicBezTo>
                  <a:cubicBezTo>
                    <a:pt x="1022452" y="100983"/>
                    <a:pt x="1037888" y="119964"/>
                    <a:pt x="1044271" y="143788"/>
                  </a:cubicBezTo>
                  <a:lnTo>
                    <a:pt x="1075720" y="261155"/>
                  </a:lnTo>
                  <a:lnTo>
                    <a:pt x="1193086" y="292605"/>
                  </a:lnTo>
                  <a:cubicBezTo>
                    <a:pt x="1216911" y="298987"/>
                    <a:pt x="1235893" y="314423"/>
                    <a:pt x="1247321" y="334219"/>
                  </a:cubicBezTo>
                  <a:cubicBezTo>
                    <a:pt x="1258750" y="354015"/>
                    <a:pt x="1262627" y="378170"/>
                    <a:pt x="1256243" y="401994"/>
                  </a:cubicBezTo>
                  <a:lnTo>
                    <a:pt x="1224795" y="519361"/>
                  </a:lnTo>
                  <a:lnTo>
                    <a:pt x="1310714" y="605281"/>
                  </a:lnTo>
                  <a:cubicBezTo>
                    <a:pt x="1328155" y="622721"/>
                    <a:pt x="1336874" y="645580"/>
                    <a:pt x="1336874" y="668437"/>
                  </a:cubicBezTo>
                  <a:cubicBezTo>
                    <a:pt x="1336875" y="691296"/>
                    <a:pt x="1328155" y="714154"/>
                    <a:pt x="1310714" y="731594"/>
                  </a:cubicBezTo>
                  <a:lnTo>
                    <a:pt x="1224795" y="817513"/>
                  </a:lnTo>
                  <a:lnTo>
                    <a:pt x="1256243" y="934880"/>
                  </a:lnTo>
                  <a:cubicBezTo>
                    <a:pt x="1262626" y="958704"/>
                    <a:pt x="1258749" y="982861"/>
                    <a:pt x="1247320" y="1002657"/>
                  </a:cubicBezTo>
                  <a:cubicBezTo>
                    <a:pt x="1235892" y="1022452"/>
                    <a:pt x="1216910" y="1037888"/>
                    <a:pt x="1193086" y="1044271"/>
                  </a:cubicBezTo>
                  <a:lnTo>
                    <a:pt x="1075719" y="1075719"/>
                  </a:lnTo>
                  <a:lnTo>
                    <a:pt x="1044271" y="1193088"/>
                  </a:lnTo>
                  <a:cubicBezTo>
                    <a:pt x="1037888" y="1216910"/>
                    <a:pt x="1022452" y="1235892"/>
                    <a:pt x="1002654" y="1247321"/>
                  </a:cubicBezTo>
                  <a:cubicBezTo>
                    <a:pt x="982860" y="1258750"/>
                    <a:pt x="958704" y="1262627"/>
                    <a:pt x="934880" y="1256244"/>
                  </a:cubicBezTo>
                  <a:lnTo>
                    <a:pt x="817512" y="1224795"/>
                  </a:lnTo>
                  <a:lnTo>
                    <a:pt x="731594" y="1310714"/>
                  </a:lnTo>
                  <a:cubicBezTo>
                    <a:pt x="714154" y="1328153"/>
                    <a:pt x="691296" y="1336874"/>
                    <a:pt x="668437" y="1336874"/>
                  </a:cubicBezTo>
                  <a:cubicBezTo>
                    <a:pt x="645579" y="1336874"/>
                    <a:pt x="622720" y="1328153"/>
                    <a:pt x="605281" y="1310714"/>
                  </a:cubicBezTo>
                  <a:lnTo>
                    <a:pt x="519361" y="1224795"/>
                  </a:lnTo>
                  <a:lnTo>
                    <a:pt x="401995" y="1256244"/>
                  </a:lnTo>
                  <a:cubicBezTo>
                    <a:pt x="378172" y="1262627"/>
                    <a:pt x="354015" y="1258750"/>
                    <a:pt x="334219" y="1247320"/>
                  </a:cubicBezTo>
                  <a:cubicBezTo>
                    <a:pt x="314424" y="1235892"/>
                    <a:pt x="298988" y="1216910"/>
                    <a:pt x="292605" y="1193086"/>
                  </a:cubicBezTo>
                  <a:lnTo>
                    <a:pt x="261155" y="1075719"/>
                  </a:lnTo>
                  <a:lnTo>
                    <a:pt x="143788" y="1044271"/>
                  </a:lnTo>
                  <a:cubicBezTo>
                    <a:pt x="119964" y="1037888"/>
                    <a:pt x="100983" y="1022452"/>
                    <a:pt x="89554" y="1002656"/>
                  </a:cubicBezTo>
                  <a:cubicBezTo>
                    <a:pt x="78124" y="982861"/>
                    <a:pt x="74247" y="958704"/>
                    <a:pt x="80632" y="934880"/>
                  </a:cubicBezTo>
                  <a:lnTo>
                    <a:pt x="112080" y="817513"/>
                  </a:lnTo>
                  <a:lnTo>
                    <a:pt x="26162" y="731594"/>
                  </a:lnTo>
                  <a:cubicBezTo>
                    <a:pt x="8720" y="714154"/>
                    <a:pt x="0" y="691296"/>
                    <a:pt x="0" y="668437"/>
                  </a:cubicBezTo>
                  <a:cubicBezTo>
                    <a:pt x="0" y="645580"/>
                    <a:pt x="8721" y="622721"/>
                    <a:pt x="26160" y="605281"/>
                  </a:cubicBezTo>
                  <a:lnTo>
                    <a:pt x="112080" y="519361"/>
                  </a:lnTo>
                  <a:lnTo>
                    <a:pt x="80632" y="401994"/>
                  </a:lnTo>
                  <a:cubicBezTo>
                    <a:pt x="74247" y="378172"/>
                    <a:pt x="78124" y="354015"/>
                    <a:pt x="89554" y="334219"/>
                  </a:cubicBezTo>
                  <a:cubicBezTo>
                    <a:pt x="100983" y="314423"/>
                    <a:pt x="119964" y="298987"/>
                    <a:pt x="143788" y="292603"/>
                  </a:cubicBezTo>
                  <a:lnTo>
                    <a:pt x="261155" y="261155"/>
                  </a:lnTo>
                  <a:lnTo>
                    <a:pt x="292605" y="143788"/>
                  </a:lnTo>
                  <a:cubicBezTo>
                    <a:pt x="298988" y="119964"/>
                    <a:pt x="314423" y="100983"/>
                    <a:pt x="334219" y="89554"/>
                  </a:cubicBezTo>
                  <a:cubicBezTo>
                    <a:pt x="344118" y="83838"/>
                    <a:pt x="355106" y="80012"/>
                    <a:pt x="366597" y="78413"/>
                  </a:cubicBezTo>
                  <a:cubicBezTo>
                    <a:pt x="378087" y="76813"/>
                    <a:pt x="390083" y="77440"/>
                    <a:pt x="401995" y="80632"/>
                  </a:cubicBezTo>
                  <a:lnTo>
                    <a:pt x="519363" y="112080"/>
                  </a:lnTo>
                  <a:lnTo>
                    <a:pt x="605281" y="26160"/>
                  </a:lnTo>
                  <a:cubicBezTo>
                    <a:pt x="622721" y="8721"/>
                    <a:pt x="645580" y="0"/>
                    <a:pt x="668438" y="0"/>
                  </a:cubicBezTo>
                  <a:close/>
                </a:path>
              </a:pathLst>
            </a:custGeom>
            <a:solidFill>
              <a:srgbClr val="E7ABB1"/>
            </a:solidFill>
            <a:ln>
              <a:noFill/>
            </a:ln>
          </p:spPr>
          <p:style>
            <a:lnRef idx="2">
              <a:srgbClr val="B2BD29">
                <a:shade val="50000"/>
              </a:srgbClr>
            </a:lnRef>
            <a:fillRef idx="1">
              <a:srgbClr val="B2BD29"/>
            </a:fillRef>
            <a:effectRef idx="0">
              <a:srgbClr val="B2BD29"/>
            </a:effectRef>
            <a:fontRef idx="minor">
              <a:srgbClr val="FFFFFF"/>
            </a:fontRef>
          </p:style>
          <p:txBody>
            <a:bodyPr rtlCol="0" anchor="ctr">
              <a:normAutofit/>
            </a:bodyPr>
            <a:lstStyle/>
            <a:p>
              <a:pPr algn="ctr"/>
              <a:r>
                <a:rPr lang="en-US" altLang="zh-CN" sz="850" dirty="0">
                  <a:solidFill>
                    <a:srgbClr val="FFFFFF"/>
                  </a:solidFill>
                </a:rPr>
                <a:t>D</a:t>
              </a:r>
              <a:endParaRPr lang="zh-CN" altLang="en-US" sz="850" dirty="0">
                <a:solidFill>
                  <a:srgbClr val="FFFFFF"/>
                </a:solidFill>
              </a:endParaRPr>
            </a:p>
          </p:txBody>
        </p:sp>
        <p:sp>
          <p:nvSpPr>
            <p:cNvPr id="45" name="圆角矩形 44"/>
            <p:cNvSpPr/>
            <p:nvPr>
              <p:custDataLst>
                <p:tags r:id="rId17"/>
              </p:custDataLst>
            </p:nvPr>
          </p:nvSpPr>
          <p:spPr>
            <a:xfrm rot="19817566">
              <a:off x="1695167" y="3586736"/>
              <a:ext cx="1294996" cy="1930722"/>
            </a:xfrm>
            <a:prstGeom prst="roundRect">
              <a:avLst/>
            </a:prstGeom>
            <a:solidFill>
              <a:srgbClr val="FEFFFF"/>
            </a:solidFill>
            <a:ln>
              <a:solidFill>
                <a:srgbClr val="B2BD29"/>
              </a:solidFill>
            </a:ln>
            <a:effectLst>
              <a:outerShdw blurRad="50800" dist="38100" dir="10800000" algn="r" rotWithShape="0">
                <a:prstClr val="black">
                  <a:alpha val="40000"/>
                </a:prstClr>
              </a:outerShdw>
            </a:effectLst>
          </p:spPr>
          <p:style>
            <a:lnRef idx="2">
              <a:srgbClr val="B2BD29">
                <a:shade val="50000"/>
              </a:srgbClr>
            </a:lnRef>
            <a:fillRef idx="1">
              <a:srgbClr val="B2BD29"/>
            </a:fillRef>
            <a:effectRef idx="0">
              <a:srgbClr val="B2BD29"/>
            </a:effectRef>
            <a:fontRef idx="minor">
              <a:srgbClr val="FFFFFF"/>
            </a:fontRef>
          </p:style>
          <p:txBody>
            <a:bodyPr rtlCol="0" anchor="ctr">
              <a:normAutofit/>
            </a:bodyPr>
            <a:lstStyle/>
            <a:p>
              <a:pPr algn="ctr"/>
              <a:r>
                <a:rPr lang="zh-CN" altLang="en-US" sz="850" dirty="0">
                  <a:solidFill>
                    <a:schemeClr val="tx1"/>
                  </a:solidFill>
                  <a:latin typeface="Arial" panose="020B0604020202020204" pitchFamily="34" charset="0"/>
                  <a:ea typeface="宋体" panose="02010600030101010101" pitchFamily="2" charset="-122"/>
                  <a:sym typeface="Arial" panose="020B0604020202020204" pitchFamily="34" charset="0"/>
                </a:rPr>
                <a:t>行李交接岗</a:t>
              </a:r>
              <a:endParaRPr lang="zh-CN" altLang="en-US" sz="850" dirty="0" smtClean="0">
                <a:solidFill>
                  <a:schemeClr val="tx1"/>
                </a:solidFill>
                <a:latin typeface="Arial" panose="020B0604020202020204" pitchFamily="34" charset="0"/>
                <a:ea typeface="宋体" panose="02010600030101010101" pitchFamily="2" charset="-122"/>
                <a:sym typeface="Arial" panose="020B0604020202020204" pitchFamily="34" charset="0"/>
              </a:endParaRPr>
            </a:p>
          </p:txBody>
        </p:sp>
      </p:grpSp>
      <p:grpSp>
        <p:nvGrpSpPr>
          <p:cNvPr id="46" name="组合 45"/>
          <p:cNvGrpSpPr/>
          <p:nvPr>
            <p:custDataLst>
              <p:tags r:id="rId18"/>
            </p:custDataLst>
          </p:nvPr>
        </p:nvGrpSpPr>
        <p:grpSpPr>
          <a:xfrm>
            <a:off x="2417226" y="1902028"/>
            <a:ext cx="926267" cy="1013267"/>
            <a:chOff x="1080972" y="3586736"/>
            <a:chExt cx="1909191" cy="2088512"/>
          </a:xfrm>
        </p:grpSpPr>
        <p:cxnSp>
          <p:nvCxnSpPr>
            <p:cNvPr id="47" name="直接连接符 46"/>
            <p:cNvCxnSpPr/>
            <p:nvPr>
              <p:custDataLst>
                <p:tags r:id="rId19"/>
              </p:custDataLst>
            </p:nvPr>
          </p:nvCxnSpPr>
          <p:spPr>
            <a:xfrm>
              <a:off x="1385180" y="4101220"/>
              <a:ext cx="0" cy="950614"/>
            </a:xfrm>
            <a:prstGeom prst="line">
              <a:avLst/>
            </a:prstGeom>
            <a:ln>
              <a:solidFill>
                <a:srgbClr val="E7ABB1"/>
              </a:solidFill>
            </a:ln>
          </p:spPr>
          <p:style>
            <a:lnRef idx="1">
              <a:srgbClr val="B2BD29"/>
            </a:lnRef>
            <a:fillRef idx="0">
              <a:srgbClr val="B2BD29"/>
            </a:fillRef>
            <a:effectRef idx="0">
              <a:srgbClr val="B2BD29"/>
            </a:effectRef>
            <a:fontRef idx="minor">
              <a:srgbClr val="3F4143"/>
            </a:fontRef>
          </p:style>
        </p:cxnSp>
        <p:sp>
          <p:nvSpPr>
            <p:cNvPr id="48" name="任意多边形 47"/>
            <p:cNvSpPr/>
            <p:nvPr>
              <p:custDataLst>
                <p:tags r:id="rId20"/>
              </p:custDataLst>
            </p:nvPr>
          </p:nvSpPr>
          <p:spPr>
            <a:xfrm>
              <a:off x="1080972" y="5048726"/>
              <a:ext cx="626522" cy="626522"/>
            </a:xfrm>
            <a:custGeom>
              <a:avLst/>
              <a:gdLst>
                <a:gd name="connsiteX0" fmla="*/ 668437 w 1336874"/>
                <a:gd name="connsiteY0" fmla="*/ 160795 h 1336874"/>
                <a:gd name="connsiteX1" fmla="*/ 1176080 w 1336874"/>
                <a:gd name="connsiteY1" fmla="*/ 668438 h 1336874"/>
                <a:gd name="connsiteX2" fmla="*/ 668437 w 1336874"/>
                <a:gd name="connsiteY2" fmla="*/ 1176081 h 1336874"/>
                <a:gd name="connsiteX3" fmla="*/ 160794 w 1336874"/>
                <a:gd name="connsiteY3" fmla="*/ 668438 h 1336874"/>
                <a:gd name="connsiteX4" fmla="*/ 668437 w 1336874"/>
                <a:gd name="connsiteY4" fmla="*/ 160795 h 1336874"/>
                <a:gd name="connsiteX5" fmla="*/ 668438 w 1336874"/>
                <a:gd name="connsiteY5" fmla="*/ 147863 h 1336874"/>
                <a:gd name="connsiteX6" fmla="*/ 147863 w 1336874"/>
                <a:gd name="connsiteY6" fmla="*/ 668438 h 1336874"/>
                <a:gd name="connsiteX7" fmla="*/ 668438 w 1336874"/>
                <a:gd name="connsiteY7" fmla="*/ 1189013 h 1336874"/>
                <a:gd name="connsiteX8" fmla="*/ 1189013 w 1336874"/>
                <a:gd name="connsiteY8" fmla="*/ 668438 h 1336874"/>
                <a:gd name="connsiteX9" fmla="*/ 668438 w 1336874"/>
                <a:gd name="connsiteY9" fmla="*/ 147863 h 1336874"/>
                <a:gd name="connsiteX10" fmla="*/ 668438 w 1336874"/>
                <a:gd name="connsiteY10" fmla="*/ 0 h 1336874"/>
                <a:gd name="connsiteX11" fmla="*/ 731595 w 1336874"/>
                <a:gd name="connsiteY11" fmla="*/ 26160 h 1336874"/>
                <a:gd name="connsiteX12" fmla="*/ 817513 w 1336874"/>
                <a:gd name="connsiteY12" fmla="*/ 112080 h 1336874"/>
                <a:gd name="connsiteX13" fmla="*/ 934882 w 1336874"/>
                <a:gd name="connsiteY13" fmla="*/ 80632 h 1336874"/>
                <a:gd name="connsiteX14" fmla="*/ 1002657 w 1336874"/>
                <a:gd name="connsiteY14" fmla="*/ 89554 h 1336874"/>
                <a:gd name="connsiteX15" fmla="*/ 1044271 w 1336874"/>
                <a:gd name="connsiteY15" fmla="*/ 143788 h 1336874"/>
                <a:gd name="connsiteX16" fmla="*/ 1075720 w 1336874"/>
                <a:gd name="connsiteY16" fmla="*/ 261155 h 1336874"/>
                <a:gd name="connsiteX17" fmla="*/ 1193086 w 1336874"/>
                <a:gd name="connsiteY17" fmla="*/ 292605 h 1336874"/>
                <a:gd name="connsiteX18" fmla="*/ 1247321 w 1336874"/>
                <a:gd name="connsiteY18" fmla="*/ 334219 h 1336874"/>
                <a:gd name="connsiteX19" fmla="*/ 1256243 w 1336874"/>
                <a:gd name="connsiteY19" fmla="*/ 401994 h 1336874"/>
                <a:gd name="connsiteX20" fmla="*/ 1224795 w 1336874"/>
                <a:gd name="connsiteY20" fmla="*/ 519361 h 1336874"/>
                <a:gd name="connsiteX21" fmla="*/ 1310714 w 1336874"/>
                <a:gd name="connsiteY21" fmla="*/ 605281 h 1336874"/>
                <a:gd name="connsiteX22" fmla="*/ 1336874 w 1336874"/>
                <a:gd name="connsiteY22" fmla="*/ 668437 h 1336874"/>
                <a:gd name="connsiteX23" fmla="*/ 1310714 w 1336874"/>
                <a:gd name="connsiteY23" fmla="*/ 731594 h 1336874"/>
                <a:gd name="connsiteX24" fmla="*/ 1224795 w 1336874"/>
                <a:gd name="connsiteY24" fmla="*/ 817513 h 1336874"/>
                <a:gd name="connsiteX25" fmla="*/ 1256243 w 1336874"/>
                <a:gd name="connsiteY25" fmla="*/ 934880 h 1336874"/>
                <a:gd name="connsiteX26" fmla="*/ 1247320 w 1336874"/>
                <a:gd name="connsiteY26" fmla="*/ 1002657 h 1336874"/>
                <a:gd name="connsiteX27" fmla="*/ 1193086 w 1336874"/>
                <a:gd name="connsiteY27" fmla="*/ 1044271 h 1336874"/>
                <a:gd name="connsiteX28" fmla="*/ 1075719 w 1336874"/>
                <a:gd name="connsiteY28" fmla="*/ 1075719 h 1336874"/>
                <a:gd name="connsiteX29" fmla="*/ 1044271 w 1336874"/>
                <a:gd name="connsiteY29" fmla="*/ 1193088 h 1336874"/>
                <a:gd name="connsiteX30" fmla="*/ 1002654 w 1336874"/>
                <a:gd name="connsiteY30" fmla="*/ 1247321 h 1336874"/>
                <a:gd name="connsiteX31" fmla="*/ 934880 w 1336874"/>
                <a:gd name="connsiteY31" fmla="*/ 1256244 h 1336874"/>
                <a:gd name="connsiteX32" fmla="*/ 817512 w 1336874"/>
                <a:gd name="connsiteY32" fmla="*/ 1224795 h 1336874"/>
                <a:gd name="connsiteX33" fmla="*/ 731594 w 1336874"/>
                <a:gd name="connsiteY33" fmla="*/ 1310714 h 1336874"/>
                <a:gd name="connsiteX34" fmla="*/ 668437 w 1336874"/>
                <a:gd name="connsiteY34" fmla="*/ 1336874 h 1336874"/>
                <a:gd name="connsiteX35" fmla="*/ 605281 w 1336874"/>
                <a:gd name="connsiteY35" fmla="*/ 1310714 h 1336874"/>
                <a:gd name="connsiteX36" fmla="*/ 519361 w 1336874"/>
                <a:gd name="connsiteY36" fmla="*/ 1224795 h 1336874"/>
                <a:gd name="connsiteX37" fmla="*/ 401995 w 1336874"/>
                <a:gd name="connsiteY37" fmla="*/ 1256244 h 1336874"/>
                <a:gd name="connsiteX38" fmla="*/ 334219 w 1336874"/>
                <a:gd name="connsiteY38" fmla="*/ 1247320 h 1336874"/>
                <a:gd name="connsiteX39" fmla="*/ 292605 w 1336874"/>
                <a:gd name="connsiteY39" fmla="*/ 1193086 h 1336874"/>
                <a:gd name="connsiteX40" fmla="*/ 261155 w 1336874"/>
                <a:gd name="connsiteY40" fmla="*/ 1075719 h 1336874"/>
                <a:gd name="connsiteX41" fmla="*/ 143788 w 1336874"/>
                <a:gd name="connsiteY41" fmla="*/ 1044271 h 1336874"/>
                <a:gd name="connsiteX42" fmla="*/ 89554 w 1336874"/>
                <a:gd name="connsiteY42" fmla="*/ 1002656 h 1336874"/>
                <a:gd name="connsiteX43" fmla="*/ 80632 w 1336874"/>
                <a:gd name="connsiteY43" fmla="*/ 934880 h 1336874"/>
                <a:gd name="connsiteX44" fmla="*/ 112080 w 1336874"/>
                <a:gd name="connsiteY44" fmla="*/ 817513 h 1336874"/>
                <a:gd name="connsiteX45" fmla="*/ 26162 w 1336874"/>
                <a:gd name="connsiteY45" fmla="*/ 731594 h 1336874"/>
                <a:gd name="connsiteX46" fmla="*/ 0 w 1336874"/>
                <a:gd name="connsiteY46" fmla="*/ 668437 h 1336874"/>
                <a:gd name="connsiteX47" fmla="*/ 26160 w 1336874"/>
                <a:gd name="connsiteY47" fmla="*/ 605281 h 1336874"/>
                <a:gd name="connsiteX48" fmla="*/ 112080 w 1336874"/>
                <a:gd name="connsiteY48" fmla="*/ 519361 h 1336874"/>
                <a:gd name="connsiteX49" fmla="*/ 80632 w 1336874"/>
                <a:gd name="connsiteY49" fmla="*/ 401994 h 1336874"/>
                <a:gd name="connsiteX50" fmla="*/ 89554 w 1336874"/>
                <a:gd name="connsiteY50" fmla="*/ 334219 h 1336874"/>
                <a:gd name="connsiteX51" fmla="*/ 143788 w 1336874"/>
                <a:gd name="connsiteY51" fmla="*/ 292603 h 1336874"/>
                <a:gd name="connsiteX52" fmla="*/ 261155 w 1336874"/>
                <a:gd name="connsiteY52" fmla="*/ 261155 h 1336874"/>
                <a:gd name="connsiteX53" fmla="*/ 292605 w 1336874"/>
                <a:gd name="connsiteY53" fmla="*/ 143788 h 1336874"/>
                <a:gd name="connsiteX54" fmla="*/ 334219 w 1336874"/>
                <a:gd name="connsiteY54" fmla="*/ 89554 h 1336874"/>
                <a:gd name="connsiteX55" fmla="*/ 366597 w 1336874"/>
                <a:gd name="connsiteY55" fmla="*/ 78413 h 1336874"/>
                <a:gd name="connsiteX56" fmla="*/ 401995 w 1336874"/>
                <a:gd name="connsiteY56" fmla="*/ 80632 h 1336874"/>
                <a:gd name="connsiteX57" fmla="*/ 519363 w 1336874"/>
                <a:gd name="connsiteY57" fmla="*/ 112080 h 1336874"/>
                <a:gd name="connsiteX58" fmla="*/ 605281 w 1336874"/>
                <a:gd name="connsiteY58" fmla="*/ 26160 h 1336874"/>
                <a:gd name="connsiteX59" fmla="*/ 668438 w 1336874"/>
                <a:gd name="connsiteY59" fmla="*/ 0 h 1336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36874" h="1336874">
                  <a:moveTo>
                    <a:pt x="668437" y="160795"/>
                  </a:moveTo>
                  <a:cubicBezTo>
                    <a:pt x="948800" y="160795"/>
                    <a:pt x="1176080" y="388075"/>
                    <a:pt x="1176080" y="668438"/>
                  </a:cubicBezTo>
                  <a:cubicBezTo>
                    <a:pt x="1176080" y="948801"/>
                    <a:pt x="948800" y="1176081"/>
                    <a:pt x="668437" y="1176081"/>
                  </a:cubicBezTo>
                  <a:cubicBezTo>
                    <a:pt x="388074" y="1176081"/>
                    <a:pt x="160794" y="948801"/>
                    <a:pt x="160794" y="668438"/>
                  </a:cubicBezTo>
                  <a:cubicBezTo>
                    <a:pt x="160794" y="388075"/>
                    <a:pt x="388074" y="160795"/>
                    <a:pt x="668437" y="160795"/>
                  </a:cubicBezTo>
                  <a:close/>
                  <a:moveTo>
                    <a:pt x="668438" y="147863"/>
                  </a:moveTo>
                  <a:cubicBezTo>
                    <a:pt x="380932" y="147863"/>
                    <a:pt x="147863" y="380932"/>
                    <a:pt x="147863" y="668438"/>
                  </a:cubicBezTo>
                  <a:cubicBezTo>
                    <a:pt x="147863" y="955944"/>
                    <a:pt x="380932" y="1189013"/>
                    <a:pt x="668438" y="1189013"/>
                  </a:cubicBezTo>
                  <a:cubicBezTo>
                    <a:pt x="955944" y="1189013"/>
                    <a:pt x="1189013" y="955944"/>
                    <a:pt x="1189013" y="668438"/>
                  </a:cubicBezTo>
                  <a:cubicBezTo>
                    <a:pt x="1189013" y="380932"/>
                    <a:pt x="955944" y="147863"/>
                    <a:pt x="668438" y="147863"/>
                  </a:cubicBezTo>
                  <a:close/>
                  <a:moveTo>
                    <a:pt x="668438" y="0"/>
                  </a:moveTo>
                  <a:cubicBezTo>
                    <a:pt x="691296" y="-1"/>
                    <a:pt x="714154" y="8720"/>
                    <a:pt x="731595" y="26160"/>
                  </a:cubicBezTo>
                  <a:lnTo>
                    <a:pt x="817513" y="112080"/>
                  </a:lnTo>
                  <a:lnTo>
                    <a:pt x="934882" y="80632"/>
                  </a:lnTo>
                  <a:cubicBezTo>
                    <a:pt x="958704" y="74247"/>
                    <a:pt x="982861" y="78124"/>
                    <a:pt x="1002657" y="89554"/>
                  </a:cubicBezTo>
                  <a:cubicBezTo>
                    <a:pt x="1022452" y="100983"/>
                    <a:pt x="1037888" y="119964"/>
                    <a:pt x="1044271" y="143788"/>
                  </a:cubicBezTo>
                  <a:lnTo>
                    <a:pt x="1075720" y="261155"/>
                  </a:lnTo>
                  <a:lnTo>
                    <a:pt x="1193086" y="292605"/>
                  </a:lnTo>
                  <a:cubicBezTo>
                    <a:pt x="1216911" y="298987"/>
                    <a:pt x="1235893" y="314423"/>
                    <a:pt x="1247321" y="334219"/>
                  </a:cubicBezTo>
                  <a:cubicBezTo>
                    <a:pt x="1258750" y="354015"/>
                    <a:pt x="1262627" y="378170"/>
                    <a:pt x="1256243" y="401994"/>
                  </a:cubicBezTo>
                  <a:lnTo>
                    <a:pt x="1224795" y="519361"/>
                  </a:lnTo>
                  <a:lnTo>
                    <a:pt x="1310714" y="605281"/>
                  </a:lnTo>
                  <a:cubicBezTo>
                    <a:pt x="1328155" y="622721"/>
                    <a:pt x="1336874" y="645580"/>
                    <a:pt x="1336874" y="668437"/>
                  </a:cubicBezTo>
                  <a:cubicBezTo>
                    <a:pt x="1336875" y="691296"/>
                    <a:pt x="1328155" y="714154"/>
                    <a:pt x="1310714" y="731594"/>
                  </a:cubicBezTo>
                  <a:lnTo>
                    <a:pt x="1224795" y="817513"/>
                  </a:lnTo>
                  <a:lnTo>
                    <a:pt x="1256243" y="934880"/>
                  </a:lnTo>
                  <a:cubicBezTo>
                    <a:pt x="1262626" y="958704"/>
                    <a:pt x="1258749" y="982861"/>
                    <a:pt x="1247320" y="1002657"/>
                  </a:cubicBezTo>
                  <a:cubicBezTo>
                    <a:pt x="1235892" y="1022452"/>
                    <a:pt x="1216910" y="1037888"/>
                    <a:pt x="1193086" y="1044271"/>
                  </a:cubicBezTo>
                  <a:lnTo>
                    <a:pt x="1075719" y="1075719"/>
                  </a:lnTo>
                  <a:lnTo>
                    <a:pt x="1044271" y="1193088"/>
                  </a:lnTo>
                  <a:cubicBezTo>
                    <a:pt x="1037888" y="1216910"/>
                    <a:pt x="1022452" y="1235892"/>
                    <a:pt x="1002654" y="1247321"/>
                  </a:cubicBezTo>
                  <a:cubicBezTo>
                    <a:pt x="982860" y="1258750"/>
                    <a:pt x="958704" y="1262627"/>
                    <a:pt x="934880" y="1256244"/>
                  </a:cubicBezTo>
                  <a:lnTo>
                    <a:pt x="817512" y="1224795"/>
                  </a:lnTo>
                  <a:lnTo>
                    <a:pt x="731594" y="1310714"/>
                  </a:lnTo>
                  <a:cubicBezTo>
                    <a:pt x="714154" y="1328153"/>
                    <a:pt x="691296" y="1336874"/>
                    <a:pt x="668437" y="1336874"/>
                  </a:cubicBezTo>
                  <a:cubicBezTo>
                    <a:pt x="645579" y="1336874"/>
                    <a:pt x="622720" y="1328153"/>
                    <a:pt x="605281" y="1310714"/>
                  </a:cubicBezTo>
                  <a:lnTo>
                    <a:pt x="519361" y="1224795"/>
                  </a:lnTo>
                  <a:lnTo>
                    <a:pt x="401995" y="1256244"/>
                  </a:lnTo>
                  <a:cubicBezTo>
                    <a:pt x="378172" y="1262627"/>
                    <a:pt x="354015" y="1258750"/>
                    <a:pt x="334219" y="1247320"/>
                  </a:cubicBezTo>
                  <a:cubicBezTo>
                    <a:pt x="314424" y="1235892"/>
                    <a:pt x="298988" y="1216910"/>
                    <a:pt x="292605" y="1193086"/>
                  </a:cubicBezTo>
                  <a:lnTo>
                    <a:pt x="261155" y="1075719"/>
                  </a:lnTo>
                  <a:lnTo>
                    <a:pt x="143788" y="1044271"/>
                  </a:lnTo>
                  <a:cubicBezTo>
                    <a:pt x="119964" y="1037888"/>
                    <a:pt x="100983" y="1022452"/>
                    <a:pt x="89554" y="1002656"/>
                  </a:cubicBezTo>
                  <a:cubicBezTo>
                    <a:pt x="78124" y="982861"/>
                    <a:pt x="74247" y="958704"/>
                    <a:pt x="80632" y="934880"/>
                  </a:cubicBezTo>
                  <a:lnTo>
                    <a:pt x="112080" y="817513"/>
                  </a:lnTo>
                  <a:lnTo>
                    <a:pt x="26162" y="731594"/>
                  </a:lnTo>
                  <a:cubicBezTo>
                    <a:pt x="8720" y="714154"/>
                    <a:pt x="0" y="691296"/>
                    <a:pt x="0" y="668437"/>
                  </a:cubicBezTo>
                  <a:cubicBezTo>
                    <a:pt x="0" y="645580"/>
                    <a:pt x="8721" y="622721"/>
                    <a:pt x="26160" y="605281"/>
                  </a:cubicBezTo>
                  <a:lnTo>
                    <a:pt x="112080" y="519361"/>
                  </a:lnTo>
                  <a:lnTo>
                    <a:pt x="80632" y="401994"/>
                  </a:lnTo>
                  <a:cubicBezTo>
                    <a:pt x="74247" y="378172"/>
                    <a:pt x="78124" y="354015"/>
                    <a:pt x="89554" y="334219"/>
                  </a:cubicBezTo>
                  <a:cubicBezTo>
                    <a:pt x="100983" y="314423"/>
                    <a:pt x="119964" y="298987"/>
                    <a:pt x="143788" y="292603"/>
                  </a:cubicBezTo>
                  <a:lnTo>
                    <a:pt x="261155" y="261155"/>
                  </a:lnTo>
                  <a:lnTo>
                    <a:pt x="292605" y="143788"/>
                  </a:lnTo>
                  <a:cubicBezTo>
                    <a:pt x="298988" y="119964"/>
                    <a:pt x="314423" y="100983"/>
                    <a:pt x="334219" y="89554"/>
                  </a:cubicBezTo>
                  <a:cubicBezTo>
                    <a:pt x="344118" y="83838"/>
                    <a:pt x="355106" y="80012"/>
                    <a:pt x="366597" y="78413"/>
                  </a:cubicBezTo>
                  <a:cubicBezTo>
                    <a:pt x="378087" y="76813"/>
                    <a:pt x="390083" y="77440"/>
                    <a:pt x="401995" y="80632"/>
                  </a:cubicBezTo>
                  <a:lnTo>
                    <a:pt x="519363" y="112080"/>
                  </a:lnTo>
                  <a:lnTo>
                    <a:pt x="605281" y="26160"/>
                  </a:lnTo>
                  <a:cubicBezTo>
                    <a:pt x="622721" y="8721"/>
                    <a:pt x="645580" y="0"/>
                    <a:pt x="668438" y="0"/>
                  </a:cubicBezTo>
                  <a:close/>
                </a:path>
              </a:pathLst>
            </a:custGeom>
            <a:solidFill>
              <a:srgbClr val="E7ABB1"/>
            </a:solidFill>
            <a:ln>
              <a:noFill/>
            </a:ln>
          </p:spPr>
          <p:style>
            <a:lnRef idx="2">
              <a:srgbClr val="B2BD29">
                <a:shade val="50000"/>
              </a:srgbClr>
            </a:lnRef>
            <a:fillRef idx="1">
              <a:srgbClr val="B2BD29"/>
            </a:fillRef>
            <a:effectRef idx="0">
              <a:srgbClr val="B2BD29"/>
            </a:effectRef>
            <a:fontRef idx="minor">
              <a:srgbClr val="FFFFFF"/>
            </a:fontRef>
          </p:style>
          <p:txBody>
            <a:bodyPr rtlCol="0" anchor="ctr">
              <a:normAutofit/>
            </a:bodyPr>
            <a:lstStyle/>
            <a:p>
              <a:pPr algn="ctr"/>
              <a:r>
                <a:rPr lang="en-US" altLang="zh-CN" sz="850" dirty="0">
                  <a:solidFill>
                    <a:schemeClr val="bg1"/>
                  </a:solidFill>
                </a:rPr>
                <a:t>E</a:t>
              </a:r>
              <a:endParaRPr lang="en-US" altLang="zh-CN" sz="850" dirty="0">
                <a:solidFill>
                  <a:schemeClr val="bg1"/>
                </a:solidFill>
              </a:endParaRPr>
            </a:p>
          </p:txBody>
        </p:sp>
        <p:sp>
          <p:nvSpPr>
            <p:cNvPr id="49" name="圆角矩形 48"/>
            <p:cNvSpPr/>
            <p:nvPr>
              <p:custDataLst>
                <p:tags r:id="rId21"/>
              </p:custDataLst>
            </p:nvPr>
          </p:nvSpPr>
          <p:spPr>
            <a:xfrm rot="19817566">
              <a:off x="1695167" y="3586736"/>
              <a:ext cx="1294996" cy="1930722"/>
            </a:xfrm>
            <a:prstGeom prst="roundRect">
              <a:avLst/>
            </a:prstGeom>
            <a:solidFill>
              <a:srgbClr val="FEFFFF"/>
            </a:solidFill>
            <a:ln>
              <a:solidFill>
                <a:srgbClr val="B2BD29"/>
              </a:solidFill>
            </a:ln>
            <a:effectLst>
              <a:outerShdw blurRad="50800" dist="38100" dir="10800000" algn="r" rotWithShape="0">
                <a:prstClr val="black">
                  <a:alpha val="40000"/>
                </a:prstClr>
              </a:outerShdw>
            </a:effectLst>
          </p:spPr>
          <p:style>
            <a:lnRef idx="2">
              <a:srgbClr val="B2BD29">
                <a:shade val="50000"/>
              </a:srgbClr>
            </a:lnRef>
            <a:fillRef idx="1">
              <a:srgbClr val="B2BD29"/>
            </a:fillRef>
            <a:effectRef idx="0">
              <a:srgbClr val="B2BD29"/>
            </a:effectRef>
            <a:fontRef idx="minor">
              <a:srgbClr val="FFFFFF"/>
            </a:fontRef>
          </p:style>
          <p:txBody>
            <a:bodyPr rtlCol="0" anchor="ctr">
              <a:normAutofit/>
            </a:bodyPr>
            <a:lstStyle/>
            <a:p>
              <a:pPr algn="just">
                <a:lnSpc>
                  <a:spcPct val="110000"/>
                </a:lnSpc>
              </a:pPr>
              <a:r>
                <a:rPr lang="zh-CN" altLang="en-US" sz="850" dirty="0">
                  <a:solidFill>
                    <a:schemeClr val="tx1"/>
                  </a:solidFill>
                  <a:latin typeface="Arial" panose="020B0604020202020204" pitchFamily="34" charset="0"/>
                  <a:ea typeface="宋体" panose="02010600030101010101" pitchFamily="2" charset="-122"/>
                  <a:sym typeface="Arial" panose="020B0604020202020204" pitchFamily="34" charset="0"/>
                </a:rPr>
                <a:t>边防对数岗</a:t>
              </a:r>
              <a:endParaRPr lang="zh-CN" altLang="en-US" sz="850" dirty="0" smtClean="0">
                <a:solidFill>
                  <a:schemeClr val="tx1"/>
                </a:solidFill>
                <a:latin typeface="Arial" panose="020B0604020202020204" pitchFamily="34" charset="0"/>
                <a:ea typeface="宋体" panose="02010600030101010101" pitchFamily="2" charset="-122"/>
                <a:sym typeface="Arial" panose="020B0604020202020204" pitchFamily="34" charset="0"/>
              </a:endParaRPr>
            </a:p>
          </p:txBody>
        </p:sp>
      </p:grpSp>
      <p:grpSp>
        <p:nvGrpSpPr>
          <p:cNvPr id="50" name="组合 49"/>
          <p:cNvGrpSpPr/>
          <p:nvPr>
            <p:custDataLst>
              <p:tags r:id="rId22"/>
            </p:custDataLst>
          </p:nvPr>
        </p:nvGrpSpPr>
        <p:grpSpPr>
          <a:xfrm>
            <a:off x="3835007" y="1902028"/>
            <a:ext cx="926267" cy="1013267"/>
            <a:chOff x="1080972" y="3586736"/>
            <a:chExt cx="1909191" cy="2088512"/>
          </a:xfrm>
        </p:grpSpPr>
        <p:cxnSp>
          <p:nvCxnSpPr>
            <p:cNvPr id="51" name="直接连接符 50"/>
            <p:cNvCxnSpPr/>
            <p:nvPr>
              <p:custDataLst>
                <p:tags r:id="rId23"/>
              </p:custDataLst>
            </p:nvPr>
          </p:nvCxnSpPr>
          <p:spPr>
            <a:xfrm>
              <a:off x="1385180" y="4101220"/>
              <a:ext cx="0" cy="950614"/>
            </a:xfrm>
            <a:prstGeom prst="line">
              <a:avLst/>
            </a:prstGeom>
            <a:ln>
              <a:solidFill>
                <a:srgbClr val="E7ABB1"/>
              </a:solidFill>
            </a:ln>
          </p:spPr>
          <p:style>
            <a:lnRef idx="1">
              <a:srgbClr val="B2BD29"/>
            </a:lnRef>
            <a:fillRef idx="0">
              <a:srgbClr val="B2BD29"/>
            </a:fillRef>
            <a:effectRef idx="0">
              <a:srgbClr val="B2BD29"/>
            </a:effectRef>
            <a:fontRef idx="minor">
              <a:srgbClr val="3F4143"/>
            </a:fontRef>
          </p:style>
        </p:cxnSp>
        <p:sp>
          <p:nvSpPr>
            <p:cNvPr id="52" name="任意多边形 51"/>
            <p:cNvSpPr/>
            <p:nvPr>
              <p:custDataLst>
                <p:tags r:id="rId24"/>
              </p:custDataLst>
            </p:nvPr>
          </p:nvSpPr>
          <p:spPr>
            <a:xfrm>
              <a:off x="1080972" y="5048726"/>
              <a:ext cx="626522" cy="626522"/>
            </a:xfrm>
            <a:custGeom>
              <a:avLst/>
              <a:gdLst>
                <a:gd name="connsiteX0" fmla="*/ 668437 w 1336874"/>
                <a:gd name="connsiteY0" fmla="*/ 160795 h 1336874"/>
                <a:gd name="connsiteX1" fmla="*/ 1176080 w 1336874"/>
                <a:gd name="connsiteY1" fmla="*/ 668438 h 1336874"/>
                <a:gd name="connsiteX2" fmla="*/ 668437 w 1336874"/>
                <a:gd name="connsiteY2" fmla="*/ 1176081 h 1336874"/>
                <a:gd name="connsiteX3" fmla="*/ 160794 w 1336874"/>
                <a:gd name="connsiteY3" fmla="*/ 668438 h 1336874"/>
                <a:gd name="connsiteX4" fmla="*/ 668437 w 1336874"/>
                <a:gd name="connsiteY4" fmla="*/ 160795 h 1336874"/>
                <a:gd name="connsiteX5" fmla="*/ 668438 w 1336874"/>
                <a:gd name="connsiteY5" fmla="*/ 147863 h 1336874"/>
                <a:gd name="connsiteX6" fmla="*/ 147863 w 1336874"/>
                <a:gd name="connsiteY6" fmla="*/ 668438 h 1336874"/>
                <a:gd name="connsiteX7" fmla="*/ 668438 w 1336874"/>
                <a:gd name="connsiteY7" fmla="*/ 1189013 h 1336874"/>
                <a:gd name="connsiteX8" fmla="*/ 1189013 w 1336874"/>
                <a:gd name="connsiteY8" fmla="*/ 668438 h 1336874"/>
                <a:gd name="connsiteX9" fmla="*/ 668438 w 1336874"/>
                <a:gd name="connsiteY9" fmla="*/ 147863 h 1336874"/>
                <a:gd name="connsiteX10" fmla="*/ 668438 w 1336874"/>
                <a:gd name="connsiteY10" fmla="*/ 0 h 1336874"/>
                <a:gd name="connsiteX11" fmla="*/ 731595 w 1336874"/>
                <a:gd name="connsiteY11" fmla="*/ 26160 h 1336874"/>
                <a:gd name="connsiteX12" fmla="*/ 817513 w 1336874"/>
                <a:gd name="connsiteY12" fmla="*/ 112080 h 1336874"/>
                <a:gd name="connsiteX13" fmla="*/ 934882 w 1336874"/>
                <a:gd name="connsiteY13" fmla="*/ 80632 h 1336874"/>
                <a:gd name="connsiteX14" fmla="*/ 1002657 w 1336874"/>
                <a:gd name="connsiteY14" fmla="*/ 89554 h 1336874"/>
                <a:gd name="connsiteX15" fmla="*/ 1044271 w 1336874"/>
                <a:gd name="connsiteY15" fmla="*/ 143788 h 1336874"/>
                <a:gd name="connsiteX16" fmla="*/ 1075720 w 1336874"/>
                <a:gd name="connsiteY16" fmla="*/ 261155 h 1336874"/>
                <a:gd name="connsiteX17" fmla="*/ 1193086 w 1336874"/>
                <a:gd name="connsiteY17" fmla="*/ 292605 h 1336874"/>
                <a:gd name="connsiteX18" fmla="*/ 1247321 w 1336874"/>
                <a:gd name="connsiteY18" fmla="*/ 334219 h 1336874"/>
                <a:gd name="connsiteX19" fmla="*/ 1256243 w 1336874"/>
                <a:gd name="connsiteY19" fmla="*/ 401994 h 1336874"/>
                <a:gd name="connsiteX20" fmla="*/ 1224795 w 1336874"/>
                <a:gd name="connsiteY20" fmla="*/ 519361 h 1336874"/>
                <a:gd name="connsiteX21" fmla="*/ 1310714 w 1336874"/>
                <a:gd name="connsiteY21" fmla="*/ 605281 h 1336874"/>
                <a:gd name="connsiteX22" fmla="*/ 1336874 w 1336874"/>
                <a:gd name="connsiteY22" fmla="*/ 668437 h 1336874"/>
                <a:gd name="connsiteX23" fmla="*/ 1310714 w 1336874"/>
                <a:gd name="connsiteY23" fmla="*/ 731594 h 1336874"/>
                <a:gd name="connsiteX24" fmla="*/ 1224795 w 1336874"/>
                <a:gd name="connsiteY24" fmla="*/ 817513 h 1336874"/>
                <a:gd name="connsiteX25" fmla="*/ 1256243 w 1336874"/>
                <a:gd name="connsiteY25" fmla="*/ 934880 h 1336874"/>
                <a:gd name="connsiteX26" fmla="*/ 1247320 w 1336874"/>
                <a:gd name="connsiteY26" fmla="*/ 1002657 h 1336874"/>
                <a:gd name="connsiteX27" fmla="*/ 1193086 w 1336874"/>
                <a:gd name="connsiteY27" fmla="*/ 1044271 h 1336874"/>
                <a:gd name="connsiteX28" fmla="*/ 1075719 w 1336874"/>
                <a:gd name="connsiteY28" fmla="*/ 1075719 h 1336874"/>
                <a:gd name="connsiteX29" fmla="*/ 1044271 w 1336874"/>
                <a:gd name="connsiteY29" fmla="*/ 1193088 h 1336874"/>
                <a:gd name="connsiteX30" fmla="*/ 1002654 w 1336874"/>
                <a:gd name="connsiteY30" fmla="*/ 1247321 h 1336874"/>
                <a:gd name="connsiteX31" fmla="*/ 934880 w 1336874"/>
                <a:gd name="connsiteY31" fmla="*/ 1256244 h 1336874"/>
                <a:gd name="connsiteX32" fmla="*/ 817512 w 1336874"/>
                <a:gd name="connsiteY32" fmla="*/ 1224795 h 1336874"/>
                <a:gd name="connsiteX33" fmla="*/ 731594 w 1336874"/>
                <a:gd name="connsiteY33" fmla="*/ 1310714 h 1336874"/>
                <a:gd name="connsiteX34" fmla="*/ 668437 w 1336874"/>
                <a:gd name="connsiteY34" fmla="*/ 1336874 h 1336874"/>
                <a:gd name="connsiteX35" fmla="*/ 605281 w 1336874"/>
                <a:gd name="connsiteY35" fmla="*/ 1310714 h 1336874"/>
                <a:gd name="connsiteX36" fmla="*/ 519361 w 1336874"/>
                <a:gd name="connsiteY36" fmla="*/ 1224795 h 1336874"/>
                <a:gd name="connsiteX37" fmla="*/ 401995 w 1336874"/>
                <a:gd name="connsiteY37" fmla="*/ 1256244 h 1336874"/>
                <a:gd name="connsiteX38" fmla="*/ 334219 w 1336874"/>
                <a:gd name="connsiteY38" fmla="*/ 1247320 h 1336874"/>
                <a:gd name="connsiteX39" fmla="*/ 292605 w 1336874"/>
                <a:gd name="connsiteY39" fmla="*/ 1193086 h 1336874"/>
                <a:gd name="connsiteX40" fmla="*/ 261155 w 1336874"/>
                <a:gd name="connsiteY40" fmla="*/ 1075719 h 1336874"/>
                <a:gd name="connsiteX41" fmla="*/ 143788 w 1336874"/>
                <a:gd name="connsiteY41" fmla="*/ 1044271 h 1336874"/>
                <a:gd name="connsiteX42" fmla="*/ 89554 w 1336874"/>
                <a:gd name="connsiteY42" fmla="*/ 1002656 h 1336874"/>
                <a:gd name="connsiteX43" fmla="*/ 80632 w 1336874"/>
                <a:gd name="connsiteY43" fmla="*/ 934880 h 1336874"/>
                <a:gd name="connsiteX44" fmla="*/ 112080 w 1336874"/>
                <a:gd name="connsiteY44" fmla="*/ 817513 h 1336874"/>
                <a:gd name="connsiteX45" fmla="*/ 26162 w 1336874"/>
                <a:gd name="connsiteY45" fmla="*/ 731594 h 1336874"/>
                <a:gd name="connsiteX46" fmla="*/ 0 w 1336874"/>
                <a:gd name="connsiteY46" fmla="*/ 668437 h 1336874"/>
                <a:gd name="connsiteX47" fmla="*/ 26160 w 1336874"/>
                <a:gd name="connsiteY47" fmla="*/ 605281 h 1336874"/>
                <a:gd name="connsiteX48" fmla="*/ 112080 w 1336874"/>
                <a:gd name="connsiteY48" fmla="*/ 519361 h 1336874"/>
                <a:gd name="connsiteX49" fmla="*/ 80632 w 1336874"/>
                <a:gd name="connsiteY49" fmla="*/ 401994 h 1336874"/>
                <a:gd name="connsiteX50" fmla="*/ 89554 w 1336874"/>
                <a:gd name="connsiteY50" fmla="*/ 334219 h 1336874"/>
                <a:gd name="connsiteX51" fmla="*/ 143788 w 1336874"/>
                <a:gd name="connsiteY51" fmla="*/ 292603 h 1336874"/>
                <a:gd name="connsiteX52" fmla="*/ 261155 w 1336874"/>
                <a:gd name="connsiteY52" fmla="*/ 261155 h 1336874"/>
                <a:gd name="connsiteX53" fmla="*/ 292605 w 1336874"/>
                <a:gd name="connsiteY53" fmla="*/ 143788 h 1336874"/>
                <a:gd name="connsiteX54" fmla="*/ 334219 w 1336874"/>
                <a:gd name="connsiteY54" fmla="*/ 89554 h 1336874"/>
                <a:gd name="connsiteX55" fmla="*/ 366597 w 1336874"/>
                <a:gd name="connsiteY55" fmla="*/ 78413 h 1336874"/>
                <a:gd name="connsiteX56" fmla="*/ 401995 w 1336874"/>
                <a:gd name="connsiteY56" fmla="*/ 80632 h 1336874"/>
                <a:gd name="connsiteX57" fmla="*/ 519363 w 1336874"/>
                <a:gd name="connsiteY57" fmla="*/ 112080 h 1336874"/>
                <a:gd name="connsiteX58" fmla="*/ 605281 w 1336874"/>
                <a:gd name="connsiteY58" fmla="*/ 26160 h 1336874"/>
                <a:gd name="connsiteX59" fmla="*/ 668438 w 1336874"/>
                <a:gd name="connsiteY59" fmla="*/ 0 h 1336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36874" h="1336874">
                  <a:moveTo>
                    <a:pt x="668437" y="160795"/>
                  </a:moveTo>
                  <a:cubicBezTo>
                    <a:pt x="948800" y="160795"/>
                    <a:pt x="1176080" y="388075"/>
                    <a:pt x="1176080" y="668438"/>
                  </a:cubicBezTo>
                  <a:cubicBezTo>
                    <a:pt x="1176080" y="948801"/>
                    <a:pt x="948800" y="1176081"/>
                    <a:pt x="668437" y="1176081"/>
                  </a:cubicBezTo>
                  <a:cubicBezTo>
                    <a:pt x="388074" y="1176081"/>
                    <a:pt x="160794" y="948801"/>
                    <a:pt x="160794" y="668438"/>
                  </a:cubicBezTo>
                  <a:cubicBezTo>
                    <a:pt x="160794" y="388075"/>
                    <a:pt x="388074" y="160795"/>
                    <a:pt x="668437" y="160795"/>
                  </a:cubicBezTo>
                  <a:close/>
                  <a:moveTo>
                    <a:pt x="668438" y="147863"/>
                  </a:moveTo>
                  <a:cubicBezTo>
                    <a:pt x="380932" y="147863"/>
                    <a:pt x="147863" y="380932"/>
                    <a:pt x="147863" y="668438"/>
                  </a:cubicBezTo>
                  <a:cubicBezTo>
                    <a:pt x="147863" y="955944"/>
                    <a:pt x="380932" y="1189013"/>
                    <a:pt x="668438" y="1189013"/>
                  </a:cubicBezTo>
                  <a:cubicBezTo>
                    <a:pt x="955944" y="1189013"/>
                    <a:pt x="1189013" y="955944"/>
                    <a:pt x="1189013" y="668438"/>
                  </a:cubicBezTo>
                  <a:cubicBezTo>
                    <a:pt x="1189013" y="380932"/>
                    <a:pt x="955944" y="147863"/>
                    <a:pt x="668438" y="147863"/>
                  </a:cubicBezTo>
                  <a:close/>
                  <a:moveTo>
                    <a:pt x="668438" y="0"/>
                  </a:moveTo>
                  <a:cubicBezTo>
                    <a:pt x="691296" y="-1"/>
                    <a:pt x="714154" y="8720"/>
                    <a:pt x="731595" y="26160"/>
                  </a:cubicBezTo>
                  <a:lnTo>
                    <a:pt x="817513" y="112080"/>
                  </a:lnTo>
                  <a:lnTo>
                    <a:pt x="934882" y="80632"/>
                  </a:lnTo>
                  <a:cubicBezTo>
                    <a:pt x="958704" y="74247"/>
                    <a:pt x="982861" y="78124"/>
                    <a:pt x="1002657" y="89554"/>
                  </a:cubicBezTo>
                  <a:cubicBezTo>
                    <a:pt x="1022452" y="100983"/>
                    <a:pt x="1037888" y="119964"/>
                    <a:pt x="1044271" y="143788"/>
                  </a:cubicBezTo>
                  <a:lnTo>
                    <a:pt x="1075720" y="261155"/>
                  </a:lnTo>
                  <a:lnTo>
                    <a:pt x="1193086" y="292605"/>
                  </a:lnTo>
                  <a:cubicBezTo>
                    <a:pt x="1216911" y="298987"/>
                    <a:pt x="1235893" y="314423"/>
                    <a:pt x="1247321" y="334219"/>
                  </a:cubicBezTo>
                  <a:cubicBezTo>
                    <a:pt x="1258750" y="354015"/>
                    <a:pt x="1262627" y="378170"/>
                    <a:pt x="1256243" y="401994"/>
                  </a:cubicBezTo>
                  <a:lnTo>
                    <a:pt x="1224795" y="519361"/>
                  </a:lnTo>
                  <a:lnTo>
                    <a:pt x="1310714" y="605281"/>
                  </a:lnTo>
                  <a:cubicBezTo>
                    <a:pt x="1328155" y="622721"/>
                    <a:pt x="1336874" y="645580"/>
                    <a:pt x="1336874" y="668437"/>
                  </a:cubicBezTo>
                  <a:cubicBezTo>
                    <a:pt x="1336875" y="691296"/>
                    <a:pt x="1328155" y="714154"/>
                    <a:pt x="1310714" y="731594"/>
                  </a:cubicBezTo>
                  <a:lnTo>
                    <a:pt x="1224795" y="817513"/>
                  </a:lnTo>
                  <a:lnTo>
                    <a:pt x="1256243" y="934880"/>
                  </a:lnTo>
                  <a:cubicBezTo>
                    <a:pt x="1262626" y="958704"/>
                    <a:pt x="1258749" y="982861"/>
                    <a:pt x="1247320" y="1002657"/>
                  </a:cubicBezTo>
                  <a:cubicBezTo>
                    <a:pt x="1235892" y="1022452"/>
                    <a:pt x="1216910" y="1037888"/>
                    <a:pt x="1193086" y="1044271"/>
                  </a:cubicBezTo>
                  <a:lnTo>
                    <a:pt x="1075719" y="1075719"/>
                  </a:lnTo>
                  <a:lnTo>
                    <a:pt x="1044271" y="1193088"/>
                  </a:lnTo>
                  <a:cubicBezTo>
                    <a:pt x="1037888" y="1216910"/>
                    <a:pt x="1022452" y="1235892"/>
                    <a:pt x="1002654" y="1247321"/>
                  </a:cubicBezTo>
                  <a:cubicBezTo>
                    <a:pt x="982860" y="1258750"/>
                    <a:pt x="958704" y="1262627"/>
                    <a:pt x="934880" y="1256244"/>
                  </a:cubicBezTo>
                  <a:lnTo>
                    <a:pt x="817512" y="1224795"/>
                  </a:lnTo>
                  <a:lnTo>
                    <a:pt x="731594" y="1310714"/>
                  </a:lnTo>
                  <a:cubicBezTo>
                    <a:pt x="714154" y="1328153"/>
                    <a:pt x="691296" y="1336874"/>
                    <a:pt x="668437" y="1336874"/>
                  </a:cubicBezTo>
                  <a:cubicBezTo>
                    <a:pt x="645579" y="1336874"/>
                    <a:pt x="622720" y="1328153"/>
                    <a:pt x="605281" y="1310714"/>
                  </a:cubicBezTo>
                  <a:lnTo>
                    <a:pt x="519361" y="1224795"/>
                  </a:lnTo>
                  <a:lnTo>
                    <a:pt x="401995" y="1256244"/>
                  </a:lnTo>
                  <a:cubicBezTo>
                    <a:pt x="378172" y="1262627"/>
                    <a:pt x="354015" y="1258750"/>
                    <a:pt x="334219" y="1247320"/>
                  </a:cubicBezTo>
                  <a:cubicBezTo>
                    <a:pt x="314424" y="1235892"/>
                    <a:pt x="298988" y="1216910"/>
                    <a:pt x="292605" y="1193086"/>
                  </a:cubicBezTo>
                  <a:lnTo>
                    <a:pt x="261155" y="1075719"/>
                  </a:lnTo>
                  <a:lnTo>
                    <a:pt x="143788" y="1044271"/>
                  </a:lnTo>
                  <a:cubicBezTo>
                    <a:pt x="119964" y="1037888"/>
                    <a:pt x="100983" y="1022452"/>
                    <a:pt x="89554" y="1002656"/>
                  </a:cubicBezTo>
                  <a:cubicBezTo>
                    <a:pt x="78124" y="982861"/>
                    <a:pt x="74247" y="958704"/>
                    <a:pt x="80632" y="934880"/>
                  </a:cubicBezTo>
                  <a:lnTo>
                    <a:pt x="112080" y="817513"/>
                  </a:lnTo>
                  <a:lnTo>
                    <a:pt x="26162" y="731594"/>
                  </a:lnTo>
                  <a:cubicBezTo>
                    <a:pt x="8720" y="714154"/>
                    <a:pt x="0" y="691296"/>
                    <a:pt x="0" y="668437"/>
                  </a:cubicBezTo>
                  <a:cubicBezTo>
                    <a:pt x="0" y="645580"/>
                    <a:pt x="8721" y="622721"/>
                    <a:pt x="26160" y="605281"/>
                  </a:cubicBezTo>
                  <a:lnTo>
                    <a:pt x="112080" y="519361"/>
                  </a:lnTo>
                  <a:lnTo>
                    <a:pt x="80632" y="401994"/>
                  </a:lnTo>
                  <a:cubicBezTo>
                    <a:pt x="74247" y="378172"/>
                    <a:pt x="78124" y="354015"/>
                    <a:pt x="89554" y="334219"/>
                  </a:cubicBezTo>
                  <a:cubicBezTo>
                    <a:pt x="100983" y="314423"/>
                    <a:pt x="119964" y="298987"/>
                    <a:pt x="143788" y="292603"/>
                  </a:cubicBezTo>
                  <a:lnTo>
                    <a:pt x="261155" y="261155"/>
                  </a:lnTo>
                  <a:lnTo>
                    <a:pt x="292605" y="143788"/>
                  </a:lnTo>
                  <a:cubicBezTo>
                    <a:pt x="298988" y="119964"/>
                    <a:pt x="314423" y="100983"/>
                    <a:pt x="334219" y="89554"/>
                  </a:cubicBezTo>
                  <a:cubicBezTo>
                    <a:pt x="344118" y="83838"/>
                    <a:pt x="355106" y="80012"/>
                    <a:pt x="366597" y="78413"/>
                  </a:cubicBezTo>
                  <a:cubicBezTo>
                    <a:pt x="378087" y="76813"/>
                    <a:pt x="390083" y="77440"/>
                    <a:pt x="401995" y="80632"/>
                  </a:cubicBezTo>
                  <a:lnTo>
                    <a:pt x="519363" y="112080"/>
                  </a:lnTo>
                  <a:lnTo>
                    <a:pt x="605281" y="26160"/>
                  </a:lnTo>
                  <a:cubicBezTo>
                    <a:pt x="622721" y="8721"/>
                    <a:pt x="645580" y="0"/>
                    <a:pt x="668438" y="0"/>
                  </a:cubicBezTo>
                  <a:close/>
                </a:path>
              </a:pathLst>
            </a:custGeom>
            <a:solidFill>
              <a:srgbClr val="E7ABB1"/>
            </a:solidFill>
            <a:ln>
              <a:noFill/>
            </a:ln>
          </p:spPr>
          <p:style>
            <a:lnRef idx="2">
              <a:srgbClr val="B2BD29">
                <a:shade val="50000"/>
              </a:srgbClr>
            </a:lnRef>
            <a:fillRef idx="1">
              <a:srgbClr val="B2BD29"/>
            </a:fillRef>
            <a:effectRef idx="0">
              <a:srgbClr val="B2BD29"/>
            </a:effectRef>
            <a:fontRef idx="minor">
              <a:srgbClr val="FFFFFF"/>
            </a:fontRef>
          </p:style>
          <p:txBody>
            <a:bodyPr rtlCol="0" anchor="ctr">
              <a:normAutofit/>
            </a:bodyPr>
            <a:lstStyle/>
            <a:p>
              <a:pPr algn="ctr"/>
              <a:r>
                <a:rPr lang="en-US" altLang="zh-CN" sz="850" dirty="0">
                  <a:solidFill>
                    <a:srgbClr val="FFFFFF"/>
                  </a:solidFill>
                </a:rPr>
                <a:t>F</a:t>
              </a:r>
              <a:endParaRPr lang="zh-CN" altLang="en-US" sz="850" dirty="0">
                <a:solidFill>
                  <a:srgbClr val="FFFFFF"/>
                </a:solidFill>
              </a:endParaRPr>
            </a:p>
          </p:txBody>
        </p:sp>
        <p:sp>
          <p:nvSpPr>
            <p:cNvPr id="53" name="圆角矩形 52"/>
            <p:cNvSpPr/>
            <p:nvPr>
              <p:custDataLst>
                <p:tags r:id="rId25"/>
              </p:custDataLst>
            </p:nvPr>
          </p:nvSpPr>
          <p:spPr>
            <a:xfrm rot="19817566">
              <a:off x="1695167" y="3586736"/>
              <a:ext cx="1294996" cy="1930722"/>
            </a:xfrm>
            <a:prstGeom prst="roundRect">
              <a:avLst/>
            </a:prstGeom>
            <a:solidFill>
              <a:srgbClr val="FEFFFF"/>
            </a:solidFill>
            <a:ln>
              <a:solidFill>
                <a:srgbClr val="B2BD29"/>
              </a:solidFill>
            </a:ln>
            <a:effectLst>
              <a:outerShdw blurRad="50800" dist="38100" dir="10800000" algn="r" rotWithShape="0">
                <a:prstClr val="black">
                  <a:alpha val="40000"/>
                </a:prstClr>
              </a:outerShdw>
            </a:effectLst>
          </p:spPr>
          <p:style>
            <a:lnRef idx="2">
              <a:srgbClr val="B2BD29">
                <a:shade val="50000"/>
              </a:srgbClr>
            </a:lnRef>
            <a:fillRef idx="1">
              <a:srgbClr val="B2BD29"/>
            </a:fillRef>
            <a:effectRef idx="0">
              <a:srgbClr val="B2BD29"/>
            </a:effectRef>
            <a:fontRef idx="minor">
              <a:srgbClr val="FFFFFF"/>
            </a:fontRef>
          </p:style>
          <p:txBody>
            <a:bodyPr rtlCol="0" anchor="ctr">
              <a:normAutofit/>
            </a:bodyPr>
            <a:lstStyle/>
            <a:p>
              <a:pPr algn="ctr"/>
              <a:r>
                <a:rPr lang="zh-CN" altLang="en-US" sz="850" dirty="0">
                  <a:solidFill>
                    <a:schemeClr val="tx1"/>
                  </a:solidFill>
                  <a:latin typeface="Arial" panose="020B0604020202020204" pitchFamily="34" charset="0"/>
                  <a:ea typeface="宋体" panose="02010600030101010101" pitchFamily="2" charset="-122"/>
                  <a:sym typeface="Arial" panose="020B0604020202020204" pitchFamily="34" charset="0"/>
                </a:rPr>
                <a:t>票联岗</a:t>
              </a:r>
              <a:endParaRPr lang="zh-CN" altLang="en-US" sz="850" dirty="0" smtClean="0">
                <a:solidFill>
                  <a:schemeClr val="tx1"/>
                </a:solidFill>
                <a:latin typeface="Arial" panose="020B0604020202020204" pitchFamily="34" charset="0"/>
                <a:ea typeface="宋体" panose="02010600030101010101" pitchFamily="2" charset="-122"/>
                <a:sym typeface="Arial" panose="020B0604020202020204" pitchFamily="34" charset="0"/>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Users\Administrator\Desktop\1_0G410113644F.jpg"/>
          <p:cNvPicPr>
            <a:picLocks noChangeAspect="1" noChangeArrowheads="1"/>
          </p:cNvPicPr>
          <p:nvPr/>
        </p:nvPicPr>
        <p:blipFill>
          <a:blip r:embed="rId1" cstate="print">
            <a:clrChange>
              <a:clrFrom>
                <a:srgbClr val="FCFFFF"/>
              </a:clrFrom>
              <a:clrTo>
                <a:srgbClr val="FCFFFF">
                  <a:alpha val="0"/>
                </a:srgbClr>
              </a:clrTo>
            </a:clrChange>
          </a:blip>
          <a:srcRect t="14851" b="15842"/>
          <a:stretch>
            <a:fillRect/>
          </a:stretch>
        </p:blipFill>
        <p:spPr bwMode="auto">
          <a:xfrm>
            <a:off x="4343283" y="0"/>
            <a:ext cx="1417755" cy="472513"/>
          </a:xfrm>
          <a:prstGeom prst="rect">
            <a:avLst/>
          </a:prstGeom>
          <a:noFill/>
          <a:ln w="9525">
            <a:noFill/>
            <a:miter lim="800000"/>
            <a:headEnd/>
            <a:tailEnd/>
          </a:ln>
        </p:spPr>
      </p:pic>
      <p:cxnSp>
        <p:nvCxnSpPr>
          <p:cNvPr id="22" name="直接连接符 21"/>
          <p:cNvCxnSpPr/>
          <p:nvPr/>
        </p:nvCxnSpPr>
        <p:spPr>
          <a:xfrm>
            <a:off x="1880387" y="334160"/>
            <a:ext cx="2808000" cy="0"/>
          </a:xfrm>
          <a:prstGeom prst="line">
            <a:avLst/>
          </a:prstGeom>
        </p:spPr>
        <p:style>
          <a:lnRef idx="1">
            <a:schemeClr val="dk1"/>
          </a:lnRef>
          <a:fillRef idx="0">
            <a:schemeClr val="dk1"/>
          </a:fillRef>
          <a:effectRef idx="0">
            <a:schemeClr val="dk1"/>
          </a:effectRef>
          <a:fontRef idx="minor">
            <a:schemeClr val="tx1"/>
          </a:fontRef>
        </p:style>
      </p:cxnSp>
      <p:sp>
        <p:nvSpPr>
          <p:cNvPr id="24" name="矩形 23"/>
          <p:cNvSpPr/>
          <p:nvPr/>
        </p:nvSpPr>
        <p:spPr>
          <a:xfrm>
            <a:off x="578423" y="916445"/>
            <a:ext cx="4644583" cy="369570"/>
          </a:xfrm>
          <a:prstGeom prst="rect">
            <a:avLst/>
          </a:prstGeom>
        </p:spPr>
        <p:txBody>
          <a:bodyPr wrap="square" lIns="47216" tIns="23608" rIns="47216" bIns="23608">
            <a:spAutoFit/>
          </a:bodyPr>
          <a:lstStyle/>
          <a:p>
            <a:pPr>
              <a:lnSpc>
                <a:spcPct val="150000"/>
              </a:lnSpc>
            </a:pPr>
            <a:r>
              <a:rPr lang="zh-CN" altLang="en-US" sz="1400" dirty="0" smtClean="0">
                <a:solidFill>
                  <a:srgbClr val="0F3D14"/>
                </a:solidFill>
                <a:latin typeface="微软雅黑" panose="020B0503020204020204" pitchFamily="34" charset="-122"/>
                <a:ea typeface="微软雅黑" panose="020B0503020204020204" pitchFamily="34" charset="-122"/>
              </a:rPr>
              <a:t> </a:t>
            </a:r>
            <a:endParaRPr sz="1400" dirty="0" smtClean="0">
              <a:solidFill>
                <a:srgbClr val="0F3D14"/>
              </a:solidFill>
              <a:latin typeface="微软雅黑" panose="020B0503020204020204" pitchFamily="34" charset="-122"/>
              <a:ea typeface="微软雅黑" panose="020B0503020204020204" pitchFamily="34" charset="-122"/>
            </a:endParaRPr>
          </a:p>
        </p:txBody>
      </p:sp>
      <p:sp>
        <p:nvSpPr>
          <p:cNvPr id="26" name="五边形 25"/>
          <p:cNvSpPr/>
          <p:nvPr/>
        </p:nvSpPr>
        <p:spPr>
          <a:xfrm>
            <a:off x="0" y="116900"/>
            <a:ext cx="1911214" cy="431574"/>
          </a:xfrm>
          <a:prstGeom prst="homePlate">
            <a:avLst/>
          </a:prstGeom>
          <a:solidFill>
            <a:srgbClr val="08482E"/>
          </a:solidFill>
          <a:ln>
            <a:noFill/>
          </a:ln>
        </p:spPr>
        <p:style>
          <a:lnRef idx="2">
            <a:schemeClr val="accent1">
              <a:shade val="50000"/>
            </a:schemeClr>
          </a:lnRef>
          <a:fillRef idx="1">
            <a:schemeClr val="accent1"/>
          </a:fillRef>
          <a:effectRef idx="0">
            <a:schemeClr val="accent1"/>
          </a:effectRef>
          <a:fontRef idx="minor">
            <a:schemeClr val="lt1"/>
          </a:fontRef>
        </p:style>
        <p:txBody>
          <a:bodyPr lIns="47216" tIns="23608" rIns="47216" bIns="23608" rtlCol="0" anchor="ctr"/>
          <a:lstStyle/>
          <a:p>
            <a:pPr>
              <a:lnSpc>
                <a:spcPct val="150000"/>
              </a:lnSpc>
            </a:pPr>
            <a:r>
              <a:rPr lang="zh-CN" altLang="en-US" sz="1600" b="1" dirty="0" smtClean="0">
                <a:solidFill>
                  <a:schemeClr val="bg1"/>
                </a:solidFill>
                <a:latin typeface="微软雅黑" panose="020B0503020204020204" pitchFamily="34" charset="-122"/>
                <a:ea typeface="微软雅黑" panose="020B0503020204020204" pitchFamily="34" charset="-122"/>
                <a:sym typeface="+mn-ea"/>
              </a:rPr>
              <a:t>国际值机室岗位</a:t>
            </a:r>
            <a:endParaRPr lang="zh-CN" altLang="en-US" sz="16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28" name="矩形 27"/>
          <p:cNvSpPr/>
          <p:nvPr/>
        </p:nvSpPr>
        <p:spPr>
          <a:xfrm>
            <a:off x="1737511" y="111466"/>
            <a:ext cx="2879173" cy="185420"/>
          </a:xfrm>
          <a:prstGeom prst="rect">
            <a:avLst/>
          </a:prstGeom>
        </p:spPr>
        <p:txBody>
          <a:bodyPr lIns="47216" tIns="23608" rIns="47216" bIns="23608">
            <a:spAutoFit/>
          </a:bodyPr>
          <a:lstStyle/>
          <a:p>
            <a:pPr indent="157480" algn="ctr" defTabSz="471805" fontAlgn="base">
              <a:spcBef>
                <a:spcPct val="0"/>
              </a:spcBef>
              <a:spcAft>
                <a:spcPct val="0"/>
              </a:spcAft>
            </a:pPr>
            <a:r>
              <a:rPr lang="zh-CN" altLang="en-US" sz="900" b="1" dirty="0" smtClean="0">
                <a:solidFill>
                  <a:srgbClr val="0F3D14"/>
                </a:solidFill>
                <a:latin typeface="微软雅黑" panose="020B0503020204020204" pitchFamily="34" charset="-122"/>
                <a:ea typeface="微软雅黑" panose="020B0503020204020204" pitchFamily="34" charset="-122"/>
                <a:sym typeface="+mn-ea"/>
              </a:rPr>
              <a:t>国际超大柜台值机岗</a:t>
            </a:r>
            <a:endParaRPr sz="900" dirty="0" smtClean="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文本框 1"/>
          <p:cNvSpPr txBox="1"/>
          <p:nvPr/>
        </p:nvSpPr>
        <p:spPr>
          <a:xfrm>
            <a:off x="455295" y="548640"/>
            <a:ext cx="2526030" cy="2553335"/>
          </a:xfrm>
          <a:prstGeom prst="rect">
            <a:avLst/>
          </a:prstGeom>
          <a:solidFill>
            <a:schemeClr val="accent6">
              <a:lumMod val="75000"/>
            </a:schemeClr>
          </a:solidFill>
        </p:spPr>
        <p:txBody>
          <a:bodyPr wrap="square" rtlCol="0" anchor="t">
            <a:spAutoFit/>
          </a:bodyPr>
          <a:lstStyle/>
          <a:p>
            <a:pPr fontAlgn="auto">
              <a:lnSpc>
                <a:spcPct val="200000"/>
              </a:lnSpc>
            </a:pPr>
            <a:r>
              <a:rPr lang="zh-CN" altLang="en-US" b="1" dirty="0">
                <a:solidFill>
                  <a:schemeClr val="bg1"/>
                </a:solidFill>
              </a:rPr>
              <a:t>国际超大柜台岗位职责</a:t>
            </a:r>
            <a:endParaRPr lang="zh-CN" altLang="en-US" b="1" dirty="0">
              <a:solidFill>
                <a:schemeClr val="bg1"/>
              </a:solidFill>
            </a:endParaRPr>
          </a:p>
          <a:p>
            <a:pPr fontAlgn="auto">
              <a:lnSpc>
                <a:spcPct val="200000"/>
              </a:lnSpc>
            </a:pPr>
            <a:r>
              <a:rPr lang="zh-CN" altLang="en-US" b="1" dirty="0">
                <a:solidFill>
                  <a:schemeClr val="bg1"/>
                </a:solidFill>
              </a:rPr>
              <a:t>1.为旅客办理超大行李手续；</a:t>
            </a:r>
            <a:endParaRPr lang="zh-CN" altLang="en-US" b="1" dirty="0">
              <a:solidFill>
                <a:schemeClr val="bg1"/>
              </a:solidFill>
            </a:endParaRPr>
          </a:p>
          <a:p>
            <a:pPr fontAlgn="auto">
              <a:lnSpc>
                <a:spcPct val="200000"/>
              </a:lnSpc>
            </a:pPr>
            <a:r>
              <a:rPr lang="zh-CN" altLang="en-US" b="1" dirty="0">
                <a:solidFill>
                  <a:schemeClr val="bg1"/>
                </a:solidFill>
              </a:rPr>
              <a:t>2.负责将航班超大行李信息报给行李交接值机员；</a:t>
            </a:r>
            <a:endParaRPr lang="zh-CN" altLang="en-US" b="1" dirty="0">
              <a:solidFill>
                <a:schemeClr val="bg1"/>
              </a:solidFill>
            </a:endParaRPr>
          </a:p>
          <a:p>
            <a:pPr fontAlgn="auto">
              <a:lnSpc>
                <a:spcPct val="200000"/>
              </a:lnSpc>
            </a:pPr>
            <a:r>
              <a:rPr lang="zh-CN" altLang="en-US" b="1" dirty="0">
                <a:solidFill>
                  <a:schemeClr val="bg1"/>
                </a:solidFill>
              </a:rPr>
              <a:t>3.负责与地勤装卸交接超大行李；</a:t>
            </a:r>
            <a:endParaRPr lang="zh-CN" altLang="en-US" b="1" dirty="0">
              <a:solidFill>
                <a:schemeClr val="bg1"/>
              </a:solidFill>
            </a:endParaRPr>
          </a:p>
          <a:p>
            <a:pPr fontAlgn="auto">
              <a:lnSpc>
                <a:spcPct val="200000"/>
              </a:lnSpc>
            </a:pPr>
            <a:r>
              <a:rPr lang="zh-CN" altLang="en-US" b="1" dirty="0">
                <a:solidFill>
                  <a:schemeClr val="bg1"/>
                </a:solidFill>
              </a:rPr>
              <a:t>4.负责航班行李退运给旅客；</a:t>
            </a:r>
            <a:endParaRPr lang="zh-CN" altLang="en-US" b="1" dirty="0">
              <a:solidFill>
                <a:schemeClr val="bg1"/>
              </a:solidFill>
            </a:endParaRPr>
          </a:p>
          <a:p>
            <a:pPr fontAlgn="auto">
              <a:lnSpc>
                <a:spcPct val="200000"/>
              </a:lnSpc>
            </a:pPr>
            <a:r>
              <a:rPr lang="zh-CN" altLang="en-US" b="1" dirty="0">
                <a:solidFill>
                  <a:schemeClr val="bg1"/>
                </a:solidFill>
              </a:rPr>
              <a:t>5.负责机组行李的统计；</a:t>
            </a:r>
            <a:endParaRPr lang="zh-CN" altLang="en-US" b="1" dirty="0">
              <a:solidFill>
                <a:schemeClr val="bg1"/>
              </a:solidFill>
            </a:endParaRPr>
          </a:p>
          <a:p>
            <a:pPr fontAlgn="auto">
              <a:lnSpc>
                <a:spcPct val="200000"/>
              </a:lnSpc>
            </a:pPr>
            <a:r>
              <a:rPr lang="zh-CN" altLang="en-US" b="1" dirty="0">
                <a:solidFill>
                  <a:schemeClr val="bg1"/>
                </a:solidFill>
              </a:rPr>
              <a:t>负责完成上级领导交办的其他工作。</a:t>
            </a:r>
            <a:endParaRPr lang="zh-CN" altLang="en-US" b="1" dirty="0">
              <a:solidFill>
                <a:schemeClr val="bg1"/>
              </a:solidFill>
            </a:endParaRPr>
          </a:p>
        </p:txBody>
      </p:sp>
      <p:pic>
        <p:nvPicPr>
          <p:cNvPr id="3" name="图片 2" descr="微信图片_20190121145837"/>
          <p:cNvPicPr>
            <a:picLocks noChangeAspect="1"/>
          </p:cNvPicPr>
          <p:nvPr/>
        </p:nvPicPr>
        <p:blipFill>
          <a:blip r:embed="rId2" cstate="print"/>
          <a:stretch>
            <a:fillRect/>
          </a:stretch>
        </p:blipFill>
        <p:spPr>
          <a:xfrm>
            <a:off x="2981325" y="549275"/>
            <a:ext cx="2108835" cy="255079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Users\Administrator\Desktop\1_0G410113644F.jpg"/>
          <p:cNvPicPr>
            <a:picLocks noChangeAspect="1" noChangeArrowheads="1"/>
          </p:cNvPicPr>
          <p:nvPr/>
        </p:nvPicPr>
        <p:blipFill>
          <a:blip r:embed="rId1" cstate="print">
            <a:clrChange>
              <a:clrFrom>
                <a:srgbClr val="FCFFFF"/>
              </a:clrFrom>
              <a:clrTo>
                <a:srgbClr val="FCFFFF">
                  <a:alpha val="0"/>
                </a:srgbClr>
              </a:clrTo>
            </a:clrChange>
          </a:blip>
          <a:srcRect t="14851" b="15842"/>
          <a:stretch>
            <a:fillRect/>
          </a:stretch>
        </p:blipFill>
        <p:spPr bwMode="auto">
          <a:xfrm>
            <a:off x="4343283" y="0"/>
            <a:ext cx="1417755" cy="472513"/>
          </a:xfrm>
          <a:prstGeom prst="rect">
            <a:avLst/>
          </a:prstGeom>
          <a:noFill/>
          <a:ln w="9525">
            <a:noFill/>
            <a:miter lim="800000"/>
            <a:headEnd/>
            <a:tailEnd/>
          </a:ln>
        </p:spPr>
      </p:pic>
      <p:cxnSp>
        <p:nvCxnSpPr>
          <p:cNvPr id="22" name="直接连接符 21"/>
          <p:cNvCxnSpPr/>
          <p:nvPr/>
        </p:nvCxnSpPr>
        <p:spPr>
          <a:xfrm>
            <a:off x="1880387" y="334160"/>
            <a:ext cx="2808000" cy="0"/>
          </a:xfrm>
          <a:prstGeom prst="line">
            <a:avLst/>
          </a:prstGeom>
        </p:spPr>
        <p:style>
          <a:lnRef idx="1">
            <a:schemeClr val="dk1"/>
          </a:lnRef>
          <a:fillRef idx="0">
            <a:schemeClr val="dk1"/>
          </a:fillRef>
          <a:effectRef idx="0">
            <a:schemeClr val="dk1"/>
          </a:effectRef>
          <a:fontRef idx="minor">
            <a:schemeClr val="tx1"/>
          </a:fontRef>
        </p:style>
      </p:cxnSp>
      <p:sp>
        <p:nvSpPr>
          <p:cNvPr id="24" name="矩形 23"/>
          <p:cNvSpPr/>
          <p:nvPr/>
        </p:nvSpPr>
        <p:spPr>
          <a:xfrm>
            <a:off x="578423" y="916445"/>
            <a:ext cx="4644583" cy="369570"/>
          </a:xfrm>
          <a:prstGeom prst="rect">
            <a:avLst/>
          </a:prstGeom>
        </p:spPr>
        <p:txBody>
          <a:bodyPr wrap="square" lIns="47216" tIns="23608" rIns="47216" bIns="23608">
            <a:spAutoFit/>
          </a:bodyPr>
          <a:lstStyle/>
          <a:p>
            <a:pPr>
              <a:lnSpc>
                <a:spcPct val="150000"/>
              </a:lnSpc>
            </a:pPr>
            <a:r>
              <a:rPr lang="zh-CN" altLang="en-US" sz="1400" dirty="0" smtClean="0">
                <a:solidFill>
                  <a:srgbClr val="0F3D14"/>
                </a:solidFill>
                <a:latin typeface="微软雅黑" panose="020B0503020204020204" pitchFamily="34" charset="-122"/>
                <a:ea typeface="微软雅黑" panose="020B0503020204020204" pitchFamily="34" charset="-122"/>
              </a:rPr>
              <a:t> </a:t>
            </a:r>
            <a:endParaRPr sz="1400" dirty="0" smtClean="0">
              <a:solidFill>
                <a:srgbClr val="0F3D14"/>
              </a:solidFill>
              <a:latin typeface="微软雅黑" panose="020B0503020204020204" pitchFamily="34" charset="-122"/>
              <a:ea typeface="微软雅黑" panose="020B0503020204020204" pitchFamily="34" charset="-122"/>
            </a:endParaRPr>
          </a:p>
        </p:txBody>
      </p:sp>
      <p:sp>
        <p:nvSpPr>
          <p:cNvPr id="26" name="五边形 25"/>
          <p:cNvSpPr/>
          <p:nvPr/>
        </p:nvSpPr>
        <p:spPr>
          <a:xfrm>
            <a:off x="0" y="116900"/>
            <a:ext cx="1911214" cy="431574"/>
          </a:xfrm>
          <a:prstGeom prst="homePlate">
            <a:avLst/>
          </a:prstGeom>
          <a:solidFill>
            <a:srgbClr val="08482E"/>
          </a:solidFill>
          <a:ln>
            <a:noFill/>
          </a:ln>
        </p:spPr>
        <p:style>
          <a:lnRef idx="2">
            <a:schemeClr val="accent1">
              <a:shade val="50000"/>
            </a:schemeClr>
          </a:lnRef>
          <a:fillRef idx="1">
            <a:schemeClr val="accent1"/>
          </a:fillRef>
          <a:effectRef idx="0">
            <a:schemeClr val="accent1"/>
          </a:effectRef>
          <a:fontRef idx="minor">
            <a:schemeClr val="lt1"/>
          </a:fontRef>
        </p:style>
        <p:txBody>
          <a:bodyPr lIns="47216" tIns="23608" rIns="47216" bIns="23608" rtlCol="0" anchor="ctr"/>
          <a:lstStyle/>
          <a:p>
            <a:pPr>
              <a:lnSpc>
                <a:spcPct val="150000"/>
              </a:lnSpc>
            </a:pPr>
            <a:r>
              <a:rPr lang="zh-CN" altLang="en-US" sz="1600" b="1" dirty="0" smtClean="0">
                <a:solidFill>
                  <a:schemeClr val="bg1"/>
                </a:solidFill>
                <a:latin typeface="微软雅黑" panose="020B0503020204020204" pitchFamily="34" charset="-122"/>
                <a:ea typeface="微软雅黑" panose="020B0503020204020204" pitchFamily="34" charset="-122"/>
                <a:sym typeface="+mn-ea"/>
              </a:rPr>
              <a:t>国际值机室岗位</a:t>
            </a:r>
            <a:endParaRPr lang="zh-CN" altLang="en-US" sz="16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28" name="矩形 27"/>
          <p:cNvSpPr/>
          <p:nvPr/>
        </p:nvSpPr>
        <p:spPr>
          <a:xfrm>
            <a:off x="1737511" y="111466"/>
            <a:ext cx="2879173" cy="185420"/>
          </a:xfrm>
          <a:prstGeom prst="rect">
            <a:avLst/>
          </a:prstGeom>
        </p:spPr>
        <p:txBody>
          <a:bodyPr lIns="47216" tIns="23608" rIns="47216" bIns="23608">
            <a:spAutoFit/>
          </a:bodyPr>
          <a:lstStyle/>
          <a:p>
            <a:pPr indent="157480" algn="ctr" defTabSz="471805" fontAlgn="base">
              <a:spcBef>
                <a:spcPct val="0"/>
              </a:spcBef>
              <a:spcAft>
                <a:spcPct val="0"/>
              </a:spcAft>
            </a:pPr>
            <a:r>
              <a:rPr lang="zh-CN" altLang="en-US" sz="900" b="1" dirty="0" smtClean="0">
                <a:solidFill>
                  <a:srgbClr val="0F3D14"/>
                </a:solidFill>
                <a:latin typeface="微软雅黑" panose="020B0503020204020204" pitchFamily="34" charset="-122"/>
                <a:ea typeface="微软雅黑" panose="020B0503020204020204" pitchFamily="34" charset="-122"/>
                <a:sym typeface="+mn-ea"/>
              </a:rPr>
              <a:t>国际超大柜台值机岗</a:t>
            </a:r>
            <a:endParaRPr sz="900" dirty="0" smtClean="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31748" name="图片 18" descr="QQ图片20170225154609"/>
          <p:cNvPicPr>
            <a:picLocks noChangeAspect="1"/>
          </p:cNvPicPr>
          <p:nvPr/>
        </p:nvPicPr>
        <p:blipFill>
          <a:blip r:embed="rId2" cstate="print"/>
          <a:stretch>
            <a:fillRect/>
          </a:stretch>
        </p:blipFill>
        <p:spPr>
          <a:xfrm>
            <a:off x="649605" y="653415"/>
            <a:ext cx="2149475" cy="1796415"/>
          </a:xfrm>
          <a:prstGeom prst="rect">
            <a:avLst/>
          </a:prstGeom>
          <a:noFill/>
          <a:ln w="9525">
            <a:noFill/>
          </a:ln>
        </p:spPr>
      </p:pic>
      <p:pic>
        <p:nvPicPr>
          <p:cNvPr id="31749" name="图片 1" descr="C:\Users\ADMINI~1\AppData\Local\Temp\WeChat Files\506638859478315888.jpg"/>
          <p:cNvPicPr>
            <a:picLocks noChangeAspect="1"/>
          </p:cNvPicPr>
          <p:nvPr/>
        </p:nvPicPr>
        <p:blipFill>
          <a:blip r:embed="rId3" cstate="print"/>
          <a:stretch>
            <a:fillRect/>
          </a:stretch>
        </p:blipFill>
        <p:spPr>
          <a:xfrm>
            <a:off x="2799080" y="653415"/>
            <a:ext cx="2066290" cy="1796415"/>
          </a:xfrm>
          <a:prstGeom prst="rect">
            <a:avLst/>
          </a:prstGeom>
          <a:noFill/>
          <a:ln w="9525">
            <a:noFill/>
          </a:ln>
        </p:spPr>
      </p:pic>
      <p:sp>
        <p:nvSpPr>
          <p:cNvPr id="3" name="文本框 2"/>
          <p:cNvSpPr txBox="1"/>
          <p:nvPr/>
        </p:nvSpPr>
        <p:spPr>
          <a:xfrm>
            <a:off x="1181100" y="2592705"/>
            <a:ext cx="1017270" cy="245110"/>
          </a:xfrm>
          <a:prstGeom prst="rect">
            <a:avLst/>
          </a:prstGeom>
          <a:noFill/>
        </p:spPr>
        <p:txBody>
          <a:bodyPr wrap="square" rtlCol="0">
            <a:spAutoFit/>
          </a:bodyPr>
          <a:lstStyle/>
          <a:p>
            <a:r>
              <a:rPr lang="zh-CN" altLang="en-US" dirty="0">
                <a:latin typeface="Arial" panose="020B0604020202020204" pitchFamily="34" charset="0"/>
                <a:sym typeface="+mn-ea"/>
              </a:rPr>
              <a:t>扫描行李</a:t>
            </a:r>
            <a:endParaRPr lang="zh-CN" altLang="en-US"/>
          </a:p>
        </p:txBody>
      </p:sp>
      <p:sp>
        <p:nvSpPr>
          <p:cNvPr id="4" name="文本框 3"/>
          <p:cNvSpPr txBox="1"/>
          <p:nvPr/>
        </p:nvSpPr>
        <p:spPr>
          <a:xfrm>
            <a:off x="3121025" y="2592705"/>
            <a:ext cx="1567180" cy="245110"/>
          </a:xfrm>
          <a:prstGeom prst="rect">
            <a:avLst/>
          </a:prstGeom>
          <a:noFill/>
        </p:spPr>
        <p:txBody>
          <a:bodyPr wrap="square" rtlCol="0">
            <a:spAutoFit/>
          </a:bodyPr>
          <a:lstStyle/>
          <a:p>
            <a:r>
              <a:rPr lang="zh-CN" altLang="en-US" dirty="0">
                <a:latin typeface="Arial" panose="020B0604020202020204" pitchFamily="34" charset="0"/>
                <a:sym typeface="+mn-ea"/>
              </a:rPr>
              <a:t>黄色的多收行李记录卡</a:t>
            </a:r>
            <a:endParaRPr lang="zh-CN"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Users\Administrator\Desktop\1_0G410113644F.jpg"/>
          <p:cNvPicPr>
            <a:picLocks noChangeAspect="1" noChangeArrowheads="1"/>
          </p:cNvPicPr>
          <p:nvPr/>
        </p:nvPicPr>
        <p:blipFill>
          <a:blip r:embed="rId1" cstate="print">
            <a:clrChange>
              <a:clrFrom>
                <a:srgbClr val="FCFFFF"/>
              </a:clrFrom>
              <a:clrTo>
                <a:srgbClr val="FCFFFF">
                  <a:alpha val="0"/>
                </a:srgbClr>
              </a:clrTo>
            </a:clrChange>
          </a:blip>
          <a:srcRect t="14851" b="15842"/>
          <a:stretch>
            <a:fillRect/>
          </a:stretch>
        </p:blipFill>
        <p:spPr bwMode="auto">
          <a:xfrm>
            <a:off x="4343283" y="0"/>
            <a:ext cx="1417755" cy="472513"/>
          </a:xfrm>
          <a:prstGeom prst="rect">
            <a:avLst/>
          </a:prstGeom>
          <a:noFill/>
          <a:ln w="9525">
            <a:noFill/>
            <a:miter lim="800000"/>
            <a:headEnd/>
            <a:tailEnd/>
          </a:ln>
        </p:spPr>
      </p:pic>
      <p:cxnSp>
        <p:nvCxnSpPr>
          <p:cNvPr id="22" name="直接连接符 21"/>
          <p:cNvCxnSpPr/>
          <p:nvPr/>
        </p:nvCxnSpPr>
        <p:spPr>
          <a:xfrm>
            <a:off x="1880387" y="334160"/>
            <a:ext cx="2808000" cy="0"/>
          </a:xfrm>
          <a:prstGeom prst="line">
            <a:avLst/>
          </a:prstGeom>
        </p:spPr>
        <p:style>
          <a:lnRef idx="1">
            <a:schemeClr val="dk1"/>
          </a:lnRef>
          <a:fillRef idx="0">
            <a:schemeClr val="dk1"/>
          </a:fillRef>
          <a:effectRef idx="0">
            <a:schemeClr val="dk1"/>
          </a:effectRef>
          <a:fontRef idx="minor">
            <a:schemeClr val="tx1"/>
          </a:fontRef>
        </p:style>
      </p:cxnSp>
      <p:sp>
        <p:nvSpPr>
          <p:cNvPr id="24" name="矩形 23"/>
          <p:cNvSpPr/>
          <p:nvPr/>
        </p:nvSpPr>
        <p:spPr>
          <a:xfrm>
            <a:off x="578423" y="916445"/>
            <a:ext cx="4644583" cy="369570"/>
          </a:xfrm>
          <a:prstGeom prst="rect">
            <a:avLst/>
          </a:prstGeom>
        </p:spPr>
        <p:txBody>
          <a:bodyPr wrap="square" lIns="47216" tIns="23608" rIns="47216" bIns="23608">
            <a:spAutoFit/>
          </a:bodyPr>
          <a:lstStyle/>
          <a:p>
            <a:pPr>
              <a:lnSpc>
                <a:spcPct val="150000"/>
              </a:lnSpc>
            </a:pPr>
            <a:r>
              <a:rPr lang="zh-CN" altLang="en-US" sz="1400" dirty="0" smtClean="0">
                <a:solidFill>
                  <a:srgbClr val="0F3D14"/>
                </a:solidFill>
                <a:latin typeface="微软雅黑" panose="020B0503020204020204" pitchFamily="34" charset="-122"/>
                <a:ea typeface="微软雅黑" panose="020B0503020204020204" pitchFamily="34" charset="-122"/>
              </a:rPr>
              <a:t> </a:t>
            </a:r>
            <a:endParaRPr sz="1400" dirty="0" smtClean="0">
              <a:solidFill>
                <a:srgbClr val="0F3D14"/>
              </a:solidFill>
              <a:latin typeface="微软雅黑" panose="020B0503020204020204" pitchFamily="34" charset="-122"/>
              <a:ea typeface="微软雅黑" panose="020B0503020204020204" pitchFamily="34" charset="-122"/>
            </a:endParaRPr>
          </a:p>
        </p:txBody>
      </p:sp>
      <p:sp>
        <p:nvSpPr>
          <p:cNvPr id="26" name="五边形 25"/>
          <p:cNvSpPr/>
          <p:nvPr/>
        </p:nvSpPr>
        <p:spPr>
          <a:xfrm>
            <a:off x="0" y="116900"/>
            <a:ext cx="1911214" cy="431574"/>
          </a:xfrm>
          <a:prstGeom prst="homePlate">
            <a:avLst/>
          </a:prstGeom>
          <a:solidFill>
            <a:srgbClr val="08482E"/>
          </a:solidFill>
          <a:ln>
            <a:noFill/>
          </a:ln>
        </p:spPr>
        <p:style>
          <a:lnRef idx="2">
            <a:schemeClr val="accent1">
              <a:shade val="50000"/>
            </a:schemeClr>
          </a:lnRef>
          <a:fillRef idx="1">
            <a:schemeClr val="accent1"/>
          </a:fillRef>
          <a:effectRef idx="0">
            <a:schemeClr val="accent1"/>
          </a:effectRef>
          <a:fontRef idx="minor">
            <a:schemeClr val="lt1"/>
          </a:fontRef>
        </p:style>
        <p:txBody>
          <a:bodyPr lIns="47216" tIns="23608" rIns="47216" bIns="23608" rtlCol="0" anchor="ctr"/>
          <a:lstStyle/>
          <a:p>
            <a:pPr>
              <a:lnSpc>
                <a:spcPct val="150000"/>
              </a:lnSpc>
            </a:pPr>
            <a:r>
              <a:rPr lang="zh-CN" altLang="en-US" sz="1600" b="1" dirty="0" smtClean="0">
                <a:solidFill>
                  <a:schemeClr val="bg1"/>
                </a:solidFill>
                <a:latin typeface="微软雅黑" panose="020B0503020204020204" pitchFamily="34" charset="-122"/>
                <a:ea typeface="微软雅黑" panose="020B0503020204020204" pitchFamily="34" charset="-122"/>
                <a:sym typeface="+mn-ea"/>
              </a:rPr>
              <a:t>国际值机室岗位</a:t>
            </a:r>
            <a:endParaRPr lang="zh-CN" altLang="en-US" sz="16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28" name="矩形 27"/>
          <p:cNvSpPr/>
          <p:nvPr/>
        </p:nvSpPr>
        <p:spPr>
          <a:xfrm>
            <a:off x="1737511" y="111466"/>
            <a:ext cx="2879173" cy="185420"/>
          </a:xfrm>
          <a:prstGeom prst="rect">
            <a:avLst/>
          </a:prstGeom>
        </p:spPr>
        <p:txBody>
          <a:bodyPr lIns="47216" tIns="23608" rIns="47216" bIns="23608">
            <a:spAutoFit/>
          </a:bodyPr>
          <a:lstStyle/>
          <a:p>
            <a:pPr indent="157480" algn="ctr" defTabSz="471805" fontAlgn="base">
              <a:spcBef>
                <a:spcPct val="0"/>
              </a:spcBef>
              <a:spcAft>
                <a:spcPct val="0"/>
              </a:spcAft>
            </a:pPr>
            <a:r>
              <a:rPr lang="zh-CN" altLang="en-US" sz="900" b="1" dirty="0" smtClean="0">
                <a:solidFill>
                  <a:srgbClr val="0F3D14"/>
                </a:solidFill>
                <a:latin typeface="微软雅黑" panose="020B0503020204020204" pitchFamily="34" charset="-122"/>
                <a:ea typeface="微软雅黑" panose="020B0503020204020204" pitchFamily="34" charset="-122"/>
                <a:sym typeface="+mn-ea"/>
              </a:rPr>
              <a:t>国际超大柜台值机岗</a:t>
            </a:r>
            <a:endParaRPr sz="900" dirty="0" smtClean="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32772" name="图片 9" descr="超大交接单"/>
          <p:cNvPicPr>
            <a:picLocks noChangeAspect="1"/>
          </p:cNvPicPr>
          <p:nvPr/>
        </p:nvPicPr>
        <p:blipFill>
          <a:blip r:embed="rId2" cstate="print"/>
          <a:stretch>
            <a:fillRect/>
          </a:stretch>
        </p:blipFill>
        <p:spPr>
          <a:xfrm>
            <a:off x="815975" y="548640"/>
            <a:ext cx="2881630" cy="1223645"/>
          </a:xfrm>
          <a:prstGeom prst="rect">
            <a:avLst/>
          </a:prstGeom>
          <a:noFill/>
          <a:ln w="9525">
            <a:noFill/>
          </a:ln>
        </p:spPr>
      </p:pic>
      <p:pic>
        <p:nvPicPr>
          <p:cNvPr id="32774" name="图片 5" descr="C:\Users\ADMINI~1\AppData\Local\Temp\WeChat Files\155834976371863374.jpg"/>
          <p:cNvPicPr>
            <a:picLocks noChangeAspect="1"/>
          </p:cNvPicPr>
          <p:nvPr/>
        </p:nvPicPr>
        <p:blipFill>
          <a:blip r:embed="rId3" cstate="print"/>
          <a:stretch>
            <a:fillRect/>
          </a:stretch>
        </p:blipFill>
        <p:spPr>
          <a:xfrm>
            <a:off x="808355" y="1772285"/>
            <a:ext cx="2896870" cy="1321435"/>
          </a:xfrm>
          <a:prstGeom prst="rect">
            <a:avLst/>
          </a:prstGeom>
          <a:noFill/>
          <a:ln w="9525">
            <a:noFill/>
          </a:ln>
        </p:spPr>
      </p:pic>
      <p:sp>
        <p:nvSpPr>
          <p:cNvPr id="2" name="文本框 1"/>
          <p:cNvSpPr txBox="1"/>
          <p:nvPr/>
        </p:nvSpPr>
        <p:spPr>
          <a:xfrm>
            <a:off x="3809365" y="2110105"/>
            <a:ext cx="1123950" cy="398780"/>
          </a:xfrm>
          <a:prstGeom prst="rect">
            <a:avLst/>
          </a:prstGeom>
          <a:noFill/>
        </p:spPr>
        <p:txBody>
          <a:bodyPr wrap="square" rtlCol="0">
            <a:spAutoFit/>
          </a:bodyPr>
          <a:lstStyle/>
          <a:p>
            <a:r>
              <a:rPr lang="zh-CN" altLang="en-US"/>
              <a:t>机组行李按航班单独记录</a:t>
            </a:r>
            <a:endParaRPr lang="zh-CN" altLang="en-US"/>
          </a:p>
        </p:txBody>
      </p:sp>
      <p:sp>
        <p:nvSpPr>
          <p:cNvPr id="3" name="文本框 2"/>
          <p:cNvSpPr txBox="1"/>
          <p:nvPr/>
        </p:nvSpPr>
        <p:spPr>
          <a:xfrm>
            <a:off x="3846830" y="1064895"/>
            <a:ext cx="1174115" cy="398780"/>
          </a:xfrm>
          <a:prstGeom prst="rect">
            <a:avLst/>
          </a:prstGeom>
          <a:noFill/>
        </p:spPr>
        <p:txBody>
          <a:bodyPr wrap="square" rtlCol="0">
            <a:spAutoFit/>
          </a:bodyPr>
          <a:lstStyle/>
          <a:p>
            <a:r>
              <a:rPr lang="zh-CN" altLang="en-US" dirty="0">
                <a:latin typeface="Arial" panose="020B0604020202020204" pitchFamily="34" charset="0"/>
                <a:sym typeface="+mn-ea"/>
              </a:rPr>
              <a:t>超大行李交接本—单据</a:t>
            </a:r>
            <a:endParaRPr lang="zh-CN"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Users\Administrator\Desktop\1_0G410113644F.jpg"/>
          <p:cNvPicPr>
            <a:picLocks noChangeAspect="1" noChangeArrowheads="1"/>
          </p:cNvPicPr>
          <p:nvPr/>
        </p:nvPicPr>
        <p:blipFill>
          <a:blip r:embed="rId1" cstate="print">
            <a:clrChange>
              <a:clrFrom>
                <a:srgbClr val="FCFFFF"/>
              </a:clrFrom>
              <a:clrTo>
                <a:srgbClr val="FCFFFF">
                  <a:alpha val="0"/>
                </a:srgbClr>
              </a:clrTo>
            </a:clrChange>
          </a:blip>
          <a:srcRect t="14851" b="15842"/>
          <a:stretch>
            <a:fillRect/>
          </a:stretch>
        </p:blipFill>
        <p:spPr bwMode="auto">
          <a:xfrm>
            <a:off x="4343283" y="0"/>
            <a:ext cx="1417755" cy="472513"/>
          </a:xfrm>
          <a:prstGeom prst="rect">
            <a:avLst/>
          </a:prstGeom>
          <a:noFill/>
          <a:ln w="9525">
            <a:noFill/>
            <a:miter lim="800000"/>
            <a:headEnd/>
            <a:tailEnd/>
          </a:ln>
        </p:spPr>
      </p:pic>
      <p:cxnSp>
        <p:nvCxnSpPr>
          <p:cNvPr id="22" name="直接连接符 21"/>
          <p:cNvCxnSpPr/>
          <p:nvPr/>
        </p:nvCxnSpPr>
        <p:spPr>
          <a:xfrm>
            <a:off x="1880387" y="334160"/>
            <a:ext cx="2808000" cy="0"/>
          </a:xfrm>
          <a:prstGeom prst="line">
            <a:avLst/>
          </a:prstGeom>
        </p:spPr>
        <p:style>
          <a:lnRef idx="1">
            <a:schemeClr val="dk1"/>
          </a:lnRef>
          <a:fillRef idx="0">
            <a:schemeClr val="dk1"/>
          </a:fillRef>
          <a:effectRef idx="0">
            <a:schemeClr val="dk1"/>
          </a:effectRef>
          <a:fontRef idx="minor">
            <a:schemeClr val="tx1"/>
          </a:fontRef>
        </p:style>
      </p:cxnSp>
      <p:sp>
        <p:nvSpPr>
          <p:cNvPr id="24" name="矩形 23"/>
          <p:cNvSpPr/>
          <p:nvPr/>
        </p:nvSpPr>
        <p:spPr>
          <a:xfrm>
            <a:off x="578423" y="916445"/>
            <a:ext cx="4644583" cy="369570"/>
          </a:xfrm>
          <a:prstGeom prst="rect">
            <a:avLst/>
          </a:prstGeom>
        </p:spPr>
        <p:txBody>
          <a:bodyPr wrap="square" lIns="47216" tIns="23608" rIns="47216" bIns="23608">
            <a:spAutoFit/>
          </a:bodyPr>
          <a:lstStyle/>
          <a:p>
            <a:pPr>
              <a:lnSpc>
                <a:spcPct val="150000"/>
              </a:lnSpc>
            </a:pPr>
            <a:r>
              <a:rPr lang="zh-CN" altLang="en-US" sz="1400" dirty="0" smtClean="0">
                <a:solidFill>
                  <a:srgbClr val="0F3D14"/>
                </a:solidFill>
                <a:latin typeface="微软雅黑" panose="020B0503020204020204" pitchFamily="34" charset="-122"/>
                <a:ea typeface="微软雅黑" panose="020B0503020204020204" pitchFamily="34" charset="-122"/>
              </a:rPr>
              <a:t> </a:t>
            </a:r>
            <a:endParaRPr sz="1400" dirty="0" smtClean="0">
              <a:solidFill>
                <a:srgbClr val="0F3D14"/>
              </a:solidFill>
              <a:latin typeface="微软雅黑" panose="020B0503020204020204" pitchFamily="34" charset="-122"/>
              <a:ea typeface="微软雅黑" panose="020B0503020204020204" pitchFamily="34" charset="-122"/>
            </a:endParaRPr>
          </a:p>
        </p:txBody>
      </p:sp>
      <p:sp>
        <p:nvSpPr>
          <p:cNvPr id="26" name="五边形 25"/>
          <p:cNvSpPr/>
          <p:nvPr/>
        </p:nvSpPr>
        <p:spPr>
          <a:xfrm>
            <a:off x="0" y="116900"/>
            <a:ext cx="1911214" cy="431574"/>
          </a:xfrm>
          <a:prstGeom prst="homePlate">
            <a:avLst/>
          </a:prstGeom>
          <a:solidFill>
            <a:srgbClr val="08482E"/>
          </a:solidFill>
          <a:ln>
            <a:noFill/>
          </a:ln>
        </p:spPr>
        <p:style>
          <a:lnRef idx="2">
            <a:schemeClr val="accent1">
              <a:shade val="50000"/>
            </a:schemeClr>
          </a:lnRef>
          <a:fillRef idx="1">
            <a:schemeClr val="accent1"/>
          </a:fillRef>
          <a:effectRef idx="0">
            <a:schemeClr val="accent1"/>
          </a:effectRef>
          <a:fontRef idx="minor">
            <a:schemeClr val="lt1"/>
          </a:fontRef>
        </p:style>
        <p:txBody>
          <a:bodyPr lIns="47216" tIns="23608" rIns="47216" bIns="23608" rtlCol="0" anchor="ctr"/>
          <a:lstStyle/>
          <a:p>
            <a:pPr>
              <a:lnSpc>
                <a:spcPct val="150000"/>
              </a:lnSpc>
            </a:pPr>
            <a:r>
              <a:rPr lang="zh-CN" altLang="en-US" sz="1600" b="1" dirty="0" smtClean="0">
                <a:solidFill>
                  <a:schemeClr val="bg1"/>
                </a:solidFill>
                <a:latin typeface="微软雅黑" panose="020B0503020204020204" pitchFamily="34" charset="-122"/>
                <a:ea typeface="微软雅黑" panose="020B0503020204020204" pitchFamily="34" charset="-122"/>
                <a:sym typeface="+mn-ea"/>
              </a:rPr>
              <a:t>国际值机室岗位</a:t>
            </a:r>
            <a:endParaRPr lang="zh-CN" altLang="en-US" sz="16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28" name="矩形 27"/>
          <p:cNvSpPr/>
          <p:nvPr/>
        </p:nvSpPr>
        <p:spPr>
          <a:xfrm>
            <a:off x="1737511" y="111466"/>
            <a:ext cx="2879173" cy="185420"/>
          </a:xfrm>
          <a:prstGeom prst="rect">
            <a:avLst/>
          </a:prstGeom>
        </p:spPr>
        <p:txBody>
          <a:bodyPr lIns="47216" tIns="23608" rIns="47216" bIns="23608">
            <a:spAutoFit/>
          </a:bodyPr>
          <a:lstStyle/>
          <a:p>
            <a:pPr indent="157480" algn="ctr" defTabSz="471805" fontAlgn="base">
              <a:spcBef>
                <a:spcPct val="0"/>
              </a:spcBef>
              <a:spcAft>
                <a:spcPct val="0"/>
              </a:spcAft>
            </a:pPr>
            <a:r>
              <a:rPr lang="zh-CN" altLang="en-US" sz="900" b="1" dirty="0" smtClean="0">
                <a:solidFill>
                  <a:srgbClr val="0F3D14"/>
                </a:solidFill>
                <a:latin typeface="微软雅黑" panose="020B0503020204020204" pitchFamily="34" charset="-122"/>
                <a:ea typeface="微软雅黑" panose="020B0503020204020204" pitchFamily="34" charset="-122"/>
                <a:sym typeface="+mn-ea"/>
              </a:rPr>
              <a:t>国际值机文件岗</a:t>
            </a:r>
            <a:endParaRPr sz="900" dirty="0" smtClean="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0" name="文本框 99"/>
          <p:cNvSpPr txBox="1"/>
          <p:nvPr/>
        </p:nvSpPr>
        <p:spPr>
          <a:xfrm>
            <a:off x="1040765" y="637540"/>
            <a:ext cx="1731645" cy="2461260"/>
          </a:xfrm>
          <a:prstGeom prst="rect">
            <a:avLst/>
          </a:prstGeom>
          <a:solidFill>
            <a:schemeClr val="accent2">
              <a:lumMod val="20000"/>
              <a:lumOff val="80000"/>
            </a:schemeClr>
          </a:solidFill>
          <a:ln w="9525">
            <a:noFill/>
          </a:ln>
        </p:spPr>
        <p:txBody>
          <a:bodyPr wrap="square">
            <a:spAutoFit/>
          </a:bodyPr>
          <a:lstStyle/>
          <a:p>
            <a:pPr indent="0" fontAlgn="auto">
              <a:lnSpc>
                <a:spcPct val="200000"/>
              </a:lnSpc>
            </a:pPr>
            <a:r>
              <a:rPr lang="en-US" sz="1400" b="0">
                <a:latin typeface="宋体" panose="02010600030101010101" pitchFamily="2" charset="-122"/>
                <a:ea typeface="宋体" panose="02010600030101010101" pitchFamily="2" charset="-122"/>
              </a:rPr>
              <a:t> </a:t>
            </a:r>
            <a:r>
              <a:rPr lang="zh-CN" sz="1400" b="0">
                <a:ea typeface="宋体" panose="02010600030101010101" pitchFamily="2" charset="-122"/>
              </a:rPr>
              <a:t>岗位概述：</a:t>
            </a:r>
            <a:r>
              <a:rPr lang="zh-CN" sz="1200" b="0">
                <a:ea typeface="宋体" panose="02010600030101010101" pitchFamily="2" charset="-122"/>
              </a:rPr>
              <a:t>全面按照航空运输及中国联检单位出入境规程，完成对国际进出港航班文件工作的保障。</a:t>
            </a:r>
            <a:endParaRPr lang="zh-CN" sz="1200" b="0">
              <a:ea typeface="宋体" panose="02010600030101010101" pitchFamily="2" charset="-122"/>
            </a:endParaRPr>
          </a:p>
          <a:p>
            <a:pPr indent="0"/>
            <a:endParaRPr lang="zh-CN" altLang="en-US"/>
          </a:p>
          <a:p>
            <a:pPr indent="0"/>
            <a:endParaRPr lang="zh-CN" altLang="en-US"/>
          </a:p>
          <a:p>
            <a:pPr indent="0"/>
            <a:endParaRPr lang="zh-CN" altLang="en-US"/>
          </a:p>
        </p:txBody>
      </p:sp>
      <p:pic>
        <p:nvPicPr>
          <p:cNvPr id="6" name="图片 5" descr="微信图片_20190120130109"/>
          <p:cNvPicPr>
            <a:picLocks noChangeAspect="1"/>
          </p:cNvPicPr>
          <p:nvPr/>
        </p:nvPicPr>
        <p:blipFill>
          <a:blip r:embed="rId2" cstate="print"/>
          <a:stretch>
            <a:fillRect/>
          </a:stretch>
        </p:blipFill>
        <p:spPr>
          <a:xfrm>
            <a:off x="2910840" y="548640"/>
            <a:ext cx="2265045" cy="2550160"/>
          </a:xfrm>
          <a:prstGeom prst="rect">
            <a:avLst/>
          </a:prstGeom>
          <a:solidFill>
            <a:schemeClr val="accent2">
              <a:lumMod val="20000"/>
              <a:lumOff val="80000"/>
            </a:schemeClr>
          </a:solid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Users\Administrator\Desktop\1_0G410113644F.jpg"/>
          <p:cNvPicPr>
            <a:picLocks noChangeAspect="1" noChangeArrowheads="1"/>
          </p:cNvPicPr>
          <p:nvPr/>
        </p:nvPicPr>
        <p:blipFill>
          <a:blip r:embed="rId1" cstate="print">
            <a:clrChange>
              <a:clrFrom>
                <a:srgbClr val="FCFFFF"/>
              </a:clrFrom>
              <a:clrTo>
                <a:srgbClr val="FCFFFF">
                  <a:alpha val="0"/>
                </a:srgbClr>
              </a:clrTo>
            </a:clrChange>
          </a:blip>
          <a:srcRect t="14851" b="15842"/>
          <a:stretch>
            <a:fillRect/>
          </a:stretch>
        </p:blipFill>
        <p:spPr bwMode="auto">
          <a:xfrm>
            <a:off x="4343283" y="0"/>
            <a:ext cx="1417755" cy="472513"/>
          </a:xfrm>
          <a:prstGeom prst="rect">
            <a:avLst/>
          </a:prstGeom>
          <a:noFill/>
          <a:ln w="9525">
            <a:noFill/>
            <a:miter lim="800000"/>
            <a:headEnd/>
            <a:tailEnd/>
          </a:ln>
        </p:spPr>
      </p:pic>
      <p:cxnSp>
        <p:nvCxnSpPr>
          <p:cNvPr id="22" name="直接连接符 21"/>
          <p:cNvCxnSpPr/>
          <p:nvPr/>
        </p:nvCxnSpPr>
        <p:spPr>
          <a:xfrm>
            <a:off x="1880387" y="334160"/>
            <a:ext cx="2808000" cy="0"/>
          </a:xfrm>
          <a:prstGeom prst="line">
            <a:avLst/>
          </a:prstGeom>
        </p:spPr>
        <p:style>
          <a:lnRef idx="1">
            <a:schemeClr val="dk1"/>
          </a:lnRef>
          <a:fillRef idx="0">
            <a:schemeClr val="dk1"/>
          </a:fillRef>
          <a:effectRef idx="0">
            <a:schemeClr val="dk1"/>
          </a:effectRef>
          <a:fontRef idx="minor">
            <a:schemeClr val="tx1"/>
          </a:fontRef>
        </p:style>
      </p:cxnSp>
      <p:sp>
        <p:nvSpPr>
          <p:cNvPr id="24" name="矩形 23"/>
          <p:cNvSpPr/>
          <p:nvPr/>
        </p:nvSpPr>
        <p:spPr>
          <a:xfrm>
            <a:off x="578423" y="916445"/>
            <a:ext cx="4644583" cy="369570"/>
          </a:xfrm>
          <a:prstGeom prst="rect">
            <a:avLst/>
          </a:prstGeom>
        </p:spPr>
        <p:txBody>
          <a:bodyPr wrap="square" lIns="47216" tIns="23608" rIns="47216" bIns="23608">
            <a:spAutoFit/>
          </a:bodyPr>
          <a:lstStyle/>
          <a:p>
            <a:pPr>
              <a:lnSpc>
                <a:spcPct val="150000"/>
              </a:lnSpc>
            </a:pPr>
            <a:r>
              <a:rPr lang="zh-CN" altLang="en-US" sz="1400" dirty="0" smtClean="0">
                <a:solidFill>
                  <a:srgbClr val="0F3D14"/>
                </a:solidFill>
                <a:latin typeface="微软雅黑" panose="020B0503020204020204" pitchFamily="34" charset="-122"/>
                <a:ea typeface="微软雅黑" panose="020B0503020204020204" pitchFamily="34" charset="-122"/>
              </a:rPr>
              <a:t> </a:t>
            </a:r>
            <a:endParaRPr sz="1400" dirty="0" smtClean="0">
              <a:solidFill>
                <a:srgbClr val="0F3D14"/>
              </a:solidFill>
              <a:latin typeface="微软雅黑" panose="020B0503020204020204" pitchFamily="34" charset="-122"/>
              <a:ea typeface="微软雅黑" panose="020B0503020204020204" pitchFamily="34" charset="-122"/>
            </a:endParaRPr>
          </a:p>
        </p:txBody>
      </p:sp>
      <p:sp>
        <p:nvSpPr>
          <p:cNvPr id="26" name="五边形 25"/>
          <p:cNvSpPr/>
          <p:nvPr/>
        </p:nvSpPr>
        <p:spPr>
          <a:xfrm>
            <a:off x="0" y="116900"/>
            <a:ext cx="1911214" cy="431574"/>
          </a:xfrm>
          <a:prstGeom prst="homePlate">
            <a:avLst/>
          </a:prstGeom>
          <a:solidFill>
            <a:srgbClr val="08482E"/>
          </a:solidFill>
          <a:ln>
            <a:noFill/>
          </a:ln>
        </p:spPr>
        <p:style>
          <a:lnRef idx="2">
            <a:schemeClr val="accent1">
              <a:shade val="50000"/>
            </a:schemeClr>
          </a:lnRef>
          <a:fillRef idx="1">
            <a:schemeClr val="accent1"/>
          </a:fillRef>
          <a:effectRef idx="0">
            <a:schemeClr val="accent1"/>
          </a:effectRef>
          <a:fontRef idx="minor">
            <a:schemeClr val="lt1"/>
          </a:fontRef>
        </p:style>
        <p:txBody>
          <a:bodyPr lIns="47216" tIns="23608" rIns="47216" bIns="23608" rtlCol="0" anchor="ctr"/>
          <a:lstStyle/>
          <a:p>
            <a:pPr>
              <a:lnSpc>
                <a:spcPct val="150000"/>
              </a:lnSpc>
            </a:pPr>
            <a:r>
              <a:rPr lang="zh-CN" altLang="en-US" sz="1600" b="1" dirty="0" smtClean="0">
                <a:solidFill>
                  <a:schemeClr val="bg1"/>
                </a:solidFill>
                <a:latin typeface="微软雅黑" panose="020B0503020204020204" pitchFamily="34" charset="-122"/>
                <a:ea typeface="微软雅黑" panose="020B0503020204020204" pitchFamily="34" charset="-122"/>
                <a:sym typeface="+mn-ea"/>
              </a:rPr>
              <a:t>国际值机室岗位</a:t>
            </a:r>
            <a:endParaRPr lang="zh-CN" altLang="en-US" sz="16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28" name="矩形 27"/>
          <p:cNvSpPr/>
          <p:nvPr/>
        </p:nvSpPr>
        <p:spPr>
          <a:xfrm>
            <a:off x="1737511" y="111466"/>
            <a:ext cx="2879173" cy="185420"/>
          </a:xfrm>
          <a:prstGeom prst="rect">
            <a:avLst/>
          </a:prstGeom>
        </p:spPr>
        <p:txBody>
          <a:bodyPr lIns="47216" tIns="23608" rIns="47216" bIns="23608">
            <a:spAutoFit/>
          </a:bodyPr>
          <a:lstStyle/>
          <a:p>
            <a:pPr indent="157480" algn="ctr" defTabSz="471805" fontAlgn="base">
              <a:spcBef>
                <a:spcPct val="0"/>
              </a:spcBef>
              <a:spcAft>
                <a:spcPct val="0"/>
              </a:spcAft>
            </a:pPr>
            <a:r>
              <a:rPr lang="zh-CN" altLang="en-US" sz="900" b="1" dirty="0" smtClean="0">
                <a:solidFill>
                  <a:srgbClr val="0F3D14"/>
                </a:solidFill>
                <a:latin typeface="微软雅黑" panose="020B0503020204020204" pitchFamily="34" charset="-122"/>
                <a:ea typeface="微软雅黑" panose="020B0503020204020204" pitchFamily="34" charset="-122"/>
                <a:sym typeface="+mn-ea"/>
              </a:rPr>
              <a:t>国际值机调控岗</a:t>
            </a:r>
            <a:endParaRPr sz="900" dirty="0" smtClean="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0" name="文本框 99"/>
          <p:cNvSpPr txBox="1"/>
          <p:nvPr/>
        </p:nvSpPr>
        <p:spPr>
          <a:xfrm>
            <a:off x="747395" y="656590"/>
            <a:ext cx="1845945" cy="2245360"/>
          </a:xfrm>
          <a:prstGeom prst="rect">
            <a:avLst/>
          </a:prstGeom>
          <a:solidFill>
            <a:schemeClr val="accent2">
              <a:lumMod val="20000"/>
              <a:lumOff val="80000"/>
            </a:schemeClr>
          </a:solidFill>
          <a:ln w="9525">
            <a:noFill/>
          </a:ln>
        </p:spPr>
        <p:txBody>
          <a:bodyPr wrap="square">
            <a:spAutoFit/>
          </a:bodyPr>
          <a:lstStyle/>
          <a:p>
            <a:pPr indent="533400"/>
            <a:r>
              <a:rPr lang="zh-CN" sz="1400" b="0">
                <a:ea typeface="宋体" panose="02010600030101010101" pitchFamily="2" charset="-122"/>
              </a:rPr>
              <a:t>岗位概述：主要负责国际值机室对外航班信息的发布和协调，对内航班信息的传达和收集，负责航班进出港的监控。对航班的数据及文件进行记录留底。协助值班主任的内部管理工作。</a:t>
            </a:r>
            <a:endParaRPr lang="zh-CN" altLang="en-US"/>
          </a:p>
        </p:txBody>
      </p:sp>
      <p:pic>
        <p:nvPicPr>
          <p:cNvPr id="2" name="图片 1" descr="微信图片_20190120130912"/>
          <p:cNvPicPr>
            <a:picLocks noChangeAspect="1"/>
          </p:cNvPicPr>
          <p:nvPr/>
        </p:nvPicPr>
        <p:blipFill>
          <a:blip r:embed="rId2" cstate="print"/>
          <a:stretch>
            <a:fillRect/>
          </a:stretch>
        </p:blipFill>
        <p:spPr>
          <a:xfrm>
            <a:off x="2593340" y="657225"/>
            <a:ext cx="2823845" cy="224472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Users\Administrator\Desktop\1_0G410113644F.jpg"/>
          <p:cNvPicPr>
            <a:picLocks noChangeAspect="1" noChangeArrowheads="1"/>
          </p:cNvPicPr>
          <p:nvPr/>
        </p:nvPicPr>
        <p:blipFill>
          <a:blip r:embed="rId1" cstate="print">
            <a:clrChange>
              <a:clrFrom>
                <a:srgbClr val="FCFFFF"/>
              </a:clrFrom>
              <a:clrTo>
                <a:srgbClr val="FCFFFF">
                  <a:alpha val="0"/>
                </a:srgbClr>
              </a:clrTo>
            </a:clrChange>
          </a:blip>
          <a:srcRect t="14851" b="15842"/>
          <a:stretch>
            <a:fillRect/>
          </a:stretch>
        </p:blipFill>
        <p:spPr bwMode="auto">
          <a:xfrm>
            <a:off x="4343283" y="0"/>
            <a:ext cx="1417755" cy="472513"/>
          </a:xfrm>
          <a:prstGeom prst="rect">
            <a:avLst/>
          </a:prstGeom>
          <a:noFill/>
          <a:ln w="9525">
            <a:noFill/>
            <a:miter lim="800000"/>
            <a:headEnd/>
            <a:tailEnd/>
          </a:ln>
        </p:spPr>
      </p:pic>
      <p:cxnSp>
        <p:nvCxnSpPr>
          <p:cNvPr id="22" name="直接连接符 21"/>
          <p:cNvCxnSpPr/>
          <p:nvPr/>
        </p:nvCxnSpPr>
        <p:spPr>
          <a:xfrm>
            <a:off x="1880387" y="334160"/>
            <a:ext cx="2808000" cy="0"/>
          </a:xfrm>
          <a:prstGeom prst="line">
            <a:avLst/>
          </a:prstGeom>
        </p:spPr>
        <p:style>
          <a:lnRef idx="1">
            <a:schemeClr val="dk1"/>
          </a:lnRef>
          <a:fillRef idx="0">
            <a:schemeClr val="dk1"/>
          </a:fillRef>
          <a:effectRef idx="0">
            <a:schemeClr val="dk1"/>
          </a:effectRef>
          <a:fontRef idx="minor">
            <a:schemeClr val="tx1"/>
          </a:fontRef>
        </p:style>
      </p:cxnSp>
      <p:sp>
        <p:nvSpPr>
          <p:cNvPr id="24" name="矩形 23"/>
          <p:cNvSpPr/>
          <p:nvPr/>
        </p:nvSpPr>
        <p:spPr>
          <a:xfrm>
            <a:off x="578423" y="916445"/>
            <a:ext cx="4644583" cy="369570"/>
          </a:xfrm>
          <a:prstGeom prst="rect">
            <a:avLst/>
          </a:prstGeom>
        </p:spPr>
        <p:txBody>
          <a:bodyPr wrap="square" lIns="47216" tIns="23608" rIns="47216" bIns="23608">
            <a:spAutoFit/>
          </a:bodyPr>
          <a:lstStyle/>
          <a:p>
            <a:pPr>
              <a:lnSpc>
                <a:spcPct val="150000"/>
              </a:lnSpc>
            </a:pPr>
            <a:r>
              <a:rPr lang="zh-CN" altLang="en-US" sz="1400" dirty="0" smtClean="0">
                <a:solidFill>
                  <a:srgbClr val="0F3D14"/>
                </a:solidFill>
                <a:latin typeface="微软雅黑" panose="020B0503020204020204" pitchFamily="34" charset="-122"/>
                <a:ea typeface="微软雅黑" panose="020B0503020204020204" pitchFamily="34" charset="-122"/>
              </a:rPr>
              <a:t> </a:t>
            </a:r>
            <a:endParaRPr sz="1400" dirty="0" smtClean="0">
              <a:solidFill>
                <a:srgbClr val="0F3D14"/>
              </a:solidFill>
              <a:latin typeface="微软雅黑" panose="020B0503020204020204" pitchFamily="34" charset="-122"/>
              <a:ea typeface="微软雅黑" panose="020B0503020204020204" pitchFamily="34" charset="-122"/>
            </a:endParaRPr>
          </a:p>
        </p:txBody>
      </p:sp>
      <p:sp>
        <p:nvSpPr>
          <p:cNvPr id="26" name="五边形 25"/>
          <p:cNvSpPr/>
          <p:nvPr/>
        </p:nvSpPr>
        <p:spPr>
          <a:xfrm>
            <a:off x="0" y="116900"/>
            <a:ext cx="1911214" cy="431574"/>
          </a:xfrm>
          <a:prstGeom prst="homePlate">
            <a:avLst/>
          </a:prstGeom>
          <a:solidFill>
            <a:srgbClr val="08482E"/>
          </a:solidFill>
          <a:ln>
            <a:noFill/>
          </a:ln>
        </p:spPr>
        <p:style>
          <a:lnRef idx="2">
            <a:schemeClr val="accent1">
              <a:shade val="50000"/>
            </a:schemeClr>
          </a:lnRef>
          <a:fillRef idx="1">
            <a:schemeClr val="accent1"/>
          </a:fillRef>
          <a:effectRef idx="0">
            <a:schemeClr val="accent1"/>
          </a:effectRef>
          <a:fontRef idx="minor">
            <a:schemeClr val="lt1"/>
          </a:fontRef>
        </p:style>
        <p:txBody>
          <a:bodyPr lIns="47216" tIns="23608" rIns="47216" bIns="23608" rtlCol="0" anchor="ctr"/>
          <a:lstStyle/>
          <a:p>
            <a:pPr>
              <a:lnSpc>
                <a:spcPct val="150000"/>
              </a:lnSpc>
            </a:pPr>
            <a:r>
              <a:rPr lang="zh-CN" altLang="en-US" sz="1600" b="1" dirty="0" smtClean="0">
                <a:solidFill>
                  <a:schemeClr val="bg1"/>
                </a:solidFill>
                <a:latin typeface="微软雅黑" panose="020B0503020204020204" pitchFamily="34" charset="-122"/>
                <a:ea typeface="微软雅黑" panose="020B0503020204020204" pitchFamily="34" charset="-122"/>
                <a:sym typeface="+mn-ea"/>
              </a:rPr>
              <a:t>国际值机室岗位</a:t>
            </a:r>
            <a:endParaRPr lang="zh-CN" altLang="en-US" sz="16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28" name="矩形 27"/>
          <p:cNvSpPr/>
          <p:nvPr/>
        </p:nvSpPr>
        <p:spPr>
          <a:xfrm>
            <a:off x="1737511" y="111466"/>
            <a:ext cx="2879173" cy="185420"/>
          </a:xfrm>
          <a:prstGeom prst="rect">
            <a:avLst/>
          </a:prstGeom>
        </p:spPr>
        <p:txBody>
          <a:bodyPr lIns="47216" tIns="23608" rIns="47216" bIns="23608">
            <a:spAutoFit/>
          </a:bodyPr>
          <a:lstStyle/>
          <a:p>
            <a:pPr indent="157480" algn="ctr" defTabSz="471805" fontAlgn="base">
              <a:spcBef>
                <a:spcPct val="0"/>
              </a:spcBef>
              <a:spcAft>
                <a:spcPct val="0"/>
              </a:spcAft>
            </a:pPr>
            <a:r>
              <a:rPr lang="zh-CN" altLang="en-US" sz="900" b="1" dirty="0" smtClean="0">
                <a:solidFill>
                  <a:srgbClr val="0F3D14"/>
                </a:solidFill>
                <a:latin typeface="微软雅黑" panose="020B0503020204020204" pitchFamily="34" charset="-122"/>
                <a:ea typeface="微软雅黑" panose="020B0503020204020204" pitchFamily="34" charset="-122"/>
                <a:sym typeface="+mn-ea"/>
              </a:rPr>
              <a:t>国际值机引导岗</a:t>
            </a:r>
            <a:endParaRPr sz="900" dirty="0" smtClean="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文本框 1"/>
          <p:cNvSpPr txBox="1"/>
          <p:nvPr/>
        </p:nvSpPr>
        <p:spPr>
          <a:xfrm>
            <a:off x="1153160" y="548640"/>
            <a:ext cx="3725545" cy="2630170"/>
          </a:xfrm>
          <a:prstGeom prst="rect">
            <a:avLst/>
          </a:prstGeom>
          <a:noFill/>
        </p:spPr>
        <p:txBody>
          <a:bodyPr wrap="square" rtlCol="0" anchor="t">
            <a:spAutoFit/>
          </a:bodyPr>
          <a:lstStyle/>
          <a:p>
            <a:pPr fontAlgn="auto">
              <a:lnSpc>
                <a:spcPct val="150000"/>
              </a:lnSpc>
            </a:pPr>
            <a:r>
              <a:rPr lang="zh-CN" altLang="en-US" dirty="0">
                <a:sym typeface="+mn-ea"/>
              </a:rPr>
              <a:t>1.按照航班具体要求，设置好值机等候区域的隔离带和航空公司标志牌、航班告示等指示牌。</a:t>
            </a:r>
            <a:endParaRPr lang="zh-CN" altLang="en-US" dirty="0"/>
          </a:p>
          <a:p>
            <a:pPr fontAlgn="auto">
              <a:lnSpc>
                <a:spcPct val="150000"/>
              </a:lnSpc>
            </a:pPr>
            <a:r>
              <a:rPr lang="zh-CN" altLang="en-US" dirty="0">
                <a:sym typeface="+mn-ea"/>
              </a:rPr>
              <a:t>2.懂得检查旅客的客票舱位（公务舱多为：C,D,I,J,Z，头等：F,A）和航空公司常旅客卡等级（如：白金，金，银，普通）。正确地分流旅客到相应柜台办理乘机手续，</a:t>
            </a:r>
            <a:endParaRPr lang="zh-CN" altLang="en-US" dirty="0"/>
          </a:p>
          <a:p>
            <a:pPr fontAlgn="auto">
              <a:lnSpc>
                <a:spcPct val="150000"/>
              </a:lnSpc>
            </a:pPr>
            <a:r>
              <a:rPr lang="zh-CN" altLang="en-US" dirty="0">
                <a:sym typeface="+mn-ea"/>
              </a:rPr>
              <a:t>3.分流旅客的同时要进行关于托运行李安保提示（例：锂电池、充电宝、指甲油不得放入行李托运；打火机、平衡车不得运输）</a:t>
            </a:r>
            <a:endParaRPr lang="zh-CN" altLang="en-US" dirty="0"/>
          </a:p>
          <a:p>
            <a:pPr fontAlgn="auto">
              <a:lnSpc>
                <a:spcPct val="150000"/>
              </a:lnSpc>
            </a:pPr>
            <a:r>
              <a:rPr lang="zh-CN" altLang="en-US" dirty="0">
                <a:sym typeface="+mn-ea"/>
              </a:rPr>
              <a:t>Are there any dangerous goods in your check-in bags?such as lithium batteries,matches,powerbank or lighters?请问您的托运行李中是否有危险物品？例如锂电池，火柴，充电宝或者打火机？</a:t>
            </a:r>
            <a:endParaRPr lang="zh-CN" altLang="en-US" dirty="0"/>
          </a:p>
          <a:p>
            <a:pPr fontAlgn="auto">
              <a:lnSpc>
                <a:spcPct val="150000"/>
              </a:lnSpc>
            </a:pPr>
            <a:r>
              <a:rPr lang="zh-CN" altLang="en-US" dirty="0">
                <a:sym typeface="+mn-ea"/>
              </a:rPr>
              <a:t>4.按航空公司要求向旅客派发物品。（例如姓名牌等）</a:t>
            </a:r>
            <a:endParaRPr lang="zh-CN"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Users\Administrator\Desktop\1_0G410113644F.jpg"/>
          <p:cNvPicPr>
            <a:picLocks noChangeAspect="1" noChangeArrowheads="1"/>
          </p:cNvPicPr>
          <p:nvPr/>
        </p:nvPicPr>
        <p:blipFill>
          <a:blip r:embed="rId1" cstate="print">
            <a:clrChange>
              <a:clrFrom>
                <a:srgbClr val="FCFFFF"/>
              </a:clrFrom>
              <a:clrTo>
                <a:srgbClr val="FCFFFF">
                  <a:alpha val="0"/>
                </a:srgbClr>
              </a:clrTo>
            </a:clrChange>
          </a:blip>
          <a:srcRect t="14851" b="15842"/>
          <a:stretch>
            <a:fillRect/>
          </a:stretch>
        </p:blipFill>
        <p:spPr bwMode="auto">
          <a:xfrm>
            <a:off x="4343283" y="0"/>
            <a:ext cx="1417755" cy="472513"/>
          </a:xfrm>
          <a:prstGeom prst="rect">
            <a:avLst/>
          </a:prstGeom>
          <a:noFill/>
          <a:ln w="9525">
            <a:noFill/>
            <a:miter lim="800000"/>
            <a:headEnd/>
            <a:tailEnd/>
          </a:ln>
        </p:spPr>
      </p:pic>
      <p:cxnSp>
        <p:nvCxnSpPr>
          <p:cNvPr id="22" name="直接连接符 21"/>
          <p:cNvCxnSpPr/>
          <p:nvPr/>
        </p:nvCxnSpPr>
        <p:spPr>
          <a:xfrm>
            <a:off x="1880387" y="334160"/>
            <a:ext cx="2808000" cy="0"/>
          </a:xfrm>
          <a:prstGeom prst="line">
            <a:avLst/>
          </a:prstGeom>
        </p:spPr>
        <p:style>
          <a:lnRef idx="1">
            <a:schemeClr val="dk1"/>
          </a:lnRef>
          <a:fillRef idx="0">
            <a:schemeClr val="dk1"/>
          </a:fillRef>
          <a:effectRef idx="0">
            <a:schemeClr val="dk1"/>
          </a:effectRef>
          <a:fontRef idx="minor">
            <a:schemeClr val="tx1"/>
          </a:fontRef>
        </p:style>
      </p:cxnSp>
      <p:sp>
        <p:nvSpPr>
          <p:cNvPr id="24" name="矩形 23"/>
          <p:cNvSpPr/>
          <p:nvPr/>
        </p:nvSpPr>
        <p:spPr>
          <a:xfrm>
            <a:off x="578423" y="916445"/>
            <a:ext cx="4644583" cy="369570"/>
          </a:xfrm>
          <a:prstGeom prst="rect">
            <a:avLst/>
          </a:prstGeom>
        </p:spPr>
        <p:txBody>
          <a:bodyPr wrap="square" lIns="47216" tIns="23608" rIns="47216" bIns="23608">
            <a:spAutoFit/>
          </a:bodyPr>
          <a:lstStyle/>
          <a:p>
            <a:pPr>
              <a:lnSpc>
                <a:spcPct val="150000"/>
              </a:lnSpc>
            </a:pPr>
            <a:r>
              <a:rPr lang="zh-CN" altLang="en-US" sz="1400" dirty="0" smtClean="0">
                <a:solidFill>
                  <a:srgbClr val="0F3D14"/>
                </a:solidFill>
                <a:latin typeface="微软雅黑" panose="020B0503020204020204" pitchFamily="34" charset="-122"/>
                <a:ea typeface="微软雅黑" panose="020B0503020204020204" pitchFamily="34" charset="-122"/>
              </a:rPr>
              <a:t> </a:t>
            </a:r>
            <a:endParaRPr sz="1400" dirty="0" smtClean="0">
              <a:solidFill>
                <a:srgbClr val="0F3D14"/>
              </a:solidFill>
              <a:latin typeface="微软雅黑" panose="020B0503020204020204" pitchFamily="34" charset="-122"/>
              <a:ea typeface="微软雅黑" panose="020B0503020204020204" pitchFamily="34" charset="-122"/>
            </a:endParaRPr>
          </a:p>
        </p:txBody>
      </p:sp>
      <p:sp>
        <p:nvSpPr>
          <p:cNvPr id="26" name="五边形 25"/>
          <p:cNvSpPr/>
          <p:nvPr/>
        </p:nvSpPr>
        <p:spPr>
          <a:xfrm>
            <a:off x="0" y="116900"/>
            <a:ext cx="1911214" cy="431574"/>
          </a:xfrm>
          <a:prstGeom prst="homePlate">
            <a:avLst/>
          </a:prstGeom>
          <a:solidFill>
            <a:srgbClr val="08482E"/>
          </a:solidFill>
          <a:ln>
            <a:noFill/>
          </a:ln>
        </p:spPr>
        <p:style>
          <a:lnRef idx="2">
            <a:schemeClr val="accent1">
              <a:shade val="50000"/>
            </a:schemeClr>
          </a:lnRef>
          <a:fillRef idx="1">
            <a:schemeClr val="accent1"/>
          </a:fillRef>
          <a:effectRef idx="0">
            <a:schemeClr val="accent1"/>
          </a:effectRef>
          <a:fontRef idx="minor">
            <a:schemeClr val="lt1"/>
          </a:fontRef>
        </p:style>
        <p:txBody>
          <a:bodyPr lIns="47216" tIns="23608" rIns="47216" bIns="23608" rtlCol="0" anchor="ctr"/>
          <a:lstStyle/>
          <a:p>
            <a:pPr>
              <a:lnSpc>
                <a:spcPct val="150000"/>
              </a:lnSpc>
            </a:pPr>
            <a:r>
              <a:rPr lang="zh-CN" altLang="en-US" sz="1600" b="1" dirty="0" smtClean="0">
                <a:solidFill>
                  <a:schemeClr val="bg1"/>
                </a:solidFill>
                <a:latin typeface="微软雅黑" panose="020B0503020204020204" pitchFamily="34" charset="-122"/>
                <a:ea typeface="微软雅黑" panose="020B0503020204020204" pitchFamily="34" charset="-122"/>
                <a:sym typeface="+mn-ea"/>
              </a:rPr>
              <a:t>国际值机室岗位</a:t>
            </a:r>
            <a:endParaRPr lang="zh-CN" altLang="en-US" sz="16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28" name="矩形 27"/>
          <p:cNvSpPr/>
          <p:nvPr/>
        </p:nvSpPr>
        <p:spPr>
          <a:xfrm>
            <a:off x="1737511" y="111466"/>
            <a:ext cx="2879173" cy="185420"/>
          </a:xfrm>
          <a:prstGeom prst="rect">
            <a:avLst/>
          </a:prstGeom>
        </p:spPr>
        <p:txBody>
          <a:bodyPr lIns="47216" tIns="23608" rIns="47216" bIns="23608">
            <a:spAutoFit/>
          </a:bodyPr>
          <a:lstStyle/>
          <a:p>
            <a:pPr indent="157480" algn="ctr" defTabSz="471805" fontAlgn="base">
              <a:spcBef>
                <a:spcPct val="0"/>
              </a:spcBef>
              <a:spcAft>
                <a:spcPct val="0"/>
              </a:spcAft>
            </a:pPr>
            <a:r>
              <a:rPr lang="zh-CN" altLang="en-US" sz="900" b="1" dirty="0" smtClean="0">
                <a:solidFill>
                  <a:srgbClr val="0F3D14"/>
                </a:solidFill>
                <a:latin typeface="微软雅黑" panose="020B0503020204020204" pitchFamily="34" charset="-122"/>
                <a:ea typeface="微软雅黑" panose="020B0503020204020204" pitchFamily="34" charset="-122"/>
                <a:sym typeface="+mn-ea"/>
              </a:rPr>
              <a:t>国际值机引导岗</a:t>
            </a:r>
            <a:endParaRPr sz="900" dirty="0" smtClean="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文本框 1"/>
          <p:cNvSpPr txBox="1"/>
          <p:nvPr/>
        </p:nvSpPr>
        <p:spPr>
          <a:xfrm>
            <a:off x="1153160" y="548640"/>
            <a:ext cx="3725545" cy="2630170"/>
          </a:xfrm>
          <a:prstGeom prst="rect">
            <a:avLst/>
          </a:prstGeom>
          <a:noFill/>
        </p:spPr>
        <p:txBody>
          <a:bodyPr wrap="square" rtlCol="0" anchor="t">
            <a:spAutoFit/>
          </a:bodyPr>
          <a:lstStyle/>
          <a:p>
            <a:pPr fontAlgn="auto">
              <a:lnSpc>
                <a:spcPct val="150000"/>
              </a:lnSpc>
            </a:pPr>
            <a:r>
              <a:rPr lang="zh-CN" altLang="en-US" dirty="0">
                <a:sym typeface="+mn-ea"/>
              </a:rPr>
              <a:t>5.能够维持好Q内的秩序，发现插队现象要立即制止和劝导旅客重新排队（需要注意言辞，避免与旅客起冲突，特别是中国人，如处理不来可上报值班51和航空公司代办处理）。</a:t>
            </a:r>
            <a:endParaRPr lang="zh-CN" altLang="en-US" dirty="0"/>
          </a:p>
          <a:p>
            <a:pPr fontAlgn="auto">
              <a:lnSpc>
                <a:spcPct val="150000"/>
              </a:lnSpc>
            </a:pPr>
            <a:r>
              <a:rPr lang="zh-CN" altLang="en-US" dirty="0">
                <a:sym typeface="+mn-ea"/>
              </a:rPr>
              <a:t>6.发现特殊旅客（例：老弱病残、孕妇、婴儿、儿童者）通知值班51，安排柜台优先办理。</a:t>
            </a:r>
            <a:endParaRPr lang="zh-CN" altLang="en-US" dirty="0"/>
          </a:p>
          <a:p>
            <a:pPr fontAlgn="auto">
              <a:lnSpc>
                <a:spcPct val="150000"/>
              </a:lnSpc>
            </a:pPr>
            <a:r>
              <a:rPr lang="zh-CN" altLang="en-US" dirty="0">
                <a:sym typeface="+mn-ea"/>
              </a:rPr>
              <a:t>7.旅客行李有问题、超重交钱的请旅客把行李推到值机区域外，处理好再推进来，跟旅客解释好不需要重新排队。</a:t>
            </a:r>
            <a:endParaRPr lang="zh-CN" altLang="en-US" dirty="0"/>
          </a:p>
          <a:p>
            <a:pPr fontAlgn="auto">
              <a:lnSpc>
                <a:spcPct val="150000"/>
              </a:lnSpc>
            </a:pPr>
            <a:r>
              <a:rPr lang="zh-CN" altLang="en-US" dirty="0">
                <a:sym typeface="+mn-ea"/>
              </a:rPr>
              <a:t>8.发现特殊情况应及时上报（如：行李长时间无人认领，旅客之间起争执需要调停等）</a:t>
            </a:r>
            <a:endParaRPr lang="zh-CN" altLang="en-US" dirty="0"/>
          </a:p>
          <a:p>
            <a:pPr fontAlgn="auto">
              <a:lnSpc>
                <a:spcPct val="150000"/>
              </a:lnSpc>
            </a:pPr>
            <a:r>
              <a:rPr lang="zh-CN" altLang="en-US" dirty="0">
                <a:sym typeface="+mn-ea"/>
              </a:rPr>
              <a:t>9.发现明显怀孕的旅客需要提醒值机柜台同事注意。</a:t>
            </a:r>
            <a:endParaRPr lang="zh-CN" altLang="en-US" dirty="0"/>
          </a:p>
          <a:p>
            <a:pPr fontAlgn="auto">
              <a:lnSpc>
                <a:spcPct val="150000"/>
              </a:lnSpc>
            </a:pPr>
            <a:r>
              <a:rPr lang="zh-CN" altLang="en-US" dirty="0">
                <a:sym typeface="+mn-ea"/>
              </a:rPr>
              <a:t>10.航班不正常时，按照航空公司的要求做好解释工作。</a:t>
            </a:r>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Users\Administrator\Desktop\1_0G410113644F.jpg"/>
          <p:cNvPicPr>
            <a:picLocks noChangeAspect="1" noChangeArrowheads="1"/>
          </p:cNvPicPr>
          <p:nvPr/>
        </p:nvPicPr>
        <p:blipFill>
          <a:blip r:embed="rId1" cstate="print">
            <a:clrChange>
              <a:clrFrom>
                <a:srgbClr val="FCFFFF"/>
              </a:clrFrom>
              <a:clrTo>
                <a:srgbClr val="FCFFFF">
                  <a:alpha val="0"/>
                </a:srgbClr>
              </a:clrTo>
            </a:clrChange>
          </a:blip>
          <a:srcRect t="14851" b="15842"/>
          <a:stretch>
            <a:fillRect/>
          </a:stretch>
        </p:blipFill>
        <p:spPr bwMode="auto">
          <a:xfrm>
            <a:off x="4343283" y="0"/>
            <a:ext cx="1417755" cy="472513"/>
          </a:xfrm>
          <a:prstGeom prst="rect">
            <a:avLst/>
          </a:prstGeom>
          <a:noFill/>
          <a:ln w="9525">
            <a:noFill/>
            <a:miter lim="800000"/>
            <a:headEnd/>
            <a:tailEnd/>
          </a:ln>
        </p:spPr>
      </p:pic>
      <p:cxnSp>
        <p:nvCxnSpPr>
          <p:cNvPr id="22" name="直接连接符 21"/>
          <p:cNvCxnSpPr/>
          <p:nvPr/>
        </p:nvCxnSpPr>
        <p:spPr>
          <a:xfrm>
            <a:off x="1880387" y="334160"/>
            <a:ext cx="2808000" cy="0"/>
          </a:xfrm>
          <a:prstGeom prst="line">
            <a:avLst/>
          </a:prstGeom>
        </p:spPr>
        <p:style>
          <a:lnRef idx="1">
            <a:schemeClr val="dk1"/>
          </a:lnRef>
          <a:fillRef idx="0">
            <a:schemeClr val="dk1"/>
          </a:fillRef>
          <a:effectRef idx="0">
            <a:schemeClr val="dk1"/>
          </a:effectRef>
          <a:fontRef idx="minor">
            <a:schemeClr val="tx1"/>
          </a:fontRef>
        </p:style>
      </p:cxnSp>
      <p:sp>
        <p:nvSpPr>
          <p:cNvPr id="24" name="矩形 23"/>
          <p:cNvSpPr/>
          <p:nvPr/>
        </p:nvSpPr>
        <p:spPr>
          <a:xfrm>
            <a:off x="578485" y="916305"/>
            <a:ext cx="4702175" cy="1016000"/>
          </a:xfrm>
          <a:prstGeom prst="rect">
            <a:avLst/>
          </a:prstGeom>
        </p:spPr>
        <p:txBody>
          <a:bodyPr wrap="square" lIns="47216" tIns="23608" rIns="47216" bIns="23608">
            <a:spAutoFit/>
          </a:bodyPr>
          <a:lstStyle/>
          <a:p>
            <a:pPr>
              <a:lnSpc>
                <a:spcPct val="150000"/>
              </a:lnSpc>
            </a:pPr>
            <a:r>
              <a:rPr lang="zh-CN" altLang="en-US" sz="1400" dirty="0" smtClean="0">
                <a:solidFill>
                  <a:srgbClr val="0F3D14"/>
                </a:solidFill>
                <a:latin typeface="微软雅黑" panose="020B0503020204020204" pitchFamily="34" charset="-122"/>
                <a:ea typeface="微软雅黑" panose="020B0503020204020204" pitchFamily="34" charset="-122"/>
              </a:rPr>
              <a:t>       </a:t>
            </a:r>
            <a:r>
              <a:rPr sz="1400" dirty="0" smtClean="0">
                <a:solidFill>
                  <a:srgbClr val="0F3D14"/>
                </a:solidFill>
                <a:latin typeface="微软雅黑" panose="020B0503020204020204" pitchFamily="34" charset="-122"/>
                <a:ea typeface="微软雅黑" panose="020B0503020204020204" pitchFamily="34" charset="-122"/>
              </a:rPr>
              <a:t>通过本次培训使新员工了解基本的国际值机业务，学习和掌握值机工作各岗位基本流程，为日后的值机工作垫定业务及流程基础。</a:t>
            </a:r>
            <a:endParaRPr sz="1400" dirty="0" smtClean="0">
              <a:solidFill>
                <a:srgbClr val="0F3D14"/>
              </a:solidFill>
              <a:latin typeface="微软雅黑" panose="020B0503020204020204" pitchFamily="34" charset="-122"/>
              <a:ea typeface="微软雅黑" panose="020B0503020204020204" pitchFamily="34" charset="-122"/>
            </a:endParaRPr>
          </a:p>
        </p:txBody>
      </p:sp>
      <p:sp>
        <p:nvSpPr>
          <p:cNvPr id="26" name="五边形 25"/>
          <p:cNvSpPr/>
          <p:nvPr/>
        </p:nvSpPr>
        <p:spPr>
          <a:xfrm>
            <a:off x="0" y="116900"/>
            <a:ext cx="1911214" cy="431574"/>
          </a:xfrm>
          <a:prstGeom prst="homePlate">
            <a:avLst/>
          </a:prstGeom>
          <a:solidFill>
            <a:srgbClr val="08482E"/>
          </a:solidFill>
          <a:ln>
            <a:noFill/>
          </a:ln>
        </p:spPr>
        <p:style>
          <a:lnRef idx="2">
            <a:schemeClr val="accent1">
              <a:shade val="50000"/>
            </a:schemeClr>
          </a:lnRef>
          <a:fillRef idx="1">
            <a:schemeClr val="accent1"/>
          </a:fillRef>
          <a:effectRef idx="0">
            <a:schemeClr val="accent1"/>
          </a:effectRef>
          <a:fontRef idx="minor">
            <a:schemeClr val="lt1"/>
          </a:fontRef>
        </p:style>
        <p:txBody>
          <a:bodyPr lIns="47216" tIns="23608" rIns="47216" bIns="23608" rtlCol="0" anchor="ctr"/>
          <a:lstStyle/>
          <a:p>
            <a:pPr algn="ctr"/>
            <a:r>
              <a:rPr lang="zh-CN" altLang="en-US" sz="1600" b="1" dirty="0">
                <a:latin typeface="微软雅黑" panose="020B0503020204020204" pitchFamily="34" charset="-122"/>
                <a:ea typeface="微软雅黑" panose="020B0503020204020204" pitchFamily="34" charset="-122"/>
              </a:rPr>
              <a:t>教学目标</a:t>
            </a:r>
            <a:endParaRPr lang="zh-CN" altLang="en-US" sz="16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Users\Administrator\Desktop\1_0G410113644F.jpg"/>
          <p:cNvPicPr>
            <a:picLocks noChangeAspect="1" noChangeArrowheads="1"/>
          </p:cNvPicPr>
          <p:nvPr/>
        </p:nvPicPr>
        <p:blipFill>
          <a:blip r:embed="rId1" cstate="print">
            <a:clrChange>
              <a:clrFrom>
                <a:srgbClr val="FCFFFF"/>
              </a:clrFrom>
              <a:clrTo>
                <a:srgbClr val="FCFFFF">
                  <a:alpha val="0"/>
                </a:srgbClr>
              </a:clrTo>
            </a:clrChange>
          </a:blip>
          <a:srcRect t="14851" b="15842"/>
          <a:stretch>
            <a:fillRect/>
          </a:stretch>
        </p:blipFill>
        <p:spPr bwMode="auto">
          <a:xfrm>
            <a:off x="4343283" y="0"/>
            <a:ext cx="1417755" cy="472513"/>
          </a:xfrm>
          <a:prstGeom prst="rect">
            <a:avLst/>
          </a:prstGeom>
          <a:noFill/>
          <a:ln w="9525">
            <a:noFill/>
            <a:miter lim="800000"/>
            <a:headEnd/>
            <a:tailEnd/>
          </a:ln>
        </p:spPr>
      </p:pic>
      <p:sp>
        <p:nvSpPr>
          <p:cNvPr id="65" name="TextBox 64"/>
          <p:cNvSpPr txBox="1"/>
          <p:nvPr/>
        </p:nvSpPr>
        <p:spPr>
          <a:xfrm>
            <a:off x="803910" y="854710"/>
            <a:ext cx="3885565" cy="1198880"/>
          </a:xfrm>
          <a:prstGeom prst="rect">
            <a:avLst/>
          </a:prstGeom>
          <a:noFill/>
        </p:spPr>
        <p:txBody>
          <a:bodyPr wrap="square" rtlCol="0">
            <a:spAutoFit/>
          </a:bodyPr>
          <a:lstStyle/>
          <a:p>
            <a:pPr>
              <a:lnSpc>
                <a:spcPct val="150000"/>
              </a:lnSpc>
            </a:pPr>
            <a:r>
              <a:rPr lang="zh-CN" altLang="en-US" sz="1600" b="1" dirty="0" smtClean="0">
                <a:solidFill>
                  <a:srgbClr val="0F3D14"/>
                </a:solidFill>
                <a:latin typeface="微软雅黑" panose="020B0503020204020204" pitchFamily="34" charset="-122"/>
                <a:ea typeface="微软雅黑" panose="020B0503020204020204" pitchFamily="34" charset="-122"/>
              </a:rPr>
              <a:t>一、代理航空公司介绍</a:t>
            </a:r>
            <a:endParaRPr lang="zh-CN" altLang="en-US" sz="1600" b="1" dirty="0" smtClean="0">
              <a:solidFill>
                <a:srgbClr val="0F3D14"/>
              </a:solidFill>
              <a:latin typeface="微软雅黑" panose="020B0503020204020204" pitchFamily="34" charset="-122"/>
              <a:ea typeface="微软雅黑" panose="020B0503020204020204" pitchFamily="34" charset="-122"/>
            </a:endParaRPr>
          </a:p>
          <a:p>
            <a:pPr>
              <a:lnSpc>
                <a:spcPct val="150000"/>
              </a:lnSpc>
            </a:pPr>
            <a:r>
              <a:rPr lang="zh-CN" altLang="en-US" sz="1600" b="1" dirty="0" smtClean="0">
                <a:solidFill>
                  <a:srgbClr val="0F3D14"/>
                </a:solidFill>
                <a:latin typeface="微软雅黑" panose="020B0503020204020204" pitchFamily="34" charset="-122"/>
                <a:ea typeface="微软雅黑" panose="020B0503020204020204" pitchFamily="34" charset="-122"/>
              </a:rPr>
              <a:t>二、国际值机室岗位</a:t>
            </a:r>
            <a:endParaRPr lang="zh-CN" altLang="en-US" sz="1600" b="1" dirty="0" smtClean="0">
              <a:solidFill>
                <a:srgbClr val="0F3D14"/>
              </a:solidFill>
              <a:latin typeface="微软雅黑" panose="020B0503020204020204" pitchFamily="34" charset="-122"/>
              <a:ea typeface="微软雅黑" panose="020B0503020204020204" pitchFamily="34" charset="-122"/>
            </a:endParaRPr>
          </a:p>
          <a:p>
            <a:pPr>
              <a:lnSpc>
                <a:spcPct val="150000"/>
              </a:lnSpc>
            </a:pPr>
            <a:r>
              <a:rPr lang="zh-CN" altLang="en-US" sz="1600" b="1" dirty="0" smtClean="0">
                <a:solidFill>
                  <a:srgbClr val="FF0000"/>
                </a:solidFill>
                <a:latin typeface="微软雅黑" panose="020B0503020204020204" pitchFamily="34" charset="-122"/>
                <a:ea typeface="微软雅黑" panose="020B0503020204020204" pitchFamily="34" charset="-122"/>
              </a:rPr>
              <a:t>三、国际值机岗位流程</a:t>
            </a:r>
            <a:endParaRPr lang="zh-CN" altLang="en-US" sz="1600" b="1" dirty="0" smtClean="0">
              <a:solidFill>
                <a:srgbClr val="FF0000"/>
              </a:solidFill>
              <a:latin typeface="微软雅黑" panose="020B0503020204020204" pitchFamily="34" charset="-122"/>
              <a:ea typeface="微软雅黑" panose="020B0503020204020204" pitchFamily="34" charset="-122"/>
            </a:endParaRPr>
          </a:p>
        </p:txBody>
      </p:sp>
      <p:cxnSp>
        <p:nvCxnSpPr>
          <p:cNvPr id="67" name="直接连接符 66"/>
          <p:cNvCxnSpPr/>
          <p:nvPr/>
        </p:nvCxnSpPr>
        <p:spPr>
          <a:xfrm flipV="1">
            <a:off x="1808949" y="334160"/>
            <a:ext cx="2880000" cy="0"/>
          </a:xfrm>
          <a:prstGeom prst="line">
            <a:avLst/>
          </a:prstGeom>
        </p:spPr>
        <p:style>
          <a:lnRef idx="1">
            <a:schemeClr val="dk1"/>
          </a:lnRef>
          <a:fillRef idx="0">
            <a:schemeClr val="dk1"/>
          </a:fillRef>
          <a:effectRef idx="0">
            <a:schemeClr val="dk1"/>
          </a:effectRef>
          <a:fontRef idx="minor">
            <a:schemeClr val="tx1"/>
          </a:fontRef>
        </p:style>
      </p:cxnSp>
      <p:sp>
        <p:nvSpPr>
          <p:cNvPr id="3" name="五边形 2"/>
          <p:cNvSpPr/>
          <p:nvPr/>
        </p:nvSpPr>
        <p:spPr>
          <a:xfrm>
            <a:off x="0" y="119846"/>
            <a:ext cx="1911214" cy="428628"/>
          </a:xfrm>
          <a:prstGeom prst="homePlate">
            <a:avLst/>
          </a:prstGeom>
          <a:solidFill>
            <a:srgbClr val="08482E"/>
          </a:solidFill>
          <a:ln>
            <a:noFill/>
          </a:ln>
        </p:spPr>
        <p:style>
          <a:lnRef idx="2">
            <a:schemeClr val="accent1">
              <a:shade val="50000"/>
            </a:schemeClr>
          </a:lnRef>
          <a:fillRef idx="1">
            <a:schemeClr val="accent1"/>
          </a:fillRef>
          <a:effectRef idx="0">
            <a:schemeClr val="accent1"/>
          </a:effectRef>
          <a:fontRef idx="minor">
            <a:schemeClr val="lt1"/>
          </a:fontRef>
        </p:style>
        <p:txBody>
          <a:bodyPr lIns="47216" tIns="23608" rIns="47216" bIns="23608" rtlCol="0" anchor="ctr"/>
          <a:lstStyle/>
          <a:p>
            <a:pPr algn="ctr"/>
            <a:r>
              <a:rPr lang="zh-CN" altLang="en-US" sz="1600" b="1" dirty="0" smtClean="0">
                <a:latin typeface="微软雅黑" panose="020B0503020204020204" pitchFamily="34" charset="-122"/>
                <a:ea typeface="微软雅黑" panose="020B0503020204020204" pitchFamily="34" charset="-122"/>
              </a:rPr>
              <a:t>目  录</a:t>
            </a:r>
            <a:endParaRPr lang="zh-CN" altLang="en-US" sz="1600" b="1"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Users\Administrator\Desktop\1_0G410113644F.jpg"/>
          <p:cNvPicPr>
            <a:picLocks noChangeAspect="1" noChangeArrowheads="1"/>
          </p:cNvPicPr>
          <p:nvPr/>
        </p:nvPicPr>
        <p:blipFill>
          <a:blip r:embed="rId1" cstate="print">
            <a:clrChange>
              <a:clrFrom>
                <a:srgbClr val="FCFFFF"/>
              </a:clrFrom>
              <a:clrTo>
                <a:srgbClr val="FCFFFF">
                  <a:alpha val="0"/>
                </a:srgbClr>
              </a:clrTo>
            </a:clrChange>
          </a:blip>
          <a:srcRect t="14851" b="15842"/>
          <a:stretch>
            <a:fillRect/>
          </a:stretch>
        </p:blipFill>
        <p:spPr bwMode="auto">
          <a:xfrm>
            <a:off x="4343283" y="0"/>
            <a:ext cx="1417755" cy="472513"/>
          </a:xfrm>
          <a:prstGeom prst="rect">
            <a:avLst/>
          </a:prstGeom>
          <a:noFill/>
          <a:ln w="9525">
            <a:noFill/>
            <a:miter lim="800000"/>
            <a:headEnd/>
            <a:tailEnd/>
          </a:ln>
        </p:spPr>
      </p:pic>
      <p:cxnSp>
        <p:nvCxnSpPr>
          <p:cNvPr id="22" name="直接连接符 21"/>
          <p:cNvCxnSpPr/>
          <p:nvPr/>
        </p:nvCxnSpPr>
        <p:spPr>
          <a:xfrm>
            <a:off x="1880387" y="334160"/>
            <a:ext cx="2808000" cy="0"/>
          </a:xfrm>
          <a:prstGeom prst="line">
            <a:avLst/>
          </a:prstGeom>
        </p:spPr>
        <p:style>
          <a:lnRef idx="1">
            <a:schemeClr val="dk1"/>
          </a:lnRef>
          <a:fillRef idx="0">
            <a:schemeClr val="dk1"/>
          </a:fillRef>
          <a:effectRef idx="0">
            <a:schemeClr val="dk1"/>
          </a:effectRef>
          <a:fontRef idx="minor">
            <a:schemeClr val="tx1"/>
          </a:fontRef>
        </p:style>
      </p:cxnSp>
      <p:sp>
        <p:nvSpPr>
          <p:cNvPr id="24" name="矩形 23"/>
          <p:cNvSpPr/>
          <p:nvPr/>
        </p:nvSpPr>
        <p:spPr>
          <a:xfrm>
            <a:off x="578423" y="916445"/>
            <a:ext cx="4644583" cy="369570"/>
          </a:xfrm>
          <a:prstGeom prst="rect">
            <a:avLst/>
          </a:prstGeom>
        </p:spPr>
        <p:txBody>
          <a:bodyPr wrap="square" lIns="47216" tIns="23608" rIns="47216" bIns="23608">
            <a:spAutoFit/>
          </a:bodyPr>
          <a:lstStyle/>
          <a:p>
            <a:pPr>
              <a:lnSpc>
                <a:spcPct val="150000"/>
              </a:lnSpc>
            </a:pPr>
            <a:r>
              <a:rPr lang="zh-CN" altLang="en-US" sz="1400" dirty="0" smtClean="0">
                <a:solidFill>
                  <a:srgbClr val="0F3D14"/>
                </a:solidFill>
                <a:latin typeface="微软雅黑" panose="020B0503020204020204" pitchFamily="34" charset="-122"/>
                <a:ea typeface="微软雅黑" panose="020B0503020204020204" pitchFamily="34" charset="-122"/>
              </a:rPr>
              <a:t> </a:t>
            </a:r>
            <a:endParaRPr sz="1400" dirty="0" smtClean="0">
              <a:solidFill>
                <a:srgbClr val="0F3D14"/>
              </a:solidFill>
              <a:latin typeface="微软雅黑" panose="020B0503020204020204" pitchFamily="34" charset="-122"/>
              <a:ea typeface="微软雅黑" panose="020B0503020204020204" pitchFamily="34" charset="-122"/>
            </a:endParaRPr>
          </a:p>
        </p:txBody>
      </p:sp>
      <p:sp>
        <p:nvSpPr>
          <p:cNvPr id="26" name="五边形 25"/>
          <p:cNvSpPr/>
          <p:nvPr/>
        </p:nvSpPr>
        <p:spPr>
          <a:xfrm>
            <a:off x="0" y="111820"/>
            <a:ext cx="1911214" cy="431574"/>
          </a:xfrm>
          <a:prstGeom prst="homePlate">
            <a:avLst/>
          </a:prstGeom>
          <a:solidFill>
            <a:srgbClr val="08482E"/>
          </a:solidFill>
          <a:ln>
            <a:noFill/>
          </a:ln>
        </p:spPr>
        <p:style>
          <a:lnRef idx="2">
            <a:schemeClr val="accent1">
              <a:shade val="50000"/>
            </a:schemeClr>
          </a:lnRef>
          <a:fillRef idx="1">
            <a:schemeClr val="accent1"/>
          </a:fillRef>
          <a:effectRef idx="0">
            <a:schemeClr val="accent1"/>
          </a:effectRef>
          <a:fontRef idx="minor">
            <a:schemeClr val="lt1"/>
          </a:fontRef>
        </p:style>
        <p:txBody>
          <a:bodyPr lIns="47216" tIns="23608" rIns="47216" bIns="23608" rtlCol="0" anchor="ctr"/>
          <a:lstStyle/>
          <a:p>
            <a:pPr>
              <a:lnSpc>
                <a:spcPct val="150000"/>
              </a:lnSpc>
            </a:pPr>
            <a:r>
              <a:rPr lang="zh-CN" altLang="en-US" sz="1400" b="1" dirty="0" smtClean="0">
                <a:solidFill>
                  <a:schemeClr val="bg1"/>
                </a:solidFill>
                <a:latin typeface="微软雅黑" panose="020B0503020204020204" pitchFamily="34" charset="-122"/>
                <a:ea typeface="微软雅黑" panose="020B0503020204020204" pitchFamily="34" charset="-122"/>
                <a:sym typeface="+mn-ea"/>
              </a:rPr>
              <a:t>国际值机室岗位流程</a:t>
            </a:r>
            <a:endParaRPr lang="zh-CN" altLang="en-US" sz="14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28" name="矩形 27"/>
          <p:cNvSpPr/>
          <p:nvPr/>
        </p:nvSpPr>
        <p:spPr>
          <a:xfrm>
            <a:off x="1737511" y="111466"/>
            <a:ext cx="2879173" cy="185420"/>
          </a:xfrm>
          <a:prstGeom prst="rect">
            <a:avLst/>
          </a:prstGeom>
        </p:spPr>
        <p:txBody>
          <a:bodyPr lIns="47216" tIns="23608" rIns="47216" bIns="23608">
            <a:spAutoFit/>
          </a:bodyPr>
          <a:lstStyle/>
          <a:p>
            <a:pPr indent="157480" algn="ctr" defTabSz="471805" fontAlgn="base">
              <a:spcBef>
                <a:spcPct val="0"/>
              </a:spcBef>
              <a:spcAft>
                <a:spcPct val="0"/>
              </a:spcAft>
            </a:pPr>
            <a:r>
              <a:rPr lang="zh-CN" altLang="en-US" sz="900" b="1" dirty="0" smtClean="0">
                <a:solidFill>
                  <a:srgbClr val="0F3D14"/>
                </a:solidFill>
                <a:latin typeface="微软雅黑" panose="020B0503020204020204" pitchFamily="34" charset="-122"/>
                <a:ea typeface="微软雅黑" panose="020B0503020204020204" pitchFamily="34" charset="-122"/>
                <a:sym typeface="+mn-ea"/>
              </a:rPr>
              <a:t>国际值机岗位流程图</a:t>
            </a:r>
            <a:endParaRPr sz="900" dirty="0" smtClean="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2" name="图片 1" descr="微信图片_20190121153134"/>
          <p:cNvPicPr>
            <a:picLocks noChangeAspect="1"/>
          </p:cNvPicPr>
          <p:nvPr/>
        </p:nvPicPr>
        <p:blipFill>
          <a:blip r:embed="rId2" cstate="print"/>
          <a:stretch>
            <a:fillRect/>
          </a:stretch>
        </p:blipFill>
        <p:spPr>
          <a:xfrm>
            <a:off x="3116580" y="472440"/>
            <a:ext cx="1681480" cy="2696210"/>
          </a:xfrm>
          <a:prstGeom prst="rect">
            <a:avLst/>
          </a:prstGeom>
        </p:spPr>
      </p:pic>
      <p:sp>
        <p:nvSpPr>
          <p:cNvPr id="3" name="文本框 2"/>
          <p:cNvSpPr txBox="1"/>
          <p:nvPr/>
        </p:nvSpPr>
        <p:spPr>
          <a:xfrm>
            <a:off x="1064260" y="543560"/>
            <a:ext cx="1694180" cy="2584450"/>
          </a:xfrm>
          <a:prstGeom prst="rect">
            <a:avLst/>
          </a:prstGeom>
          <a:solidFill>
            <a:schemeClr val="accent6">
              <a:lumMod val="75000"/>
            </a:schemeClr>
          </a:solidFill>
        </p:spPr>
        <p:txBody>
          <a:bodyPr wrap="square" rtlCol="0" anchor="t">
            <a:spAutoFit/>
          </a:bodyPr>
          <a:lstStyle/>
          <a:p>
            <a:pPr>
              <a:lnSpc>
                <a:spcPct val="150000"/>
              </a:lnSpc>
            </a:pPr>
            <a:r>
              <a:rPr lang="zh-CN" altLang="en-US" sz="1200" b="1" dirty="0">
                <a:solidFill>
                  <a:schemeClr val="bg1"/>
                </a:solidFill>
                <a:latin typeface="楷体" panose="02010609060101010101" pitchFamily="49" charset="-122"/>
                <a:ea typeface="楷体" panose="02010609060101010101" pitchFamily="49" charset="-122"/>
                <a:sym typeface="+mn-ea"/>
              </a:rPr>
              <a:t>值机基础流程小结：</a:t>
            </a:r>
            <a:endParaRPr lang="zh-CN" altLang="en-US" sz="1200" b="1" dirty="0">
              <a:solidFill>
                <a:schemeClr val="bg1"/>
              </a:solidFill>
              <a:latin typeface="楷体" panose="02010609060101010101" pitchFamily="49" charset="-122"/>
              <a:ea typeface="楷体" panose="02010609060101010101" pitchFamily="49" charset="-122"/>
              <a:sym typeface="+mn-ea"/>
            </a:endParaRPr>
          </a:p>
          <a:p>
            <a:pPr>
              <a:lnSpc>
                <a:spcPct val="150000"/>
              </a:lnSpc>
            </a:pPr>
            <a:r>
              <a:rPr lang="zh-CN" altLang="en-US" sz="1200" b="1" dirty="0">
                <a:solidFill>
                  <a:schemeClr val="bg1"/>
                </a:solidFill>
                <a:latin typeface="楷体" panose="02010609060101010101" pitchFamily="49" charset="-122"/>
                <a:ea typeface="楷体" panose="02010609060101010101" pitchFamily="49" charset="-122"/>
                <a:sym typeface="+mn-ea"/>
              </a:rPr>
              <a:t>微笑迎客，记住面貌</a:t>
            </a:r>
            <a:br>
              <a:rPr lang="zh-CN" altLang="en-US" sz="1200" b="1" dirty="0">
                <a:solidFill>
                  <a:schemeClr val="bg1"/>
                </a:solidFill>
                <a:latin typeface="楷体" panose="02010609060101010101" pitchFamily="49" charset="-122"/>
                <a:ea typeface="楷体" panose="02010609060101010101" pitchFamily="49" charset="-122"/>
                <a:sym typeface="+mn-ea"/>
              </a:rPr>
            </a:br>
            <a:r>
              <a:rPr lang="zh-CN" altLang="en-US" sz="1200" b="1" dirty="0">
                <a:solidFill>
                  <a:schemeClr val="bg1"/>
                </a:solidFill>
                <a:latin typeface="楷体" panose="02010609060101010101" pitchFamily="49" charset="-122"/>
                <a:ea typeface="楷体" panose="02010609060101010101" pitchFamily="49" charset="-122"/>
                <a:sym typeface="+mn-ea"/>
              </a:rPr>
              <a:t>人证对照，查看有效</a:t>
            </a:r>
            <a:br>
              <a:rPr lang="zh-CN" altLang="en-US" sz="1200" b="1" dirty="0">
                <a:solidFill>
                  <a:schemeClr val="bg1"/>
                </a:solidFill>
                <a:latin typeface="楷体" panose="02010609060101010101" pitchFamily="49" charset="-122"/>
                <a:ea typeface="楷体" panose="02010609060101010101" pitchFamily="49" charset="-122"/>
                <a:sym typeface="+mn-ea"/>
              </a:rPr>
            </a:br>
            <a:r>
              <a:rPr lang="zh-CN" altLang="en-US" sz="1200" b="1" dirty="0">
                <a:solidFill>
                  <a:schemeClr val="bg1"/>
                </a:solidFill>
                <a:latin typeface="楷体" panose="02010609060101010101" pitchFamily="49" charset="-122"/>
                <a:ea typeface="楷体" panose="02010609060101010101" pitchFamily="49" charset="-122"/>
                <a:sym typeface="+mn-ea"/>
              </a:rPr>
              <a:t>系统提名，全名核对</a:t>
            </a:r>
            <a:br>
              <a:rPr lang="zh-CN" altLang="en-US" sz="1200" b="1" dirty="0">
                <a:solidFill>
                  <a:schemeClr val="bg1"/>
                </a:solidFill>
                <a:latin typeface="楷体" panose="02010609060101010101" pitchFamily="49" charset="-122"/>
                <a:ea typeface="楷体" panose="02010609060101010101" pitchFamily="49" charset="-122"/>
                <a:sym typeface="+mn-ea"/>
              </a:rPr>
            </a:br>
            <a:r>
              <a:rPr lang="zh-CN" altLang="en-US" sz="1200" b="1" dirty="0">
                <a:solidFill>
                  <a:schemeClr val="bg1"/>
                </a:solidFill>
                <a:latin typeface="楷体" panose="02010609060101010101" pitchFamily="49" charset="-122"/>
                <a:ea typeface="楷体" panose="02010609060101010101" pitchFamily="49" charset="-122"/>
                <a:sym typeface="+mn-ea"/>
              </a:rPr>
              <a:t>航程确认，</a:t>
            </a:r>
            <a:r>
              <a:rPr lang="zh-CN" altLang="en-US" sz="1200" b="1" dirty="0">
                <a:solidFill>
                  <a:schemeClr val="bg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sym typeface="+mn-ea"/>
              </a:rPr>
              <a:t>签证必要</a:t>
            </a:r>
            <a:br>
              <a:rPr lang="zh-CN" altLang="en-US" sz="1200" b="1" dirty="0">
                <a:solidFill>
                  <a:schemeClr val="bg1"/>
                </a:solidFill>
                <a:latin typeface="楷体" panose="02010609060101010101" pitchFamily="49" charset="-122"/>
                <a:ea typeface="楷体" panose="02010609060101010101" pitchFamily="49" charset="-122"/>
                <a:sym typeface="+mn-ea"/>
              </a:rPr>
            </a:br>
            <a:r>
              <a:rPr lang="zh-CN" altLang="en-US" sz="1200" b="1" dirty="0">
                <a:solidFill>
                  <a:schemeClr val="bg1"/>
                </a:solidFill>
                <a:latin typeface="楷体" panose="02010609060101010101" pitchFamily="49" charset="-122"/>
                <a:ea typeface="楷体" panose="02010609060101010101" pitchFamily="49" charset="-122"/>
                <a:sym typeface="+mn-ea"/>
              </a:rPr>
              <a:t>座位安排，行李安保</a:t>
            </a:r>
            <a:br>
              <a:rPr lang="zh-CN" altLang="en-US" sz="1200" b="1" dirty="0">
                <a:solidFill>
                  <a:schemeClr val="bg1"/>
                </a:solidFill>
                <a:latin typeface="楷体" panose="02010609060101010101" pitchFamily="49" charset="-122"/>
                <a:ea typeface="楷体" panose="02010609060101010101" pitchFamily="49" charset="-122"/>
                <a:sym typeface="+mn-ea"/>
              </a:rPr>
            </a:br>
            <a:r>
              <a:rPr lang="zh-CN" altLang="en-US" sz="1200" b="1" dirty="0">
                <a:solidFill>
                  <a:schemeClr val="bg1"/>
                </a:solidFill>
                <a:latin typeface="楷体" panose="02010609060101010101" pitchFamily="49" charset="-122"/>
                <a:ea typeface="楷体" panose="02010609060101010101" pitchFamily="49" charset="-122"/>
                <a:sym typeface="+mn-ea"/>
              </a:rPr>
              <a:t>软包放框，包装规范</a:t>
            </a:r>
            <a:br>
              <a:rPr lang="zh-CN" altLang="en-US" sz="1200" b="1" dirty="0">
                <a:solidFill>
                  <a:schemeClr val="bg1"/>
                </a:solidFill>
                <a:latin typeface="楷体" panose="02010609060101010101" pitchFamily="49" charset="-122"/>
                <a:ea typeface="楷体" panose="02010609060101010101" pitchFamily="49" charset="-122"/>
                <a:sym typeface="+mn-ea"/>
              </a:rPr>
            </a:br>
            <a:r>
              <a:rPr lang="zh-CN" altLang="en-US" sz="1200" b="1" dirty="0">
                <a:solidFill>
                  <a:schemeClr val="bg1"/>
                </a:solidFill>
                <a:latin typeface="楷体" panose="02010609060101010101" pitchFamily="49" charset="-122"/>
                <a:ea typeface="楷体" panose="02010609060101010101" pitchFamily="49" charset="-122"/>
                <a:sym typeface="+mn-ea"/>
              </a:rPr>
              <a:t>目的地对，数量不少</a:t>
            </a:r>
            <a:br>
              <a:rPr lang="zh-CN" altLang="en-US" sz="1200" b="1" dirty="0">
                <a:solidFill>
                  <a:schemeClr val="bg1"/>
                </a:solidFill>
                <a:latin typeface="楷体" panose="02010609060101010101" pitchFamily="49" charset="-122"/>
                <a:ea typeface="楷体" panose="02010609060101010101" pitchFamily="49" charset="-122"/>
                <a:sym typeface="+mn-ea"/>
              </a:rPr>
            </a:br>
            <a:r>
              <a:rPr lang="zh-CN" altLang="en-US" sz="1200" b="1" dirty="0">
                <a:solidFill>
                  <a:schemeClr val="bg1"/>
                </a:solidFill>
                <a:latin typeface="楷体" panose="02010609060101010101" pitchFamily="49" charset="-122"/>
                <a:ea typeface="楷体" panose="02010609060101010101" pitchFamily="49" charset="-122"/>
                <a:sym typeface="+mn-ea"/>
              </a:rPr>
              <a:t>手提查验，逐一唱交</a:t>
            </a:r>
            <a:endParaRPr lang="zh-CN" altLang="en-US" sz="12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Users\Administrator\Desktop\1_0G410113644F.jpg"/>
          <p:cNvPicPr>
            <a:picLocks noChangeAspect="1" noChangeArrowheads="1"/>
          </p:cNvPicPr>
          <p:nvPr/>
        </p:nvPicPr>
        <p:blipFill>
          <a:blip r:embed="rId1" cstate="print">
            <a:clrChange>
              <a:clrFrom>
                <a:srgbClr val="FCFFFF"/>
              </a:clrFrom>
              <a:clrTo>
                <a:srgbClr val="FCFFFF">
                  <a:alpha val="0"/>
                </a:srgbClr>
              </a:clrTo>
            </a:clrChange>
          </a:blip>
          <a:srcRect t="14851" b="15842"/>
          <a:stretch>
            <a:fillRect/>
          </a:stretch>
        </p:blipFill>
        <p:spPr bwMode="auto">
          <a:xfrm>
            <a:off x="4343283" y="0"/>
            <a:ext cx="1417755" cy="472513"/>
          </a:xfrm>
          <a:prstGeom prst="rect">
            <a:avLst/>
          </a:prstGeom>
          <a:noFill/>
          <a:ln w="9525">
            <a:noFill/>
            <a:miter lim="800000"/>
            <a:headEnd/>
            <a:tailEnd/>
          </a:ln>
        </p:spPr>
      </p:pic>
      <p:cxnSp>
        <p:nvCxnSpPr>
          <p:cNvPr id="22" name="直接连接符 21"/>
          <p:cNvCxnSpPr/>
          <p:nvPr/>
        </p:nvCxnSpPr>
        <p:spPr>
          <a:xfrm>
            <a:off x="1880387" y="334160"/>
            <a:ext cx="2808000" cy="0"/>
          </a:xfrm>
          <a:prstGeom prst="line">
            <a:avLst/>
          </a:prstGeom>
        </p:spPr>
        <p:style>
          <a:lnRef idx="1">
            <a:schemeClr val="dk1"/>
          </a:lnRef>
          <a:fillRef idx="0">
            <a:schemeClr val="dk1"/>
          </a:fillRef>
          <a:effectRef idx="0">
            <a:schemeClr val="dk1"/>
          </a:effectRef>
          <a:fontRef idx="minor">
            <a:schemeClr val="tx1"/>
          </a:fontRef>
        </p:style>
      </p:cxnSp>
      <p:sp>
        <p:nvSpPr>
          <p:cNvPr id="24" name="矩形 23"/>
          <p:cNvSpPr/>
          <p:nvPr/>
        </p:nvSpPr>
        <p:spPr>
          <a:xfrm>
            <a:off x="578423" y="916445"/>
            <a:ext cx="4644583" cy="369570"/>
          </a:xfrm>
          <a:prstGeom prst="rect">
            <a:avLst/>
          </a:prstGeom>
        </p:spPr>
        <p:txBody>
          <a:bodyPr wrap="square" lIns="47216" tIns="23608" rIns="47216" bIns="23608">
            <a:spAutoFit/>
          </a:bodyPr>
          <a:lstStyle/>
          <a:p>
            <a:pPr>
              <a:lnSpc>
                <a:spcPct val="150000"/>
              </a:lnSpc>
            </a:pPr>
            <a:r>
              <a:rPr lang="zh-CN" altLang="en-US" sz="1400" dirty="0" smtClean="0">
                <a:solidFill>
                  <a:srgbClr val="0F3D14"/>
                </a:solidFill>
                <a:latin typeface="微软雅黑" panose="020B0503020204020204" pitchFamily="34" charset="-122"/>
                <a:ea typeface="微软雅黑" panose="020B0503020204020204" pitchFamily="34" charset="-122"/>
              </a:rPr>
              <a:t> </a:t>
            </a:r>
            <a:endParaRPr sz="1400" dirty="0" smtClean="0">
              <a:solidFill>
                <a:srgbClr val="0F3D14"/>
              </a:solidFill>
              <a:latin typeface="微软雅黑" panose="020B0503020204020204" pitchFamily="34" charset="-122"/>
              <a:ea typeface="微软雅黑" panose="020B0503020204020204" pitchFamily="34" charset="-122"/>
            </a:endParaRPr>
          </a:p>
        </p:txBody>
      </p:sp>
      <p:sp>
        <p:nvSpPr>
          <p:cNvPr id="26" name="五边形 25"/>
          <p:cNvSpPr/>
          <p:nvPr/>
        </p:nvSpPr>
        <p:spPr>
          <a:xfrm>
            <a:off x="0" y="111820"/>
            <a:ext cx="1911214" cy="431574"/>
          </a:xfrm>
          <a:prstGeom prst="homePlate">
            <a:avLst/>
          </a:prstGeom>
          <a:solidFill>
            <a:srgbClr val="08482E"/>
          </a:solidFill>
          <a:ln>
            <a:noFill/>
          </a:ln>
        </p:spPr>
        <p:style>
          <a:lnRef idx="2">
            <a:schemeClr val="accent1">
              <a:shade val="50000"/>
            </a:schemeClr>
          </a:lnRef>
          <a:fillRef idx="1">
            <a:schemeClr val="accent1"/>
          </a:fillRef>
          <a:effectRef idx="0">
            <a:schemeClr val="accent1"/>
          </a:effectRef>
          <a:fontRef idx="minor">
            <a:schemeClr val="lt1"/>
          </a:fontRef>
        </p:style>
        <p:txBody>
          <a:bodyPr lIns="47216" tIns="23608" rIns="47216" bIns="23608" rtlCol="0" anchor="ctr"/>
          <a:lstStyle/>
          <a:p>
            <a:pPr>
              <a:lnSpc>
                <a:spcPct val="150000"/>
              </a:lnSpc>
            </a:pPr>
            <a:r>
              <a:rPr lang="zh-CN" altLang="en-US" sz="1400" b="1" dirty="0" smtClean="0">
                <a:solidFill>
                  <a:schemeClr val="bg1"/>
                </a:solidFill>
                <a:latin typeface="微软雅黑" panose="020B0503020204020204" pitchFamily="34" charset="-122"/>
                <a:ea typeface="微软雅黑" panose="020B0503020204020204" pitchFamily="34" charset="-122"/>
                <a:sym typeface="+mn-ea"/>
              </a:rPr>
              <a:t>国际值机室岗位流程</a:t>
            </a:r>
            <a:endParaRPr lang="zh-CN" altLang="en-US" sz="14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28" name="矩形 27"/>
          <p:cNvSpPr/>
          <p:nvPr/>
        </p:nvSpPr>
        <p:spPr>
          <a:xfrm>
            <a:off x="1737511" y="111466"/>
            <a:ext cx="2879173" cy="185420"/>
          </a:xfrm>
          <a:prstGeom prst="rect">
            <a:avLst/>
          </a:prstGeom>
        </p:spPr>
        <p:txBody>
          <a:bodyPr lIns="47216" tIns="23608" rIns="47216" bIns="23608">
            <a:spAutoFit/>
          </a:bodyPr>
          <a:lstStyle/>
          <a:p>
            <a:pPr indent="157480" algn="ctr" defTabSz="471805" fontAlgn="base">
              <a:spcBef>
                <a:spcPct val="0"/>
              </a:spcBef>
              <a:spcAft>
                <a:spcPct val="0"/>
              </a:spcAft>
            </a:pPr>
            <a:r>
              <a:rPr lang="zh-CN" altLang="en-US" sz="900" b="1" dirty="0" smtClean="0">
                <a:solidFill>
                  <a:srgbClr val="0F3D14"/>
                </a:solidFill>
                <a:latin typeface="微软雅黑" panose="020B0503020204020204" pitchFamily="34" charset="-122"/>
                <a:ea typeface="微软雅黑" panose="020B0503020204020204" pitchFamily="34" charset="-122"/>
                <a:sym typeface="+mn-ea"/>
              </a:rPr>
              <a:t>国际值机岗位流程描述</a:t>
            </a:r>
            <a:endParaRPr lang="zh-CN" altLang="en-US" sz="900" b="1" dirty="0" smtClean="0">
              <a:solidFill>
                <a:srgbClr val="0F3D14"/>
              </a:solidFill>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613410" y="579755"/>
            <a:ext cx="2506980" cy="2492990"/>
          </a:xfrm>
          <a:prstGeom prst="rect">
            <a:avLst/>
          </a:prstGeom>
          <a:solidFill>
            <a:schemeClr val="accent6">
              <a:lumMod val="75000"/>
            </a:schemeClr>
          </a:solidFill>
          <a:ln w="9525">
            <a:noFill/>
          </a:ln>
        </p:spPr>
        <p:txBody>
          <a:bodyPr wrap="square">
            <a:spAutoFit/>
          </a:bodyPr>
          <a:lstStyle/>
          <a:p>
            <a:pPr marL="152400" indent="-152400"/>
            <a:r>
              <a:rPr lang="en-US" altLang="zh-CN" sz="1200" b="1" dirty="0">
                <a:cs typeface="仿宋_GB2312" panose="02010609030101010101" charset="-122"/>
              </a:rPr>
              <a:t> </a:t>
            </a:r>
            <a:r>
              <a:rPr lang="en-US" altLang="zh-CN" sz="1200" b="1" dirty="0" smtClean="0">
                <a:cs typeface="仿宋_GB2312" panose="02010609030101010101" charset="-122"/>
              </a:rPr>
              <a:t> </a:t>
            </a:r>
            <a:r>
              <a:rPr lang="zh-CN" altLang="en-US" sz="1200" b="1" dirty="0" smtClean="0">
                <a:solidFill>
                  <a:schemeClr val="bg1"/>
                </a:solidFill>
                <a:cs typeface="仿宋_GB2312" panose="02010609030101010101" charset="-122"/>
              </a:rPr>
              <a:t>一、</a:t>
            </a:r>
            <a:r>
              <a:rPr lang="zh-CN" sz="1200" b="1" dirty="0" smtClean="0">
                <a:solidFill>
                  <a:schemeClr val="bg1"/>
                </a:solidFill>
                <a:cs typeface="仿宋_GB2312" panose="02010609030101010101" charset="-122"/>
              </a:rPr>
              <a:t>岗</a:t>
            </a:r>
            <a:r>
              <a:rPr lang="zh-CN" sz="1200" b="1" dirty="0">
                <a:solidFill>
                  <a:schemeClr val="bg1"/>
                </a:solidFill>
                <a:cs typeface="仿宋_GB2312" panose="02010609030101010101" charset="-122"/>
              </a:rPr>
              <a:t>前准备</a:t>
            </a:r>
            <a:r>
              <a:rPr lang="zh-CN" sz="1200" b="1" dirty="0" smtClean="0">
                <a:solidFill>
                  <a:schemeClr val="bg1"/>
                </a:solidFill>
                <a:cs typeface="仿宋_GB2312" panose="02010609030101010101" charset="-122"/>
              </a:rPr>
              <a:t>：</a:t>
            </a:r>
            <a:endParaRPr lang="en-US" altLang="zh-CN" sz="1200" b="1" dirty="0" smtClean="0">
              <a:solidFill>
                <a:schemeClr val="bg1"/>
              </a:solidFill>
              <a:cs typeface="仿宋_GB2312" panose="02010609030101010101" charset="-122"/>
            </a:endParaRPr>
          </a:p>
          <a:p>
            <a:pPr marL="152400" indent="-152400"/>
            <a:r>
              <a:rPr lang="zh-CN" sz="1200" b="1" dirty="0" smtClean="0">
                <a:solidFill>
                  <a:schemeClr val="bg1"/>
                </a:solidFill>
                <a:cs typeface="仿宋_GB2312" panose="02010609030101010101" charset="-122"/>
              </a:rPr>
              <a:t> </a:t>
            </a:r>
            <a:r>
              <a:rPr lang="zh-CN" sz="1200" b="1" dirty="0">
                <a:solidFill>
                  <a:schemeClr val="bg1"/>
                </a:solidFill>
                <a:cs typeface="仿宋_GB2312" panose="02010609030101010101" charset="-122"/>
              </a:rPr>
              <a:t>1.备齐登机牌、行李牌和相关工作物资；</a:t>
            </a:r>
            <a:endParaRPr lang="zh-CN" sz="1200" b="1" dirty="0">
              <a:solidFill>
                <a:schemeClr val="bg1"/>
              </a:solidFill>
              <a:cs typeface="仿宋_GB2312" panose="02010609030101010101" charset="-122"/>
            </a:endParaRPr>
          </a:p>
          <a:p>
            <a:r>
              <a:rPr lang="zh-CN" sz="1200" b="1" dirty="0">
                <a:solidFill>
                  <a:schemeClr val="bg1"/>
                </a:solidFill>
                <a:cs typeface="仿宋_GB2312" panose="02010609030101010101" charset="-122"/>
              </a:rPr>
              <a:t>2.检查危险品告示牌是否摆放于规定位置，翻页正确；</a:t>
            </a:r>
            <a:endParaRPr lang="zh-CN" sz="1200" b="1" dirty="0">
              <a:solidFill>
                <a:schemeClr val="bg1"/>
              </a:solidFill>
              <a:cs typeface="仿宋_GB2312" panose="02010609030101010101" charset="-122"/>
            </a:endParaRPr>
          </a:p>
          <a:p>
            <a:r>
              <a:rPr lang="zh-CN" sz="1200" b="1" dirty="0">
                <a:solidFill>
                  <a:schemeClr val="bg1"/>
                </a:solidFill>
                <a:cs typeface="仿宋_GB2312" panose="02010609030101010101" charset="-122"/>
              </a:rPr>
              <a:t>3.登录离港系统检查电脑、登机牌打印机、行李牌打印机、行李称重设备、行李输送系统是否正常完好；</a:t>
            </a:r>
            <a:endParaRPr lang="zh-CN" sz="1200" b="1" dirty="0">
              <a:solidFill>
                <a:schemeClr val="bg1"/>
              </a:solidFill>
              <a:cs typeface="仿宋_GB2312" panose="02010609030101010101" charset="-122"/>
            </a:endParaRPr>
          </a:p>
          <a:p>
            <a:r>
              <a:rPr lang="zh-CN" sz="1200" b="1" dirty="0">
                <a:solidFill>
                  <a:schemeClr val="bg1"/>
                </a:solidFill>
                <a:cs typeface="仿宋_GB2312" panose="02010609030101010101" charset="-122"/>
              </a:rPr>
              <a:t>4.检查值机柜台航显,如有故障及时报修；</a:t>
            </a:r>
            <a:endParaRPr lang="zh-CN" sz="1200" b="1" dirty="0">
              <a:solidFill>
                <a:schemeClr val="bg1"/>
              </a:solidFill>
              <a:cs typeface="仿宋_GB2312" panose="02010609030101010101" charset="-122"/>
            </a:endParaRPr>
          </a:p>
          <a:p>
            <a:r>
              <a:rPr lang="zh-CN" sz="1200" b="1" dirty="0">
                <a:solidFill>
                  <a:schemeClr val="bg1"/>
                </a:solidFill>
                <a:cs typeface="仿宋_GB2312" panose="02010609030101010101" charset="-122"/>
              </a:rPr>
              <a:t>5.柜台内摆放整齐井然，不得对值机工作产生影响</a:t>
            </a:r>
            <a:r>
              <a:rPr lang="zh-CN" sz="1200" b="1" dirty="0" smtClean="0">
                <a:solidFill>
                  <a:schemeClr val="bg1"/>
                </a:solidFill>
                <a:cs typeface="仿宋_GB2312" panose="02010609030101010101" charset="-122"/>
              </a:rPr>
              <a:t>。</a:t>
            </a:r>
            <a:endParaRPr lang="en-US" altLang="zh-CN" sz="1200" b="1" dirty="0" smtClean="0">
              <a:solidFill>
                <a:schemeClr val="bg1"/>
              </a:solidFill>
              <a:cs typeface="仿宋_GB2312" panose="02010609030101010101" charset="-122"/>
            </a:endParaRPr>
          </a:p>
          <a:p>
            <a:endParaRPr lang="zh-CN" altLang="en-US" sz="1200" b="1" dirty="0">
              <a:solidFill>
                <a:schemeClr val="bg1"/>
              </a:solidFill>
              <a:cs typeface="仿宋_GB2312" panose="02010609030101010101" charset="-122"/>
            </a:endParaRPr>
          </a:p>
        </p:txBody>
      </p:sp>
      <p:pic>
        <p:nvPicPr>
          <p:cNvPr id="19460" name="Picture 13" descr="http://g02.a.alicdn.com/kf/HTB1Bwo7KXXXXXcqXpXXq6xXFXXXG/boarding-pass-boarding-card-Thermal-Baggage-Tags.jpg_220x220.jpg"/>
          <p:cNvPicPr>
            <a:picLocks noChangeAspect="1"/>
          </p:cNvPicPr>
          <p:nvPr/>
        </p:nvPicPr>
        <p:blipFill>
          <a:blip r:embed="rId2" cstate="print"/>
          <a:stretch>
            <a:fillRect/>
          </a:stretch>
        </p:blipFill>
        <p:spPr>
          <a:xfrm>
            <a:off x="3120390" y="579755"/>
            <a:ext cx="1706245" cy="1279525"/>
          </a:xfrm>
          <a:prstGeom prst="rect">
            <a:avLst/>
          </a:prstGeom>
          <a:noFill/>
          <a:ln w="9525">
            <a:noFill/>
          </a:ln>
        </p:spPr>
      </p:pic>
      <p:pic>
        <p:nvPicPr>
          <p:cNvPr id="19461" name="Picture 15" descr="http://g03.a.alicdn.com/kf/HTB1dw2cLFXXXXcIXVXXq6xXFXXX5/Custom-Ticket-Printing-Entrance-Ticket-Boarding-Pass.jpg_220x220.jpg"/>
          <p:cNvPicPr>
            <a:picLocks noChangeAspect="1"/>
          </p:cNvPicPr>
          <p:nvPr/>
        </p:nvPicPr>
        <p:blipFill>
          <a:blip r:embed="rId3" cstate="print"/>
          <a:stretch>
            <a:fillRect/>
          </a:stretch>
        </p:blipFill>
        <p:spPr>
          <a:xfrm>
            <a:off x="3121025" y="1859280"/>
            <a:ext cx="1705610" cy="1212850"/>
          </a:xfrm>
          <a:prstGeom prst="rect">
            <a:avLst/>
          </a:prstGeom>
          <a:noFill/>
          <a:ln w="9525">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Users\Administrator\Desktop\1_0G410113644F.jpg"/>
          <p:cNvPicPr>
            <a:picLocks noChangeAspect="1" noChangeArrowheads="1"/>
          </p:cNvPicPr>
          <p:nvPr/>
        </p:nvPicPr>
        <p:blipFill>
          <a:blip r:embed="rId1" cstate="print">
            <a:clrChange>
              <a:clrFrom>
                <a:srgbClr val="FCFFFF"/>
              </a:clrFrom>
              <a:clrTo>
                <a:srgbClr val="FCFFFF">
                  <a:alpha val="0"/>
                </a:srgbClr>
              </a:clrTo>
            </a:clrChange>
          </a:blip>
          <a:srcRect t="14851" b="15842"/>
          <a:stretch>
            <a:fillRect/>
          </a:stretch>
        </p:blipFill>
        <p:spPr bwMode="auto">
          <a:xfrm>
            <a:off x="4343283" y="0"/>
            <a:ext cx="1417755" cy="472513"/>
          </a:xfrm>
          <a:prstGeom prst="rect">
            <a:avLst/>
          </a:prstGeom>
          <a:noFill/>
          <a:ln w="9525">
            <a:noFill/>
            <a:miter lim="800000"/>
            <a:headEnd/>
            <a:tailEnd/>
          </a:ln>
        </p:spPr>
      </p:pic>
      <p:cxnSp>
        <p:nvCxnSpPr>
          <p:cNvPr id="22" name="直接连接符 21"/>
          <p:cNvCxnSpPr/>
          <p:nvPr/>
        </p:nvCxnSpPr>
        <p:spPr>
          <a:xfrm>
            <a:off x="1880387" y="334160"/>
            <a:ext cx="2808000" cy="0"/>
          </a:xfrm>
          <a:prstGeom prst="line">
            <a:avLst/>
          </a:prstGeom>
        </p:spPr>
        <p:style>
          <a:lnRef idx="1">
            <a:schemeClr val="dk1"/>
          </a:lnRef>
          <a:fillRef idx="0">
            <a:schemeClr val="dk1"/>
          </a:fillRef>
          <a:effectRef idx="0">
            <a:schemeClr val="dk1"/>
          </a:effectRef>
          <a:fontRef idx="minor">
            <a:schemeClr val="tx1"/>
          </a:fontRef>
        </p:style>
      </p:cxnSp>
      <p:sp>
        <p:nvSpPr>
          <p:cNvPr id="24" name="矩形 23"/>
          <p:cNvSpPr/>
          <p:nvPr/>
        </p:nvSpPr>
        <p:spPr>
          <a:xfrm>
            <a:off x="578423" y="916445"/>
            <a:ext cx="4644583" cy="369570"/>
          </a:xfrm>
          <a:prstGeom prst="rect">
            <a:avLst/>
          </a:prstGeom>
        </p:spPr>
        <p:txBody>
          <a:bodyPr wrap="square" lIns="47216" tIns="23608" rIns="47216" bIns="23608">
            <a:spAutoFit/>
          </a:bodyPr>
          <a:lstStyle/>
          <a:p>
            <a:pPr>
              <a:lnSpc>
                <a:spcPct val="150000"/>
              </a:lnSpc>
            </a:pPr>
            <a:r>
              <a:rPr lang="zh-CN" altLang="en-US" sz="1400" dirty="0" smtClean="0">
                <a:solidFill>
                  <a:srgbClr val="0F3D14"/>
                </a:solidFill>
                <a:latin typeface="微软雅黑" panose="020B0503020204020204" pitchFamily="34" charset="-122"/>
                <a:ea typeface="微软雅黑" panose="020B0503020204020204" pitchFamily="34" charset="-122"/>
              </a:rPr>
              <a:t> </a:t>
            </a:r>
            <a:endParaRPr sz="1400" dirty="0" smtClean="0">
              <a:solidFill>
                <a:srgbClr val="0F3D14"/>
              </a:solidFill>
              <a:latin typeface="微软雅黑" panose="020B0503020204020204" pitchFamily="34" charset="-122"/>
              <a:ea typeface="微软雅黑" panose="020B0503020204020204" pitchFamily="34" charset="-122"/>
            </a:endParaRPr>
          </a:p>
        </p:txBody>
      </p:sp>
      <p:sp>
        <p:nvSpPr>
          <p:cNvPr id="26" name="五边形 25"/>
          <p:cNvSpPr/>
          <p:nvPr/>
        </p:nvSpPr>
        <p:spPr>
          <a:xfrm>
            <a:off x="0" y="111820"/>
            <a:ext cx="1911214" cy="431574"/>
          </a:xfrm>
          <a:prstGeom prst="homePlate">
            <a:avLst/>
          </a:prstGeom>
          <a:solidFill>
            <a:srgbClr val="08482E"/>
          </a:solidFill>
          <a:ln>
            <a:noFill/>
          </a:ln>
        </p:spPr>
        <p:style>
          <a:lnRef idx="2">
            <a:schemeClr val="accent1">
              <a:shade val="50000"/>
            </a:schemeClr>
          </a:lnRef>
          <a:fillRef idx="1">
            <a:schemeClr val="accent1"/>
          </a:fillRef>
          <a:effectRef idx="0">
            <a:schemeClr val="accent1"/>
          </a:effectRef>
          <a:fontRef idx="minor">
            <a:schemeClr val="lt1"/>
          </a:fontRef>
        </p:style>
        <p:txBody>
          <a:bodyPr lIns="47216" tIns="23608" rIns="47216" bIns="23608" rtlCol="0" anchor="ctr"/>
          <a:lstStyle/>
          <a:p>
            <a:pPr>
              <a:lnSpc>
                <a:spcPct val="150000"/>
              </a:lnSpc>
            </a:pPr>
            <a:r>
              <a:rPr lang="zh-CN" altLang="en-US" sz="1400" b="1" dirty="0" smtClean="0">
                <a:solidFill>
                  <a:schemeClr val="bg1"/>
                </a:solidFill>
                <a:latin typeface="微软雅黑" panose="020B0503020204020204" pitchFamily="34" charset="-122"/>
                <a:ea typeface="微软雅黑" panose="020B0503020204020204" pitchFamily="34" charset="-122"/>
                <a:sym typeface="+mn-ea"/>
              </a:rPr>
              <a:t>国际值机室岗位流程</a:t>
            </a:r>
            <a:endParaRPr lang="zh-CN" altLang="en-US" sz="14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28" name="矩形 27"/>
          <p:cNvSpPr/>
          <p:nvPr/>
        </p:nvSpPr>
        <p:spPr>
          <a:xfrm>
            <a:off x="1737511" y="111466"/>
            <a:ext cx="2879173" cy="185420"/>
          </a:xfrm>
          <a:prstGeom prst="rect">
            <a:avLst/>
          </a:prstGeom>
        </p:spPr>
        <p:txBody>
          <a:bodyPr lIns="47216" tIns="23608" rIns="47216" bIns="23608">
            <a:spAutoFit/>
          </a:bodyPr>
          <a:lstStyle/>
          <a:p>
            <a:pPr indent="157480" algn="ctr" defTabSz="471805" fontAlgn="base">
              <a:spcBef>
                <a:spcPct val="0"/>
              </a:spcBef>
              <a:spcAft>
                <a:spcPct val="0"/>
              </a:spcAft>
            </a:pPr>
            <a:r>
              <a:rPr lang="zh-CN" altLang="en-US" sz="900" b="1" dirty="0" smtClean="0">
                <a:solidFill>
                  <a:srgbClr val="0F3D14"/>
                </a:solidFill>
                <a:latin typeface="微软雅黑" panose="020B0503020204020204" pitchFamily="34" charset="-122"/>
                <a:ea typeface="微软雅黑" panose="020B0503020204020204" pitchFamily="34" charset="-122"/>
                <a:sym typeface="+mn-ea"/>
              </a:rPr>
              <a:t>国际值机岗位流程描述</a:t>
            </a:r>
            <a:endParaRPr lang="zh-CN" altLang="en-US" sz="900" b="1" dirty="0" smtClean="0">
              <a:solidFill>
                <a:srgbClr val="0F3D14"/>
              </a:solidFill>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236220" y="771525"/>
            <a:ext cx="2506980" cy="1938020"/>
          </a:xfrm>
          <a:prstGeom prst="rect">
            <a:avLst/>
          </a:prstGeom>
          <a:solidFill>
            <a:schemeClr val="accent6">
              <a:lumMod val="75000"/>
            </a:schemeClr>
          </a:solidFill>
          <a:ln w="9525">
            <a:noFill/>
          </a:ln>
        </p:spPr>
        <p:txBody>
          <a:bodyPr wrap="square">
            <a:spAutoFit/>
          </a:bodyPr>
          <a:lstStyle/>
          <a:p>
            <a:pPr marL="152400" indent="-152400" fontAlgn="auto">
              <a:lnSpc>
                <a:spcPct val="150000"/>
              </a:lnSpc>
            </a:pPr>
            <a:r>
              <a:rPr lang="en-US" altLang="zh-CN" sz="1200" b="0" dirty="0">
                <a:cs typeface="仿宋_GB2312" panose="02010609030101010101" charset="-122"/>
              </a:rPr>
              <a:t> </a:t>
            </a:r>
            <a:r>
              <a:rPr lang="zh-CN" altLang="en-US" sz="1200" b="0" dirty="0" smtClean="0">
                <a:solidFill>
                  <a:schemeClr val="bg1"/>
                </a:solidFill>
                <a:cs typeface="仿宋_GB2312" panose="02010609030101010101" charset="-122"/>
              </a:rPr>
              <a:t>二、</a:t>
            </a:r>
            <a:r>
              <a:rPr lang="zh-CN" altLang="en-US" sz="1200" b="1" dirty="0" smtClean="0">
                <a:solidFill>
                  <a:schemeClr val="bg1"/>
                </a:solidFill>
                <a:cs typeface="仿宋_GB2312" panose="02010609030101010101" charset="-122"/>
              </a:rPr>
              <a:t>微</a:t>
            </a:r>
            <a:r>
              <a:rPr lang="zh-CN" altLang="en-US" sz="1200" b="1" dirty="0">
                <a:solidFill>
                  <a:schemeClr val="bg1"/>
                </a:solidFill>
                <a:cs typeface="仿宋_GB2312" panose="02010609030101010101" charset="-122"/>
              </a:rPr>
              <a:t>笑迎客</a:t>
            </a:r>
            <a:r>
              <a:rPr lang="zh-CN" sz="1200" b="1" dirty="0">
                <a:solidFill>
                  <a:schemeClr val="bg1"/>
                </a:solidFill>
                <a:cs typeface="仿宋_GB2312" panose="02010609030101010101" charset="-122"/>
              </a:rPr>
              <a:t>：</a:t>
            </a:r>
            <a:endParaRPr lang="zh-CN" sz="1200" b="1" dirty="0">
              <a:solidFill>
                <a:schemeClr val="bg1"/>
              </a:solidFill>
              <a:cs typeface="仿宋_GB2312" panose="02010609030101010101" charset="-122"/>
            </a:endParaRPr>
          </a:p>
          <a:p>
            <a:pPr marL="152400" indent="-152400" fontAlgn="auto">
              <a:lnSpc>
                <a:spcPct val="150000"/>
              </a:lnSpc>
            </a:pPr>
            <a:r>
              <a:rPr lang="zh-CN" sz="1200" b="1" dirty="0">
                <a:solidFill>
                  <a:schemeClr val="bg1"/>
                </a:solidFill>
                <a:cs typeface="仿宋_GB2312" panose="02010609030101010101" charset="-122"/>
              </a:rPr>
              <a:t>1.旅客前来柜台面带微笑；</a:t>
            </a:r>
            <a:endParaRPr lang="zh-CN" sz="1200" b="1" dirty="0">
              <a:solidFill>
                <a:schemeClr val="bg1"/>
              </a:solidFill>
              <a:cs typeface="仿宋_GB2312" panose="02010609030101010101" charset="-122"/>
            </a:endParaRPr>
          </a:p>
          <a:p>
            <a:pPr marL="152400" indent="-152400" fontAlgn="auto">
              <a:lnSpc>
                <a:spcPct val="150000"/>
              </a:lnSpc>
            </a:pPr>
            <a:r>
              <a:rPr lang="zh-CN" sz="1200" b="1" dirty="0">
                <a:solidFill>
                  <a:schemeClr val="bg1"/>
                </a:solidFill>
                <a:cs typeface="仿宋_GB2312" panose="02010609030101010101" charset="-122"/>
              </a:rPr>
              <a:t>2.主动问候，来有迎声；</a:t>
            </a:r>
            <a:endParaRPr lang="zh-CN" sz="1200" b="1" dirty="0">
              <a:solidFill>
                <a:schemeClr val="bg1"/>
              </a:solidFill>
              <a:cs typeface="仿宋_GB2312" panose="02010609030101010101" charset="-122"/>
            </a:endParaRPr>
          </a:p>
          <a:p>
            <a:pPr marL="152400" indent="-152400" fontAlgn="auto">
              <a:lnSpc>
                <a:spcPct val="150000"/>
              </a:lnSpc>
            </a:pPr>
            <a:r>
              <a:rPr lang="zh-CN" sz="1200" b="1" dirty="0">
                <a:solidFill>
                  <a:schemeClr val="bg1"/>
                </a:solidFill>
                <a:cs typeface="仿宋_GB2312" panose="02010609030101010101" charset="-122"/>
              </a:rPr>
              <a:t>3.要求双手递接旅客证件、登机牌等物品，有眼神交流，目光柔和，笑容真挚。</a:t>
            </a:r>
            <a:endParaRPr lang="zh-CN" sz="1200" b="1" dirty="0">
              <a:solidFill>
                <a:schemeClr val="bg1"/>
              </a:solidFill>
              <a:cs typeface="仿宋_GB2312" panose="02010609030101010101" charset="-122"/>
            </a:endParaRPr>
          </a:p>
          <a:p>
            <a:pPr marL="152400" indent="-152400"/>
            <a:r>
              <a:rPr lang="zh-CN" sz="1200" b="1" dirty="0">
                <a:solidFill>
                  <a:schemeClr val="bg1"/>
                </a:solidFill>
                <a:cs typeface="仿宋_GB2312" panose="02010609030101010101" charset="-122"/>
              </a:rPr>
              <a:t>    </a:t>
            </a:r>
            <a:endParaRPr lang="zh-CN" altLang="en-US" sz="1200" b="1" dirty="0">
              <a:solidFill>
                <a:schemeClr val="bg1"/>
              </a:solidFill>
              <a:cs typeface="仿宋_GB2312" panose="02010609030101010101" charset="-122"/>
            </a:endParaRPr>
          </a:p>
        </p:txBody>
      </p:sp>
      <p:pic>
        <p:nvPicPr>
          <p:cNvPr id="37892" name="Picture 8" descr="http://www.chinadaily.com.cn/dfpd/yn/bwzg/attachement/jpg/site1/20131030/0013729c02ba13daa85201.jpg"/>
          <p:cNvPicPr>
            <a:picLocks noChangeAspect="1"/>
          </p:cNvPicPr>
          <p:nvPr/>
        </p:nvPicPr>
        <p:blipFill>
          <a:blip r:embed="rId2" cstate="print"/>
          <a:stretch>
            <a:fillRect/>
          </a:stretch>
        </p:blipFill>
        <p:spPr>
          <a:xfrm>
            <a:off x="2743200" y="771525"/>
            <a:ext cx="2913380" cy="1938020"/>
          </a:xfrm>
          <a:prstGeom prst="rect">
            <a:avLst/>
          </a:prstGeom>
          <a:noFill/>
          <a:ln w="9525">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Users\Administrator\Desktop\1_0G410113644F.jpg"/>
          <p:cNvPicPr>
            <a:picLocks noChangeAspect="1" noChangeArrowheads="1"/>
          </p:cNvPicPr>
          <p:nvPr/>
        </p:nvPicPr>
        <p:blipFill>
          <a:blip r:embed="rId1" cstate="print">
            <a:clrChange>
              <a:clrFrom>
                <a:srgbClr val="FCFFFF"/>
              </a:clrFrom>
              <a:clrTo>
                <a:srgbClr val="FCFFFF">
                  <a:alpha val="0"/>
                </a:srgbClr>
              </a:clrTo>
            </a:clrChange>
          </a:blip>
          <a:srcRect t="14851" b="15842"/>
          <a:stretch>
            <a:fillRect/>
          </a:stretch>
        </p:blipFill>
        <p:spPr bwMode="auto">
          <a:xfrm>
            <a:off x="4343283" y="0"/>
            <a:ext cx="1417755" cy="472513"/>
          </a:xfrm>
          <a:prstGeom prst="rect">
            <a:avLst/>
          </a:prstGeom>
          <a:noFill/>
          <a:ln w="9525">
            <a:noFill/>
            <a:miter lim="800000"/>
            <a:headEnd/>
            <a:tailEnd/>
          </a:ln>
        </p:spPr>
      </p:pic>
      <p:cxnSp>
        <p:nvCxnSpPr>
          <p:cNvPr id="22" name="直接连接符 21"/>
          <p:cNvCxnSpPr/>
          <p:nvPr/>
        </p:nvCxnSpPr>
        <p:spPr>
          <a:xfrm>
            <a:off x="1880387" y="334160"/>
            <a:ext cx="2808000" cy="0"/>
          </a:xfrm>
          <a:prstGeom prst="line">
            <a:avLst/>
          </a:prstGeom>
        </p:spPr>
        <p:style>
          <a:lnRef idx="1">
            <a:schemeClr val="dk1"/>
          </a:lnRef>
          <a:fillRef idx="0">
            <a:schemeClr val="dk1"/>
          </a:fillRef>
          <a:effectRef idx="0">
            <a:schemeClr val="dk1"/>
          </a:effectRef>
          <a:fontRef idx="minor">
            <a:schemeClr val="tx1"/>
          </a:fontRef>
        </p:style>
      </p:cxnSp>
      <p:sp>
        <p:nvSpPr>
          <p:cNvPr id="24" name="矩形 23"/>
          <p:cNvSpPr/>
          <p:nvPr/>
        </p:nvSpPr>
        <p:spPr>
          <a:xfrm>
            <a:off x="578423" y="916445"/>
            <a:ext cx="4644583" cy="369570"/>
          </a:xfrm>
          <a:prstGeom prst="rect">
            <a:avLst/>
          </a:prstGeom>
        </p:spPr>
        <p:txBody>
          <a:bodyPr wrap="square" lIns="47216" tIns="23608" rIns="47216" bIns="23608">
            <a:spAutoFit/>
          </a:bodyPr>
          <a:lstStyle/>
          <a:p>
            <a:pPr>
              <a:lnSpc>
                <a:spcPct val="150000"/>
              </a:lnSpc>
            </a:pPr>
            <a:r>
              <a:rPr lang="zh-CN" altLang="en-US" sz="1400" dirty="0" smtClean="0">
                <a:solidFill>
                  <a:srgbClr val="0F3D14"/>
                </a:solidFill>
                <a:latin typeface="微软雅黑" panose="020B0503020204020204" pitchFamily="34" charset="-122"/>
                <a:ea typeface="微软雅黑" panose="020B0503020204020204" pitchFamily="34" charset="-122"/>
              </a:rPr>
              <a:t> </a:t>
            </a:r>
            <a:endParaRPr sz="1400" dirty="0" smtClean="0">
              <a:solidFill>
                <a:srgbClr val="0F3D14"/>
              </a:solidFill>
              <a:latin typeface="微软雅黑" panose="020B0503020204020204" pitchFamily="34" charset="-122"/>
              <a:ea typeface="微软雅黑" panose="020B0503020204020204" pitchFamily="34" charset="-122"/>
            </a:endParaRPr>
          </a:p>
        </p:txBody>
      </p:sp>
      <p:sp>
        <p:nvSpPr>
          <p:cNvPr id="26" name="五边形 25"/>
          <p:cNvSpPr/>
          <p:nvPr/>
        </p:nvSpPr>
        <p:spPr>
          <a:xfrm>
            <a:off x="0" y="111820"/>
            <a:ext cx="1911214" cy="431574"/>
          </a:xfrm>
          <a:prstGeom prst="homePlate">
            <a:avLst/>
          </a:prstGeom>
          <a:solidFill>
            <a:srgbClr val="08482E"/>
          </a:solidFill>
          <a:ln>
            <a:noFill/>
          </a:ln>
        </p:spPr>
        <p:style>
          <a:lnRef idx="2">
            <a:schemeClr val="accent1">
              <a:shade val="50000"/>
            </a:schemeClr>
          </a:lnRef>
          <a:fillRef idx="1">
            <a:schemeClr val="accent1"/>
          </a:fillRef>
          <a:effectRef idx="0">
            <a:schemeClr val="accent1"/>
          </a:effectRef>
          <a:fontRef idx="minor">
            <a:schemeClr val="lt1"/>
          </a:fontRef>
        </p:style>
        <p:txBody>
          <a:bodyPr lIns="47216" tIns="23608" rIns="47216" bIns="23608" rtlCol="0" anchor="ctr"/>
          <a:lstStyle/>
          <a:p>
            <a:pPr>
              <a:lnSpc>
                <a:spcPct val="150000"/>
              </a:lnSpc>
            </a:pPr>
            <a:r>
              <a:rPr lang="zh-CN" altLang="en-US" sz="1400" b="1" dirty="0" smtClean="0">
                <a:solidFill>
                  <a:schemeClr val="bg1"/>
                </a:solidFill>
                <a:latin typeface="微软雅黑" panose="020B0503020204020204" pitchFamily="34" charset="-122"/>
                <a:ea typeface="微软雅黑" panose="020B0503020204020204" pitchFamily="34" charset="-122"/>
                <a:sym typeface="+mn-ea"/>
              </a:rPr>
              <a:t>国际值机室岗位流程</a:t>
            </a:r>
            <a:endParaRPr lang="zh-CN" altLang="en-US" sz="14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28" name="矩形 27"/>
          <p:cNvSpPr/>
          <p:nvPr/>
        </p:nvSpPr>
        <p:spPr>
          <a:xfrm>
            <a:off x="1737511" y="111466"/>
            <a:ext cx="2879173" cy="185420"/>
          </a:xfrm>
          <a:prstGeom prst="rect">
            <a:avLst/>
          </a:prstGeom>
        </p:spPr>
        <p:txBody>
          <a:bodyPr lIns="47216" tIns="23608" rIns="47216" bIns="23608">
            <a:spAutoFit/>
          </a:bodyPr>
          <a:lstStyle/>
          <a:p>
            <a:pPr indent="157480" algn="ctr" defTabSz="471805" fontAlgn="base">
              <a:spcBef>
                <a:spcPct val="0"/>
              </a:spcBef>
              <a:spcAft>
                <a:spcPct val="0"/>
              </a:spcAft>
            </a:pPr>
            <a:r>
              <a:rPr lang="zh-CN" altLang="en-US" sz="900" b="1" dirty="0" smtClean="0">
                <a:solidFill>
                  <a:srgbClr val="0F3D14"/>
                </a:solidFill>
                <a:latin typeface="微软雅黑" panose="020B0503020204020204" pitchFamily="34" charset="-122"/>
                <a:ea typeface="微软雅黑" panose="020B0503020204020204" pitchFamily="34" charset="-122"/>
                <a:sym typeface="+mn-ea"/>
              </a:rPr>
              <a:t>国际值机岗位流程描述</a:t>
            </a:r>
            <a:endParaRPr lang="zh-CN" altLang="en-US" sz="900" b="1" dirty="0" smtClean="0">
              <a:solidFill>
                <a:srgbClr val="0F3D14"/>
              </a:solidFill>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1116330" y="643890"/>
            <a:ext cx="2020570" cy="2306955"/>
          </a:xfrm>
          <a:prstGeom prst="rect">
            <a:avLst/>
          </a:prstGeom>
          <a:solidFill>
            <a:schemeClr val="accent6">
              <a:lumMod val="75000"/>
            </a:schemeClr>
          </a:solidFill>
          <a:ln w="9525">
            <a:noFill/>
          </a:ln>
        </p:spPr>
        <p:txBody>
          <a:bodyPr wrap="square">
            <a:spAutoFit/>
          </a:bodyPr>
          <a:lstStyle/>
          <a:p>
            <a:pPr marL="152400" indent="-152400"/>
            <a:r>
              <a:rPr lang="en-US" altLang="zh-CN" sz="1200" b="0" dirty="0">
                <a:cs typeface="仿宋_GB2312" panose="02010609030101010101" charset="-122"/>
              </a:rPr>
              <a:t> </a:t>
            </a:r>
            <a:r>
              <a:rPr lang="zh-CN" altLang="en-US" sz="1200" b="0" dirty="0" smtClean="0">
                <a:solidFill>
                  <a:schemeClr val="bg1"/>
                </a:solidFill>
                <a:cs typeface="仿宋_GB2312" panose="02010609030101010101" charset="-122"/>
              </a:rPr>
              <a:t>三、</a:t>
            </a:r>
            <a:r>
              <a:rPr lang="zh-CN" sz="1200" b="1" dirty="0" smtClean="0">
                <a:solidFill>
                  <a:schemeClr val="bg1"/>
                </a:solidFill>
                <a:cs typeface="仿宋_GB2312" panose="02010609030101010101" charset="-122"/>
              </a:rPr>
              <a:t>查</a:t>
            </a:r>
            <a:r>
              <a:rPr lang="zh-CN" sz="1200" b="1" dirty="0">
                <a:solidFill>
                  <a:schemeClr val="bg1"/>
                </a:solidFill>
                <a:cs typeface="仿宋_GB2312" panose="02010609030101010101" charset="-122"/>
              </a:rPr>
              <a:t>验客票证件：</a:t>
            </a:r>
            <a:endParaRPr lang="zh-CN" sz="1200" b="1" dirty="0">
              <a:solidFill>
                <a:schemeClr val="bg1"/>
              </a:solidFill>
              <a:cs typeface="仿宋_GB2312" panose="02010609030101010101" charset="-122"/>
            </a:endParaRPr>
          </a:p>
          <a:p>
            <a:pPr marL="152400" indent="-152400"/>
            <a:r>
              <a:rPr lang="zh-CN" sz="1200" b="1" dirty="0">
                <a:solidFill>
                  <a:schemeClr val="bg1"/>
                </a:solidFill>
                <a:cs typeface="仿宋_GB2312" panose="02010609030101010101" charset="-122"/>
              </a:rPr>
              <a:t> </a:t>
            </a:r>
            <a:r>
              <a:rPr lang="zh-CN" sz="1200" b="1" dirty="0" smtClean="0">
                <a:solidFill>
                  <a:schemeClr val="bg1"/>
                </a:solidFill>
                <a:cs typeface="仿宋_GB2312" panose="02010609030101010101" charset="-122"/>
              </a:rPr>
              <a:t>1</a:t>
            </a:r>
            <a:r>
              <a:rPr lang="zh-CN" sz="1200" b="1" dirty="0">
                <a:solidFill>
                  <a:schemeClr val="bg1"/>
                </a:solidFill>
                <a:cs typeface="仿宋_GB2312" panose="02010609030101010101" charset="-122"/>
              </a:rPr>
              <a:t>.查验证件，核对是否旅客本人办理乘机手续。检查护照是否在有效期内，是否按照出入境规定持有有效签证及其它有效出境文件；</a:t>
            </a:r>
            <a:endParaRPr lang="zh-CN" sz="1200" b="1" dirty="0">
              <a:solidFill>
                <a:schemeClr val="bg1"/>
              </a:solidFill>
              <a:cs typeface="仿宋_GB2312" panose="02010609030101010101" charset="-122"/>
            </a:endParaRPr>
          </a:p>
          <a:p>
            <a:pPr marL="152400" indent="-152400"/>
            <a:r>
              <a:rPr lang="zh-CN" sz="1200" b="1" dirty="0">
                <a:solidFill>
                  <a:schemeClr val="bg1"/>
                </a:solidFill>
                <a:cs typeface="仿宋_GB2312" panose="02010609030101010101" charset="-122"/>
              </a:rPr>
              <a:t>2.检查旅客机票上的姓名、护照上的姓名是否与系统中的订座记录一致，确认客票订座是否有效可以使用。</a:t>
            </a:r>
            <a:endParaRPr lang="zh-CN" sz="1200" b="1" dirty="0">
              <a:solidFill>
                <a:schemeClr val="bg1"/>
              </a:solidFill>
              <a:cs typeface="仿宋_GB2312" panose="02010609030101010101" charset="-122"/>
            </a:endParaRPr>
          </a:p>
        </p:txBody>
      </p:sp>
      <p:pic>
        <p:nvPicPr>
          <p:cNvPr id="50178" name="图片 3" descr="11.jpg"/>
          <p:cNvPicPr>
            <a:picLocks noChangeAspect="1"/>
          </p:cNvPicPr>
          <p:nvPr/>
        </p:nvPicPr>
        <p:blipFill>
          <a:blip r:embed="rId2" cstate="print"/>
          <a:stretch>
            <a:fillRect/>
          </a:stretch>
        </p:blipFill>
        <p:spPr>
          <a:xfrm>
            <a:off x="3136900" y="643890"/>
            <a:ext cx="1617980" cy="2297430"/>
          </a:xfrm>
          <a:prstGeom prst="rect">
            <a:avLst/>
          </a:prstGeom>
          <a:noFill/>
          <a:ln w="9525">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Users\Administrator\Desktop\1_0G410113644F.jpg"/>
          <p:cNvPicPr>
            <a:picLocks noChangeAspect="1" noChangeArrowheads="1"/>
          </p:cNvPicPr>
          <p:nvPr/>
        </p:nvPicPr>
        <p:blipFill>
          <a:blip r:embed="rId1" cstate="print">
            <a:clrChange>
              <a:clrFrom>
                <a:srgbClr val="FCFFFF"/>
              </a:clrFrom>
              <a:clrTo>
                <a:srgbClr val="FCFFFF">
                  <a:alpha val="0"/>
                </a:srgbClr>
              </a:clrTo>
            </a:clrChange>
          </a:blip>
          <a:srcRect t="14851" b="15842"/>
          <a:stretch>
            <a:fillRect/>
          </a:stretch>
        </p:blipFill>
        <p:spPr bwMode="auto">
          <a:xfrm>
            <a:off x="4343283" y="0"/>
            <a:ext cx="1417755" cy="472513"/>
          </a:xfrm>
          <a:prstGeom prst="rect">
            <a:avLst/>
          </a:prstGeom>
          <a:noFill/>
          <a:ln w="9525">
            <a:noFill/>
            <a:miter lim="800000"/>
            <a:headEnd/>
            <a:tailEnd/>
          </a:ln>
        </p:spPr>
      </p:pic>
      <p:cxnSp>
        <p:nvCxnSpPr>
          <p:cNvPr id="22" name="直接连接符 21"/>
          <p:cNvCxnSpPr/>
          <p:nvPr/>
        </p:nvCxnSpPr>
        <p:spPr>
          <a:xfrm>
            <a:off x="1880387" y="334160"/>
            <a:ext cx="2808000" cy="0"/>
          </a:xfrm>
          <a:prstGeom prst="line">
            <a:avLst/>
          </a:prstGeom>
        </p:spPr>
        <p:style>
          <a:lnRef idx="1">
            <a:schemeClr val="dk1"/>
          </a:lnRef>
          <a:fillRef idx="0">
            <a:schemeClr val="dk1"/>
          </a:fillRef>
          <a:effectRef idx="0">
            <a:schemeClr val="dk1"/>
          </a:effectRef>
          <a:fontRef idx="minor">
            <a:schemeClr val="tx1"/>
          </a:fontRef>
        </p:style>
      </p:cxnSp>
      <p:sp>
        <p:nvSpPr>
          <p:cNvPr id="24" name="矩形 23"/>
          <p:cNvSpPr/>
          <p:nvPr/>
        </p:nvSpPr>
        <p:spPr>
          <a:xfrm>
            <a:off x="578423" y="916445"/>
            <a:ext cx="4644583" cy="369570"/>
          </a:xfrm>
          <a:prstGeom prst="rect">
            <a:avLst/>
          </a:prstGeom>
        </p:spPr>
        <p:txBody>
          <a:bodyPr wrap="square" lIns="47216" tIns="23608" rIns="47216" bIns="23608">
            <a:spAutoFit/>
          </a:bodyPr>
          <a:lstStyle/>
          <a:p>
            <a:pPr>
              <a:lnSpc>
                <a:spcPct val="150000"/>
              </a:lnSpc>
            </a:pPr>
            <a:r>
              <a:rPr lang="zh-CN" altLang="en-US" sz="1400" dirty="0" smtClean="0">
                <a:solidFill>
                  <a:srgbClr val="0F3D14"/>
                </a:solidFill>
                <a:latin typeface="微软雅黑" panose="020B0503020204020204" pitchFamily="34" charset="-122"/>
                <a:ea typeface="微软雅黑" panose="020B0503020204020204" pitchFamily="34" charset="-122"/>
              </a:rPr>
              <a:t> </a:t>
            </a:r>
            <a:endParaRPr sz="1400" dirty="0" smtClean="0">
              <a:solidFill>
                <a:srgbClr val="0F3D14"/>
              </a:solidFill>
              <a:latin typeface="微软雅黑" panose="020B0503020204020204" pitchFamily="34" charset="-122"/>
              <a:ea typeface="微软雅黑" panose="020B0503020204020204" pitchFamily="34" charset="-122"/>
            </a:endParaRPr>
          </a:p>
        </p:txBody>
      </p:sp>
      <p:sp>
        <p:nvSpPr>
          <p:cNvPr id="26" name="五边形 25"/>
          <p:cNvSpPr/>
          <p:nvPr/>
        </p:nvSpPr>
        <p:spPr>
          <a:xfrm>
            <a:off x="0" y="111820"/>
            <a:ext cx="1911214" cy="431574"/>
          </a:xfrm>
          <a:prstGeom prst="homePlate">
            <a:avLst/>
          </a:prstGeom>
          <a:solidFill>
            <a:srgbClr val="08482E"/>
          </a:solidFill>
          <a:ln>
            <a:noFill/>
          </a:ln>
        </p:spPr>
        <p:style>
          <a:lnRef idx="2">
            <a:schemeClr val="accent1">
              <a:shade val="50000"/>
            </a:schemeClr>
          </a:lnRef>
          <a:fillRef idx="1">
            <a:schemeClr val="accent1"/>
          </a:fillRef>
          <a:effectRef idx="0">
            <a:schemeClr val="accent1"/>
          </a:effectRef>
          <a:fontRef idx="minor">
            <a:schemeClr val="lt1"/>
          </a:fontRef>
        </p:style>
        <p:txBody>
          <a:bodyPr lIns="47216" tIns="23608" rIns="47216" bIns="23608" rtlCol="0" anchor="ctr"/>
          <a:lstStyle/>
          <a:p>
            <a:pPr>
              <a:lnSpc>
                <a:spcPct val="150000"/>
              </a:lnSpc>
            </a:pPr>
            <a:r>
              <a:rPr lang="zh-CN" altLang="en-US" sz="1400" b="1" dirty="0" smtClean="0">
                <a:solidFill>
                  <a:schemeClr val="bg1"/>
                </a:solidFill>
                <a:latin typeface="微软雅黑" panose="020B0503020204020204" pitchFamily="34" charset="-122"/>
                <a:ea typeface="微软雅黑" panose="020B0503020204020204" pitchFamily="34" charset="-122"/>
                <a:sym typeface="+mn-ea"/>
              </a:rPr>
              <a:t>国际值机室岗位流程</a:t>
            </a:r>
            <a:endParaRPr lang="zh-CN" altLang="en-US" sz="14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28" name="矩形 27"/>
          <p:cNvSpPr/>
          <p:nvPr/>
        </p:nvSpPr>
        <p:spPr>
          <a:xfrm>
            <a:off x="1737511" y="111466"/>
            <a:ext cx="2879173" cy="185420"/>
          </a:xfrm>
          <a:prstGeom prst="rect">
            <a:avLst/>
          </a:prstGeom>
        </p:spPr>
        <p:txBody>
          <a:bodyPr lIns="47216" tIns="23608" rIns="47216" bIns="23608">
            <a:spAutoFit/>
          </a:bodyPr>
          <a:lstStyle/>
          <a:p>
            <a:pPr indent="157480" algn="ctr" defTabSz="471805" fontAlgn="base">
              <a:spcBef>
                <a:spcPct val="0"/>
              </a:spcBef>
              <a:spcAft>
                <a:spcPct val="0"/>
              </a:spcAft>
            </a:pPr>
            <a:r>
              <a:rPr lang="zh-CN" altLang="en-US" sz="900" b="1" dirty="0" smtClean="0">
                <a:solidFill>
                  <a:srgbClr val="0F3D14"/>
                </a:solidFill>
                <a:latin typeface="微软雅黑" panose="020B0503020204020204" pitchFamily="34" charset="-122"/>
                <a:ea typeface="微软雅黑" panose="020B0503020204020204" pitchFamily="34" charset="-122"/>
                <a:sym typeface="+mn-ea"/>
              </a:rPr>
              <a:t>国际值机岗位流程描述</a:t>
            </a:r>
            <a:endParaRPr lang="zh-CN" altLang="en-US" sz="900" b="1" dirty="0" smtClean="0">
              <a:solidFill>
                <a:srgbClr val="0F3D14"/>
              </a:solidFill>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179705" y="577214"/>
            <a:ext cx="3217545" cy="830997"/>
          </a:xfrm>
          <a:prstGeom prst="rect">
            <a:avLst/>
          </a:prstGeom>
          <a:solidFill>
            <a:schemeClr val="accent6">
              <a:lumMod val="75000"/>
            </a:schemeClr>
          </a:solidFill>
          <a:ln w="9525">
            <a:noFill/>
          </a:ln>
        </p:spPr>
        <p:txBody>
          <a:bodyPr wrap="square">
            <a:spAutoFit/>
          </a:bodyPr>
          <a:lstStyle/>
          <a:p>
            <a:pPr marL="152400" indent="-152400"/>
            <a:r>
              <a:rPr lang="en-US" altLang="zh-CN" sz="1200" b="0" dirty="0">
                <a:cs typeface="仿宋_GB2312" panose="02010609030101010101" charset="-122"/>
              </a:rPr>
              <a:t>    </a:t>
            </a:r>
            <a:r>
              <a:rPr lang="zh-CN" altLang="en-US" sz="1200" b="0" dirty="0" smtClean="0">
                <a:solidFill>
                  <a:schemeClr val="bg1"/>
                </a:solidFill>
                <a:cs typeface="仿宋_GB2312" panose="02010609030101010101" charset="-122"/>
              </a:rPr>
              <a:t>四、为</a:t>
            </a:r>
            <a:r>
              <a:rPr lang="zh-CN" altLang="en-US" sz="1200" b="0" dirty="0">
                <a:solidFill>
                  <a:schemeClr val="bg1"/>
                </a:solidFill>
                <a:cs typeface="仿宋_GB2312" panose="02010609030101010101" charset="-122"/>
              </a:rPr>
              <a:t>旅客选择座位</a:t>
            </a:r>
            <a:r>
              <a:rPr lang="zh-CN" sz="1200" b="1" dirty="0">
                <a:solidFill>
                  <a:schemeClr val="bg1"/>
                </a:solidFill>
                <a:cs typeface="仿宋_GB2312" panose="02010609030101010101" charset="-122"/>
              </a:rPr>
              <a:t>：</a:t>
            </a:r>
            <a:endParaRPr lang="zh-CN" sz="1200" b="1" dirty="0">
              <a:solidFill>
                <a:schemeClr val="bg1"/>
              </a:solidFill>
              <a:cs typeface="仿宋_GB2312" panose="02010609030101010101" charset="-122"/>
            </a:endParaRPr>
          </a:p>
          <a:p>
            <a:pPr marL="152400" indent="-152400"/>
            <a:r>
              <a:rPr lang="zh-CN" sz="1200" b="1" dirty="0">
                <a:solidFill>
                  <a:schemeClr val="bg1"/>
                </a:solidFill>
                <a:cs typeface="仿宋_GB2312" panose="02010609030101010101" charset="-122"/>
              </a:rPr>
              <a:t>    1.办理登机牌，礼貌询问旅客对座位的要求。</a:t>
            </a:r>
            <a:endParaRPr lang="zh-CN" sz="1200" b="1" dirty="0">
              <a:solidFill>
                <a:schemeClr val="bg1"/>
              </a:solidFill>
              <a:cs typeface="仿宋_GB2312" panose="02010609030101010101" charset="-122"/>
            </a:endParaRPr>
          </a:p>
          <a:p>
            <a:pPr marL="152400" indent="-152400"/>
            <a:r>
              <a:rPr lang="zh-CN" sz="1200" b="1" dirty="0">
                <a:solidFill>
                  <a:schemeClr val="bg1"/>
                </a:solidFill>
                <a:cs typeface="仿宋_GB2312" panose="02010609030101010101" charset="-122"/>
              </a:rPr>
              <a:t>    </a:t>
            </a:r>
            <a:r>
              <a:rPr lang="zh-CN" sz="1200" b="1" dirty="0" smtClean="0">
                <a:solidFill>
                  <a:schemeClr val="bg1"/>
                </a:solidFill>
                <a:cs typeface="仿宋_GB2312" panose="02010609030101010101" charset="-122"/>
              </a:rPr>
              <a:t>2</a:t>
            </a:r>
            <a:r>
              <a:rPr lang="zh-CN" sz="1200" b="1" dirty="0">
                <a:solidFill>
                  <a:schemeClr val="bg1"/>
                </a:solidFill>
                <a:cs typeface="仿宋_GB2312" panose="02010609030101010101" charset="-122"/>
              </a:rPr>
              <a:t>.注意紧急出口位的发放规定</a:t>
            </a:r>
            <a:r>
              <a:rPr lang="zh-CN" sz="1200" b="1" dirty="0" smtClean="0">
                <a:solidFill>
                  <a:schemeClr val="bg1"/>
                </a:solidFill>
                <a:cs typeface="仿宋_GB2312" panose="02010609030101010101" charset="-122"/>
              </a:rPr>
              <a:t>。</a:t>
            </a:r>
            <a:endParaRPr lang="en-US" altLang="zh-CN" sz="1200" b="1" dirty="0" smtClean="0">
              <a:solidFill>
                <a:schemeClr val="bg1"/>
              </a:solidFill>
              <a:cs typeface="仿宋_GB2312" panose="02010609030101010101" charset="-122"/>
            </a:endParaRPr>
          </a:p>
          <a:p>
            <a:pPr marL="152400" indent="-152400"/>
            <a:endParaRPr lang="zh-CN" sz="1200" b="1" dirty="0">
              <a:solidFill>
                <a:schemeClr val="bg1"/>
              </a:solidFill>
              <a:cs typeface="仿宋_GB2312" panose="02010609030101010101" charset="-122"/>
            </a:endParaRPr>
          </a:p>
        </p:txBody>
      </p:sp>
      <p:sp>
        <p:nvSpPr>
          <p:cNvPr id="4" name="文本框 3"/>
          <p:cNvSpPr txBox="1"/>
          <p:nvPr/>
        </p:nvSpPr>
        <p:spPr>
          <a:xfrm>
            <a:off x="179705" y="1315720"/>
            <a:ext cx="3217545" cy="1753235"/>
          </a:xfrm>
          <a:prstGeom prst="rect">
            <a:avLst/>
          </a:prstGeom>
          <a:solidFill>
            <a:srgbClr val="FFC000"/>
          </a:solidFill>
          <a:ln w="9525">
            <a:noFill/>
          </a:ln>
        </p:spPr>
        <p:txBody>
          <a:bodyPr wrap="square">
            <a:spAutoFit/>
          </a:bodyPr>
          <a:lstStyle/>
          <a:p>
            <a:pPr indent="179705"/>
            <a:r>
              <a:rPr lang="zh-CN" sz="1200" b="0" dirty="0">
                <a:solidFill>
                  <a:srgbClr val="000000"/>
                </a:solidFill>
                <a:cs typeface="仿宋_GB2312" panose="02010609030101010101" charset="-122"/>
              </a:rPr>
              <a:t>飞机紧急出口的安排原则(下列旅客不能安排在紧急出口处)</a:t>
            </a:r>
            <a:endParaRPr lang="zh-CN" sz="1200" b="0" dirty="0">
              <a:solidFill>
                <a:srgbClr val="000000"/>
              </a:solidFill>
              <a:cs typeface="仿宋_GB2312" panose="02010609030101010101" charset="-122"/>
            </a:endParaRPr>
          </a:p>
          <a:p>
            <a:r>
              <a:rPr lang="en-US" altLang="zh-CN" sz="1200" b="0" dirty="0">
                <a:solidFill>
                  <a:srgbClr val="000000"/>
                </a:solidFill>
                <a:cs typeface="仿宋_GB2312" panose="02010609030101010101" charset="-122"/>
              </a:rPr>
              <a:t>     1.</a:t>
            </a:r>
            <a:r>
              <a:rPr lang="zh-CN" sz="1200" b="0" dirty="0">
                <a:solidFill>
                  <a:srgbClr val="000000"/>
                </a:solidFill>
                <a:cs typeface="仿宋_GB2312" panose="02010609030101010101" charset="-122"/>
              </a:rPr>
              <a:t>旅客不具备与机组沟通的外语理解能力和表达能力；</a:t>
            </a:r>
            <a:endParaRPr lang="zh-CN" sz="1200" b="0" dirty="0">
              <a:solidFill>
                <a:srgbClr val="000000"/>
              </a:solidFill>
              <a:cs typeface="仿宋_GB2312" panose="02010609030101010101" charset="-122"/>
            </a:endParaRPr>
          </a:p>
          <a:p>
            <a:pPr indent="179705"/>
            <a:r>
              <a:rPr lang="en-US" altLang="zh-CN" sz="1200" b="0" dirty="0">
                <a:solidFill>
                  <a:srgbClr val="000000"/>
                </a:solidFill>
                <a:cs typeface="仿宋_GB2312" panose="02010609030101010101" charset="-122"/>
              </a:rPr>
              <a:t>2.</a:t>
            </a:r>
            <a:r>
              <a:rPr lang="zh-CN" sz="1200" b="0" dirty="0">
                <a:solidFill>
                  <a:srgbClr val="000000"/>
                </a:solidFill>
                <a:cs typeface="仿宋_GB2312" panose="02010609030101010101" charset="-122"/>
              </a:rPr>
              <a:t>旅客需要照顾小孩；</a:t>
            </a:r>
            <a:endParaRPr lang="zh-CN" sz="1200" b="0" dirty="0">
              <a:solidFill>
                <a:srgbClr val="000000"/>
              </a:solidFill>
              <a:cs typeface="仿宋_GB2312" panose="02010609030101010101" charset="-122"/>
            </a:endParaRPr>
          </a:p>
          <a:p>
            <a:r>
              <a:rPr lang="zh-CN" sz="1200" b="0" dirty="0">
                <a:solidFill>
                  <a:srgbClr val="000000"/>
                </a:solidFill>
                <a:cs typeface="仿宋_GB2312" panose="02010609030101010101" charset="-122"/>
              </a:rPr>
              <a:t>     </a:t>
            </a:r>
            <a:r>
              <a:rPr lang="en-US" altLang="zh-CN" sz="1200" b="0" dirty="0">
                <a:solidFill>
                  <a:srgbClr val="000000"/>
                </a:solidFill>
                <a:cs typeface="仿宋_GB2312" panose="02010609030101010101" charset="-122"/>
              </a:rPr>
              <a:t>3.</a:t>
            </a:r>
            <a:r>
              <a:rPr lang="zh-CN" sz="1200" b="0" dirty="0">
                <a:solidFill>
                  <a:srgbClr val="000000"/>
                </a:solidFill>
                <a:cs typeface="仿宋_GB2312" panose="02010609030101010101" charset="-122"/>
              </a:rPr>
              <a:t>遣返旅客、在押犯人及其押解的人员，无成人陪伴儿童；</a:t>
            </a:r>
            <a:endParaRPr lang="zh-CN" sz="1200" b="0" dirty="0">
              <a:solidFill>
                <a:srgbClr val="000000"/>
              </a:solidFill>
              <a:cs typeface="仿宋_GB2312" panose="02010609030101010101" charset="-122"/>
            </a:endParaRPr>
          </a:p>
          <a:p>
            <a:r>
              <a:rPr lang="zh-CN" sz="1200" b="0" dirty="0">
                <a:solidFill>
                  <a:srgbClr val="000000"/>
                </a:solidFill>
                <a:cs typeface="仿宋_GB2312" panose="02010609030101010101" charset="-122"/>
              </a:rPr>
              <a:t>     </a:t>
            </a:r>
            <a:r>
              <a:rPr lang="en-US" altLang="zh-CN" sz="1200" b="0" dirty="0">
                <a:solidFill>
                  <a:srgbClr val="000000"/>
                </a:solidFill>
                <a:cs typeface="仿宋_GB2312" panose="02010609030101010101" charset="-122"/>
              </a:rPr>
              <a:t>4.</a:t>
            </a:r>
            <a:r>
              <a:rPr lang="zh-CN" altLang="en-US" sz="1200" b="0" dirty="0">
                <a:solidFill>
                  <a:srgbClr val="000000"/>
                </a:solidFill>
                <a:cs typeface="仿宋_GB2312" panose="02010609030101010101" charset="-122"/>
              </a:rPr>
              <a:t>行动不便，</a:t>
            </a:r>
            <a:r>
              <a:rPr lang="zh-CN" sz="1200" b="0" dirty="0">
                <a:solidFill>
                  <a:srgbClr val="000000"/>
                </a:solidFill>
                <a:cs typeface="仿宋_GB2312" panose="02010609030101010101" charset="-122"/>
              </a:rPr>
              <a:t>病残弱、聋哑旅客、孕妇、盲人。</a:t>
            </a:r>
            <a:endParaRPr lang="zh-CN" altLang="en-US" sz="1200" dirty="0"/>
          </a:p>
        </p:txBody>
      </p:sp>
      <p:sp>
        <p:nvSpPr>
          <p:cNvPr id="5" name="文本框 4"/>
          <p:cNvSpPr txBox="1"/>
          <p:nvPr/>
        </p:nvSpPr>
        <p:spPr>
          <a:xfrm>
            <a:off x="3397250" y="577215"/>
            <a:ext cx="2338705" cy="2491740"/>
          </a:xfrm>
          <a:prstGeom prst="rect">
            <a:avLst/>
          </a:prstGeom>
          <a:solidFill>
            <a:schemeClr val="bg1">
              <a:lumMod val="85000"/>
            </a:schemeClr>
          </a:solidFill>
          <a:ln w="9525">
            <a:noFill/>
          </a:ln>
        </p:spPr>
        <p:txBody>
          <a:bodyPr wrap="square">
            <a:spAutoFit/>
          </a:bodyPr>
          <a:lstStyle/>
          <a:p>
            <a:pPr indent="179705"/>
            <a:r>
              <a:rPr lang="zh-CN" sz="1200" b="0">
                <a:solidFill>
                  <a:srgbClr val="000000"/>
                </a:solidFill>
                <a:cs typeface="仿宋_GB2312" panose="02010609030101010101" charset="-122"/>
              </a:rPr>
              <a:t>旅客座位的安排原则</a:t>
            </a:r>
            <a:endParaRPr lang="zh-CN" sz="1200" b="0">
              <a:solidFill>
                <a:srgbClr val="000000"/>
              </a:solidFill>
              <a:cs typeface="仿宋_GB2312" panose="02010609030101010101" charset="-122"/>
            </a:endParaRPr>
          </a:p>
          <a:p>
            <a:r>
              <a:rPr lang="en-US" altLang="zh-CN" sz="900" b="0">
                <a:solidFill>
                  <a:srgbClr val="000000"/>
                </a:solidFill>
                <a:latin typeface="+mn-ea"/>
                <a:cs typeface="+mn-ea"/>
              </a:rPr>
              <a:t>1.</a:t>
            </a:r>
            <a:r>
              <a:rPr lang="zh-CN" sz="900" b="0">
                <a:solidFill>
                  <a:srgbClr val="000000"/>
                </a:solidFill>
                <a:latin typeface="+mn-ea"/>
                <a:cs typeface="+mn-ea"/>
              </a:rPr>
              <a:t>为确保飞行安全，提高服务质量，规定在飞机上实行旅客对号入座的办法；</a:t>
            </a:r>
            <a:endParaRPr lang="zh-CN" sz="900" b="0">
              <a:solidFill>
                <a:srgbClr val="000000"/>
              </a:solidFill>
              <a:latin typeface="+mn-ea"/>
              <a:cs typeface="+mn-ea"/>
            </a:endParaRPr>
          </a:p>
          <a:p>
            <a:r>
              <a:rPr lang="en-US" altLang="zh-CN" sz="900" b="0">
                <a:solidFill>
                  <a:srgbClr val="000000"/>
                </a:solidFill>
                <a:latin typeface="+mn-ea"/>
                <a:cs typeface="+mn-ea"/>
              </a:rPr>
              <a:t>2.</a:t>
            </a:r>
            <a:r>
              <a:rPr lang="zh-CN" sz="900" b="0">
                <a:solidFill>
                  <a:srgbClr val="000000"/>
                </a:solidFill>
                <a:latin typeface="+mn-ea"/>
                <a:cs typeface="+mn-ea"/>
              </a:rPr>
              <a:t>在符合飞机载重平衡要求的前提下，尽量按旅客提出的要求安排座位；</a:t>
            </a:r>
            <a:endParaRPr lang="zh-CN" sz="900" b="0">
              <a:solidFill>
                <a:srgbClr val="000000"/>
              </a:solidFill>
              <a:latin typeface="+mn-ea"/>
              <a:cs typeface="+mn-ea"/>
            </a:endParaRPr>
          </a:p>
          <a:p>
            <a:r>
              <a:rPr lang="en-US" altLang="zh-CN" sz="900" b="0">
                <a:solidFill>
                  <a:srgbClr val="000000"/>
                </a:solidFill>
                <a:latin typeface="+mn-ea"/>
                <a:cs typeface="+mn-ea"/>
              </a:rPr>
              <a:t>3.</a:t>
            </a:r>
            <a:r>
              <a:rPr lang="zh-CN" sz="900" b="0">
                <a:solidFill>
                  <a:srgbClr val="000000"/>
                </a:solidFill>
                <a:latin typeface="+mn-ea"/>
                <a:cs typeface="+mn-ea"/>
              </a:rPr>
              <a:t>安排重要旅客在最前排的座位，或按旅客要求安排；</a:t>
            </a:r>
            <a:endParaRPr lang="zh-CN" sz="900" b="0">
              <a:solidFill>
                <a:srgbClr val="000000"/>
              </a:solidFill>
              <a:latin typeface="+mn-ea"/>
              <a:cs typeface="+mn-ea"/>
            </a:endParaRPr>
          </a:p>
          <a:p>
            <a:r>
              <a:rPr lang="en-US" altLang="zh-CN" sz="900" b="0">
                <a:solidFill>
                  <a:srgbClr val="000000"/>
                </a:solidFill>
                <a:latin typeface="+mn-ea"/>
                <a:cs typeface="+mn-ea"/>
              </a:rPr>
              <a:t>4.</a:t>
            </a:r>
            <a:r>
              <a:rPr lang="zh-CN" sz="900" b="0">
                <a:solidFill>
                  <a:srgbClr val="000000"/>
                </a:solidFill>
                <a:latin typeface="+mn-ea"/>
                <a:cs typeface="+mn-ea"/>
              </a:rPr>
              <a:t>安排需特殊服务的旅客在靠近客舱乘务员的座位或靠近舱口座位就坐，或按旅客要求安排（但不是在舱口或紧急出口处）；</a:t>
            </a:r>
            <a:r>
              <a:rPr lang="en-US" sz="900" b="0">
                <a:solidFill>
                  <a:srgbClr val="000000"/>
                </a:solidFill>
                <a:latin typeface="+mn-ea"/>
                <a:cs typeface="+mn-ea"/>
              </a:rPr>
              <a:t> </a:t>
            </a:r>
            <a:endParaRPr lang="zh-CN" sz="900" b="0">
              <a:solidFill>
                <a:srgbClr val="000000"/>
              </a:solidFill>
              <a:latin typeface="+mn-ea"/>
              <a:cs typeface="+mn-ea"/>
            </a:endParaRPr>
          </a:p>
          <a:p>
            <a:r>
              <a:rPr lang="zh-CN" sz="900" b="0">
                <a:solidFill>
                  <a:srgbClr val="000000"/>
                </a:solidFill>
                <a:latin typeface="+mn-ea"/>
                <a:cs typeface="+mn-ea"/>
              </a:rPr>
              <a:t>5</a:t>
            </a:r>
            <a:r>
              <a:rPr lang="en-US" altLang="zh-CN" sz="900" b="0">
                <a:solidFill>
                  <a:srgbClr val="000000"/>
                </a:solidFill>
                <a:latin typeface="+mn-ea"/>
                <a:cs typeface="+mn-ea"/>
              </a:rPr>
              <a:t>.</a:t>
            </a:r>
            <a:r>
              <a:rPr lang="zh-CN" sz="900" b="0">
                <a:solidFill>
                  <a:srgbClr val="000000"/>
                </a:solidFill>
                <a:latin typeface="+mn-ea"/>
                <a:cs typeface="+mn-ea"/>
              </a:rPr>
              <a:t>团体旅客，同一家庭成员或需互相照顾的旅客，如病人及其陪伴人员等，应尽量安排在一起；</a:t>
            </a:r>
            <a:endParaRPr lang="zh-CN" sz="900" b="0">
              <a:solidFill>
                <a:srgbClr val="000000"/>
              </a:solidFill>
              <a:latin typeface="+mn-ea"/>
              <a:cs typeface="+mn-ea"/>
            </a:endParaRPr>
          </a:p>
          <a:p>
            <a:r>
              <a:rPr lang="zh-CN" sz="900" b="0">
                <a:solidFill>
                  <a:srgbClr val="000000"/>
                </a:solidFill>
                <a:latin typeface="+mn-ea"/>
                <a:cs typeface="+mn-ea"/>
              </a:rPr>
              <a:t>6</a:t>
            </a:r>
            <a:r>
              <a:rPr lang="en-US" altLang="zh-CN" sz="900" b="0">
                <a:solidFill>
                  <a:srgbClr val="000000"/>
                </a:solidFill>
                <a:latin typeface="+mn-ea"/>
                <a:cs typeface="+mn-ea"/>
              </a:rPr>
              <a:t>.</a:t>
            </a:r>
            <a:r>
              <a:rPr lang="zh-CN" sz="900" b="0">
                <a:solidFill>
                  <a:srgbClr val="000000"/>
                </a:solidFill>
                <a:latin typeface="+mn-ea"/>
                <a:cs typeface="+mn-ea"/>
              </a:rPr>
              <a:t>不同政治态度或不同宗教信仰的旅客，不要安排在一起；</a:t>
            </a:r>
            <a:endParaRPr lang="zh-CN" sz="900" b="0">
              <a:solidFill>
                <a:srgbClr val="000000"/>
              </a:solidFill>
              <a:latin typeface="+mn-ea"/>
              <a:cs typeface="+mn-ea"/>
            </a:endParaRPr>
          </a:p>
          <a:p>
            <a:r>
              <a:rPr lang="zh-CN" sz="900" b="0">
                <a:solidFill>
                  <a:srgbClr val="000000"/>
                </a:solidFill>
                <a:latin typeface="+mn-ea"/>
                <a:cs typeface="+mn-ea"/>
              </a:rPr>
              <a:t>7</a:t>
            </a:r>
            <a:r>
              <a:rPr lang="en-US" altLang="zh-CN" sz="900" b="0">
                <a:solidFill>
                  <a:srgbClr val="000000"/>
                </a:solidFill>
                <a:latin typeface="+mn-ea"/>
                <a:cs typeface="+mn-ea"/>
              </a:rPr>
              <a:t>.</a:t>
            </a:r>
            <a:r>
              <a:rPr lang="zh-CN" sz="900" b="0">
                <a:solidFill>
                  <a:srgbClr val="000000"/>
                </a:solidFill>
                <a:latin typeface="+mn-ea"/>
                <a:cs typeface="+mn-ea"/>
              </a:rPr>
              <a:t>公安押解的犯人，需将座位安排在航班最后一排座位。</a:t>
            </a:r>
            <a:endParaRPr lang="zh-CN" altLang="en-US" sz="900">
              <a:latin typeface="+mn-ea"/>
              <a:cs typeface="+mn-ea"/>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Users\Administrator\Desktop\1_0G410113644F.jpg"/>
          <p:cNvPicPr>
            <a:picLocks noChangeAspect="1" noChangeArrowheads="1"/>
          </p:cNvPicPr>
          <p:nvPr/>
        </p:nvPicPr>
        <p:blipFill>
          <a:blip r:embed="rId1" cstate="print">
            <a:clrChange>
              <a:clrFrom>
                <a:srgbClr val="FCFFFF"/>
              </a:clrFrom>
              <a:clrTo>
                <a:srgbClr val="FCFFFF">
                  <a:alpha val="0"/>
                </a:srgbClr>
              </a:clrTo>
            </a:clrChange>
          </a:blip>
          <a:srcRect t="14851" b="15842"/>
          <a:stretch>
            <a:fillRect/>
          </a:stretch>
        </p:blipFill>
        <p:spPr bwMode="auto">
          <a:xfrm>
            <a:off x="4343283" y="0"/>
            <a:ext cx="1417755" cy="472513"/>
          </a:xfrm>
          <a:prstGeom prst="rect">
            <a:avLst/>
          </a:prstGeom>
          <a:noFill/>
          <a:ln w="9525">
            <a:noFill/>
            <a:miter lim="800000"/>
            <a:headEnd/>
            <a:tailEnd/>
          </a:ln>
        </p:spPr>
      </p:pic>
      <p:cxnSp>
        <p:nvCxnSpPr>
          <p:cNvPr id="22" name="直接连接符 21"/>
          <p:cNvCxnSpPr/>
          <p:nvPr/>
        </p:nvCxnSpPr>
        <p:spPr>
          <a:xfrm>
            <a:off x="1880387" y="334160"/>
            <a:ext cx="2808000" cy="0"/>
          </a:xfrm>
          <a:prstGeom prst="line">
            <a:avLst/>
          </a:prstGeom>
        </p:spPr>
        <p:style>
          <a:lnRef idx="1">
            <a:schemeClr val="dk1"/>
          </a:lnRef>
          <a:fillRef idx="0">
            <a:schemeClr val="dk1"/>
          </a:fillRef>
          <a:effectRef idx="0">
            <a:schemeClr val="dk1"/>
          </a:effectRef>
          <a:fontRef idx="minor">
            <a:schemeClr val="tx1"/>
          </a:fontRef>
        </p:style>
      </p:cxnSp>
      <p:sp>
        <p:nvSpPr>
          <p:cNvPr id="24" name="矩形 23"/>
          <p:cNvSpPr/>
          <p:nvPr/>
        </p:nvSpPr>
        <p:spPr>
          <a:xfrm>
            <a:off x="578423" y="916445"/>
            <a:ext cx="4644583" cy="369570"/>
          </a:xfrm>
          <a:prstGeom prst="rect">
            <a:avLst/>
          </a:prstGeom>
        </p:spPr>
        <p:txBody>
          <a:bodyPr wrap="square" lIns="47216" tIns="23608" rIns="47216" bIns="23608">
            <a:spAutoFit/>
          </a:bodyPr>
          <a:lstStyle/>
          <a:p>
            <a:pPr>
              <a:lnSpc>
                <a:spcPct val="150000"/>
              </a:lnSpc>
            </a:pPr>
            <a:r>
              <a:rPr lang="zh-CN" altLang="en-US" sz="1400" dirty="0" smtClean="0">
                <a:solidFill>
                  <a:srgbClr val="0F3D14"/>
                </a:solidFill>
                <a:latin typeface="微软雅黑" panose="020B0503020204020204" pitchFamily="34" charset="-122"/>
                <a:ea typeface="微软雅黑" panose="020B0503020204020204" pitchFamily="34" charset="-122"/>
              </a:rPr>
              <a:t> </a:t>
            </a:r>
            <a:endParaRPr sz="1400" dirty="0" smtClean="0">
              <a:solidFill>
                <a:srgbClr val="0F3D14"/>
              </a:solidFill>
              <a:latin typeface="微软雅黑" panose="020B0503020204020204" pitchFamily="34" charset="-122"/>
              <a:ea typeface="微软雅黑" panose="020B0503020204020204" pitchFamily="34" charset="-122"/>
            </a:endParaRPr>
          </a:p>
        </p:txBody>
      </p:sp>
      <p:sp>
        <p:nvSpPr>
          <p:cNvPr id="26" name="五边形 25"/>
          <p:cNvSpPr/>
          <p:nvPr/>
        </p:nvSpPr>
        <p:spPr>
          <a:xfrm>
            <a:off x="0" y="111820"/>
            <a:ext cx="1911214" cy="431574"/>
          </a:xfrm>
          <a:prstGeom prst="homePlate">
            <a:avLst/>
          </a:prstGeom>
          <a:solidFill>
            <a:srgbClr val="08482E"/>
          </a:solidFill>
          <a:ln>
            <a:noFill/>
          </a:ln>
        </p:spPr>
        <p:style>
          <a:lnRef idx="2">
            <a:schemeClr val="accent1">
              <a:shade val="50000"/>
            </a:schemeClr>
          </a:lnRef>
          <a:fillRef idx="1">
            <a:schemeClr val="accent1"/>
          </a:fillRef>
          <a:effectRef idx="0">
            <a:schemeClr val="accent1"/>
          </a:effectRef>
          <a:fontRef idx="minor">
            <a:schemeClr val="lt1"/>
          </a:fontRef>
        </p:style>
        <p:txBody>
          <a:bodyPr lIns="47216" tIns="23608" rIns="47216" bIns="23608" rtlCol="0" anchor="ctr"/>
          <a:lstStyle/>
          <a:p>
            <a:pPr>
              <a:lnSpc>
                <a:spcPct val="150000"/>
              </a:lnSpc>
            </a:pPr>
            <a:r>
              <a:rPr lang="zh-CN" altLang="en-US" sz="1400" b="1" dirty="0" smtClean="0">
                <a:solidFill>
                  <a:schemeClr val="bg1"/>
                </a:solidFill>
                <a:latin typeface="微软雅黑" panose="020B0503020204020204" pitchFamily="34" charset="-122"/>
                <a:ea typeface="微软雅黑" panose="020B0503020204020204" pitchFamily="34" charset="-122"/>
                <a:sym typeface="+mn-ea"/>
              </a:rPr>
              <a:t>国际值机室岗位流程</a:t>
            </a:r>
            <a:endParaRPr lang="zh-CN" altLang="en-US" sz="14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28" name="矩形 27"/>
          <p:cNvSpPr/>
          <p:nvPr/>
        </p:nvSpPr>
        <p:spPr>
          <a:xfrm>
            <a:off x="1737511" y="111466"/>
            <a:ext cx="2879173" cy="185420"/>
          </a:xfrm>
          <a:prstGeom prst="rect">
            <a:avLst/>
          </a:prstGeom>
        </p:spPr>
        <p:txBody>
          <a:bodyPr lIns="47216" tIns="23608" rIns="47216" bIns="23608">
            <a:spAutoFit/>
          </a:bodyPr>
          <a:lstStyle/>
          <a:p>
            <a:pPr indent="157480" algn="ctr" defTabSz="471805" fontAlgn="base">
              <a:spcBef>
                <a:spcPct val="0"/>
              </a:spcBef>
              <a:spcAft>
                <a:spcPct val="0"/>
              </a:spcAft>
            </a:pPr>
            <a:r>
              <a:rPr lang="zh-CN" altLang="en-US" sz="900" b="1" dirty="0" smtClean="0">
                <a:solidFill>
                  <a:srgbClr val="0F3D14"/>
                </a:solidFill>
                <a:latin typeface="微软雅黑" panose="020B0503020204020204" pitchFamily="34" charset="-122"/>
                <a:ea typeface="微软雅黑" panose="020B0503020204020204" pitchFamily="34" charset="-122"/>
                <a:sym typeface="+mn-ea"/>
              </a:rPr>
              <a:t>国际值机岗位流程描述</a:t>
            </a:r>
            <a:endParaRPr lang="zh-CN" altLang="en-US" sz="900" b="1" dirty="0" smtClean="0">
              <a:solidFill>
                <a:srgbClr val="0F3D14"/>
              </a:solidFill>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297815" y="598170"/>
            <a:ext cx="5164455" cy="2491740"/>
          </a:xfrm>
          <a:prstGeom prst="rect">
            <a:avLst/>
          </a:prstGeom>
          <a:solidFill>
            <a:schemeClr val="accent6">
              <a:lumMod val="75000"/>
            </a:schemeClr>
          </a:solidFill>
          <a:ln w="9525">
            <a:noFill/>
          </a:ln>
        </p:spPr>
        <p:txBody>
          <a:bodyPr wrap="square">
            <a:spAutoFit/>
          </a:bodyPr>
          <a:lstStyle/>
          <a:p>
            <a:pPr marL="152400" indent="-152400"/>
            <a:r>
              <a:rPr lang="zh-CN" altLang="en-US" sz="1200" b="0" dirty="0" smtClean="0">
                <a:solidFill>
                  <a:schemeClr val="bg1"/>
                </a:solidFill>
                <a:cs typeface="仿宋_GB2312" panose="02010609030101010101" charset="-122"/>
              </a:rPr>
              <a:t>五、</a:t>
            </a:r>
            <a:r>
              <a:rPr lang="zh-CN" sz="1200" b="1" dirty="0" smtClean="0">
                <a:solidFill>
                  <a:schemeClr val="bg1"/>
                </a:solidFill>
                <a:cs typeface="仿宋_GB2312" panose="02010609030101010101" charset="-122"/>
              </a:rPr>
              <a:t>询</a:t>
            </a:r>
            <a:r>
              <a:rPr lang="zh-CN" sz="1200" b="1" dirty="0">
                <a:solidFill>
                  <a:schemeClr val="bg1"/>
                </a:solidFill>
                <a:cs typeface="仿宋_GB2312" panose="02010609030101010101" charset="-122"/>
              </a:rPr>
              <a:t>问安保问题及收运旅客行李：</a:t>
            </a:r>
            <a:endParaRPr lang="zh-CN" sz="1200" b="1" dirty="0">
              <a:solidFill>
                <a:schemeClr val="bg1"/>
              </a:solidFill>
              <a:cs typeface="仿宋_GB2312" panose="02010609030101010101" charset="-122"/>
            </a:endParaRPr>
          </a:p>
          <a:p>
            <a:pPr marL="152400" indent="-152400"/>
            <a:r>
              <a:rPr lang="zh-CN" sz="1200" b="1" dirty="0">
                <a:solidFill>
                  <a:schemeClr val="bg1"/>
                </a:solidFill>
                <a:cs typeface="仿宋_GB2312" panose="02010609030101010101" charset="-122"/>
              </a:rPr>
              <a:t>1.收运旅客行李，检查托运行李包装是否符合运输规定，不符合运输规定的，礼貌拒绝托运。行李有破损的，建议打包，并在行李条相应免责选项上打勾，向旅客指出破损内容，让旅客签名确认；</a:t>
            </a:r>
            <a:endParaRPr lang="zh-CN" sz="1200" b="1" dirty="0">
              <a:solidFill>
                <a:schemeClr val="bg1"/>
              </a:solidFill>
              <a:cs typeface="仿宋_GB2312" panose="02010609030101010101" charset="-122"/>
            </a:endParaRPr>
          </a:p>
          <a:p>
            <a:pPr marL="152400" indent="-152400"/>
            <a:r>
              <a:rPr lang="zh-CN" sz="1200" b="1" dirty="0">
                <a:solidFill>
                  <a:schemeClr val="bg1"/>
                </a:solidFill>
                <a:cs typeface="仿宋_GB2312" panose="02010609030101010101" charset="-122"/>
              </a:rPr>
              <a:t>2.询问旅客关于行李安全的5个问题及其它安全事项；</a:t>
            </a:r>
            <a:endParaRPr lang="zh-CN" sz="1200" b="1" dirty="0">
              <a:solidFill>
                <a:schemeClr val="bg1"/>
              </a:solidFill>
              <a:cs typeface="仿宋_GB2312" panose="02010609030101010101" charset="-122"/>
            </a:endParaRPr>
          </a:p>
          <a:p>
            <a:pPr marL="152400" indent="-152400"/>
            <a:r>
              <a:rPr lang="zh-CN" sz="1200" b="1" dirty="0">
                <a:solidFill>
                  <a:schemeClr val="bg1"/>
                </a:solidFill>
                <a:cs typeface="仿宋_GB2312" panose="02010609030101010101" charset="-122"/>
              </a:rPr>
              <a:t>3.检查旅客单件行李是否超过32KG，如超过32KG，要求旅客重新整理行李至32公斤以下。如旅客行李超过32公斤且的确无法拆分，经航空公司同意后方可安排超大柜台收运。（根据民航客规规定，单件行李重量不可超过50KG，如超过则礼貌拒绝托运）；</a:t>
            </a:r>
            <a:endParaRPr lang="zh-CN" sz="1200" b="1" dirty="0">
              <a:solidFill>
                <a:schemeClr val="bg1"/>
              </a:solidFill>
              <a:cs typeface="仿宋_GB2312" panose="02010609030101010101" charset="-122"/>
            </a:endParaRPr>
          </a:p>
          <a:p>
            <a:pPr marL="152400" indent="-152400"/>
            <a:r>
              <a:rPr lang="zh-CN" sz="1200" b="1" dirty="0">
                <a:solidFill>
                  <a:schemeClr val="bg1"/>
                </a:solidFill>
                <a:cs typeface="仿宋_GB2312" panose="02010609030101010101" charset="-122"/>
              </a:rPr>
              <a:t>4.托运行李外形及尺寸不适合行李传送带传送的，如旅客无法重新整理，则安排超大柜台运送；</a:t>
            </a:r>
            <a:endParaRPr lang="zh-CN" sz="1200" b="1" dirty="0">
              <a:solidFill>
                <a:schemeClr val="bg1"/>
              </a:solidFill>
              <a:cs typeface="仿宋_GB2312" panose="02010609030101010101" charset="-122"/>
            </a:endParaRPr>
          </a:p>
          <a:p>
            <a:pPr marL="152400" indent="-152400"/>
            <a:r>
              <a:rPr lang="zh-CN" sz="1200" b="1" dirty="0">
                <a:solidFill>
                  <a:schemeClr val="bg1"/>
                </a:solidFill>
                <a:cs typeface="仿宋_GB2312" panose="02010609030101010101" charset="-122"/>
              </a:rPr>
              <a:t>5.正确使用行李框放置软包装及外形不规则的行李；</a:t>
            </a:r>
            <a:endParaRPr lang="zh-CN" sz="1200" b="1" dirty="0">
              <a:solidFill>
                <a:schemeClr val="bg1"/>
              </a:solidFill>
              <a:cs typeface="仿宋_GB2312" panose="02010609030101010101" charset="-122"/>
            </a:endParaRPr>
          </a:p>
          <a:p>
            <a:pPr marL="152400" indent="-152400"/>
            <a:r>
              <a:rPr lang="zh-CN" sz="1200" b="1" dirty="0">
                <a:solidFill>
                  <a:schemeClr val="bg1"/>
                </a:solidFill>
                <a:cs typeface="仿宋_GB2312" panose="02010609030101010101" charset="-122"/>
              </a:rPr>
              <a:t>6.检查旅客手提行李，挂手提行李条，规定尺寸为(20cm*40cm*55cm)。</a:t>
            </a:r>
            <a:endParaRPr lang="zh-CN" sz="1200" b="1" dirty="0">
              <a:solidFill>
                <a:schemeClr val="bg1"/>
              </a:solidFill>
              <a:cs typeface="仿宋_GB2312" panose="02010609030101010101"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Users\Administrator\Desktop\1_0G410113644F.jpg"/>
          <p:cNvPicPr>
            <a:picLocks noChangeAspect="1" noChangeArrowheads="1"/>
          </p:cNvPicPr>
          <p:nvPr/>
        </p:nvPicPr>
        <p:blipFill>
          <a:blip r:embed="rId1" cstate="print">
            <a:clrChange>
              <a:clrFrom>
                <a:srgbClr val="FCFFFF"/>
              </a:clrFrom>
              <a:clrTo>
                <a:srgbClr val="FCFFFF">
                  <a:alpha val="0"/>
                </a:srgbClr>
              </a:clrTo>
            </a:clrChange>
          </a:blip>
          <a:srcRect t="14851" b="15842"/>
          <a:stretch>
            <a:fillRect/>
          </a:stretch>
        </p:blipFill>
        <p:spPr bwMode="auto">
          <a:xfrm>
            <a:off x="4343283" y="0"/>
            <a:ext cx="1417755" cy="472513"/>
          </a:xfrm>
          <a:prstGeom prst="rect">
            <a:avLst/>
          </a:prstGeom>
          <a:noFill/>
          <a:ln w="9525">
            <a:noFill/>
            <a:miter lim="800000"/>
            <a:headEnd/>
            <a:tailEnd/>
          </a:ln>
        </p:spPr>
      </p:pic>
      <p:cxnSp>
        <p:nvCxnSpPr>
          <p:cNvPr id="22" name="直接连接符 21"/>
          <p:cNvCxnSpPr/>
          <p:nvPr/>
        </p:nvCxnSpPr>
        <p:spPr>
          <a:xfrm>
            <a:off x="1880387" y="334160"/>
            <a:ext cx="2808000" cy="0"/>
          </a:xfrm>
          <a:prstGeom prst="line">
            <a:avLst/>
          </a:prstGeom>
        </p:spPr>
        <p:style>
          <a:lnRef idx="1">
            <a:schemeClr val="dk1"/>
          </a:lnRef>
          <a:fillRef idx="0">
            <a:schemeClr val="dk1"/>
          </a:fillRef>
          <a:effectRef idx="0">
            <a:schemeClr val="dk1"/>
          </a:effectRef>
          <a:fontRef idx="minor">
            <a:schemeClr val="tx1"/>
          </a:fontRef>
        </p:style>
      </p:cxnSp>
      <p:sp>
        <p:nvSpPr>
          <p:cNvPr id="24" name="矩形 23"/>
          <p:cNvSpPr/>
          <p:nvPr/>
        </p:nvSpPr>
        <p:spPr>
          <a:xfrm>
            <a:off x="3439160" y="916305"/>
            <a:ext cx="1783715" cy="369570"/>
          </a:xfrm>
          <a:prstGeom prst="rect">
            <a:avLst/>
          </a:prstGeom>
        </p:spPr>
        <p:txBody>
          <a:bodyPr wrap="square" lIns="47216" tIns="23608" rIns="47216" bIns="23608">
            <a:spAutoFit/>
          </a:bodyPr>
          <a:lstStyle/>
          <a:p>
            <a:pPr>
              <a:lnSpc>
                <a:spcPct val="150000"/>
              </a:lnSpc>
            </a:pPr>
            <a:r>
              <a:rPr lang="zh-CN" altLang="en-US" sz="1400" dirty="0" smtClean="0">
                <a:solidFill>
                  <a:srgbClr val="0F3D14"/>
                </a:solidFill>
                <a:latin typeface="微软雅黑" panose="020B0503020204020204" pitchFamily="34" charset="-122"/>
                <a:ea typeface="微软雅黑" panose="020B0503020204020204" pitchFamily="34" charset="-122"/>
              </a:rPr>
              <a:t> </a:t>
            </a:r>
            <a:endParaRPr sz="1400" dirty="0" smtClean="0">
              <a:solidFill>
                <a:srgbClr val="0F3D14"/>
              </a:solidFill>
              <a:latin typeface="微软雅黑" panose="020B0503020204020204" pitchFamily="34" charset="-122"/>
              <a:ea typeface="微软雅黑" panose="020B0503020204020204" pitchFamily="34" charset="-122"/>
            </a:endParaRPr>
          </a:p>
        </p:txBody>
      </p:sp>
      <p:sp>
        <p:nvSpPr>
          <p:cNvPr id="26" name="五边形 25"/>
          <p:cNvSpPr/>
          <p:nvPr/>
        </p:nvSpPr>
        <p:spPr>
          <a:xfrm>
            <a:off x="0" y="111820"/>
            <a:ext cx="1911214" cy="431574"/>
          </a:xfrm>
          <a:prstGeom prst="homePlate">
            <a:avLst/>
          </a:prstGeom>
          <a:solidFill>
            <a:srgbClr val="08482E"/>
          </a:solidFill>
          <a:ln>
            <a:noFill/>
          </a:ln>
        </p:spPr>
        <p:style>
          <a:lnRef idx="2">
            <a:schemeClr val="accent1">
              <a:shade val="50000"/>
            </a:schemeClr>
          </a:lnRef>
          <a:fillRef idx="1">
            <a:schemeClr val="accent1"/>
          </a:fillRef>
          <a:effectRef idx="0">
            <a:schemeClr val="accent1"/>
          </a:effectRef>
          <a:fontRef idx="minor">
            <a:schemeClr val="lt1"/>
          </a:fontRef>
        </p:style>
        <p:txBody>
          <a:bodyPr lIns="47216" tIns="23608" rIns="47216" bIns="23608" rtlCol="0" anchor="ctr"/>
          <a:lstStyle/>
          <a:p>
            <a:pPr>
              <a:lnSpc>
                <a:spcPct val="150000"/>
              </a:lnSpc>
            </a:pPr>
            <a:r>
              <a:rPr lang="zh-CN" altLang="en-US" sz="1400" b="1" dirty="0" smtClean="0">
                <a:solidFill>
                  <a:schemeClr val="bg1"/>
                </a:solidFill>
                <a:latin typeface="微软雅黑" panose="020B0503020204020204" pitchFamily="34" charset="-122"/>
                <a:ea typeface="微软雅黑" panose="020B0503020204020204" pitchFamily="34" charset="-122"/>
                <a:sym typeface="+mn-ea"/>
              </a:rPr>
              <a:t>国际值机室岗位流程</a:t>
            </a:r>
            <a:endParaRPr lang="zh-CN" altLang="en-US" sz="14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28" name="矩形 27"/>
          <p:cNvSpPr/>
          <p:nvPr/>
        </p:nvSpPr>
        <p:spPr>
          <a:xfrm>
            <a:off x="1737511" y="111466"/>
            <a:ext cx="2879173" cy="185420"/>
          </a:xfrm>
          <a:prstGeom prst="rect">
            <a:avLst/>
          </a:prstGeom>
        </p:spPr>
        <p:txBody>
          <a:bodyPr lIns="47216" tIns="23608" rIns="47216" bIns="23608">
            <a:spAutoFit/>
          </a:bodyPr>
          <a:lstStyle/>
          <a:p>
            <a:pPr indent="157480" algn="ctr" defTabSz="471805" fontAlgn="base">
              <a:spcBef>
                <a:spcPct val="0"/>
              </a:spcBef>
              <a:spcAft>
                <a:spcPct val="0"/>
              </a:spcAft>
            </a:pPr>
            <a:r>
              <a:rPr lang="zh-CN" altLang="en-US" sz="900" b="1" dirty="0" smtClean="0">
                <a:solidFill>
                  <a:srgbClr val="0F3D14"/>
                </a:solidFill>
                <a:latin typeface="微软雅黑" panose="020B0503020204020204" pitchFamily="34" charset="-122"/>
                <a:ea typeface="微软雅黑" panose="020B0503020204020204" pitchFamily="34" charset="-122"/>
                <a:sym typeface="+mn-ea"/>
              </a:rPr>
              <a:t>国际值机岗位流程描述</a:t>
            </a:r>
            <a:endParaRPr lang="zh-CN" altLang="en-US" sz="900" b="1" dirty="0" smtClean="0">
              <a:solidFill>
                <a:srgbClr val="0F3D14"/>
              </a:solidFill>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601980" y="543560"/>
            <a:ext cx="2266950" cy="737235"/>
          </a:xfrm>
          <a:prstGeom prst="rect">
            <a:avLst/>
          </a:prstGeom>
          <a:solidFill>
            <a:schemeClr val="accent6">
              <a:lumMod val="75000"/>
            </a:schemeClr>
          </a:solidFill>
          <a:ln w="9525">
            <a:noFill/>
          </a:ln>
        </p:spPr>
        <p:txBody>
          <a:bodyPr wrap="square">
            <a:spAutoFit/>
          </a:bodyPr>
          <a:lstStyle/>
          <a:p>
            <a:pPr>
              <a:spcBef>
                <a:spcPct val="50000"/>
              </a:spcBef>
              <a:buBlip>
                <a:blip r:embed="rId2"/>
              </a:buBlip>
            </a:pPr>
            <a:r>
              <a:rPr lang="en-US" altLang="zh-CN" sz="1200" b="0" dirty="0">
                <a:cs typeface="仿宋_GB2312" panose="02010609030101010101" charset="-122"/>
              </a:rPr>
              <a:t> </a:t>
            </a:r>
            <a:r>
              <a:rPr lang="zh-CN" altLang="en-US" sz="1200" b="1" dirty="0" smtClean="0">
                <a:solidFill>
                  <a:schemeClr val="bg1"/>
                </a:solidFill>
                <a:latin typeface="华文中宋" panose="02010600040101010101" pitchFamily="2" charset="-122"/>
                <a:ea typeface="华文中宋" panose="02010600040101010101" pitchFamily="2" charset="-122"/>
                <a:sym typeface="+mn-ea"/>
              </a:rPr>
              <a:t>出</a:t>
            </a:r>
            <a:r>
              <a:rPr lang="zh-CN" altLang="en-US" sz="1200" b="1" dirty="0">
                <a:solidFill>
                  <a:schemeClr val="bg1"/>
                </a:solidFill>
                <a:latin typeface="华文中宋" panose="02010600040101010101" pitchFamily="2" charset="-122"/>
                <a:ea typeface="华文中宋" panose="02010600040101010101" pitchFamily="2" charset="-122"/>
                <a:sym typeface="+mn-ea"/>
              </a:rPr>
              <a:t>于安全原因</a:t>
            </a:r>
            <a:r>
              <a:rPr lang="en-US" altLang="zh-CN" sz="1200" b="1" dirty="0">
                <a:solidFill>
                  <a:schemeClr val="bg1"/>
                </a:solidFill>
                <a:latin typeface="华文中宋" panose="02010600040101010101" pitchFamily="2" charset="-122"/>
                <a:ea typeface="华文中宋" panose="02010600040101010101" pitchFamily="2" charset="-122"/>
                <a:sym typeface="+mn-ea"/>
              </a:rPr>
              <a:t>,</a:t>
            </a:r>
            <a:r>
              <a:rPr lang="zh-CN" altLang="en-US" sz="1200" b="1" dirty="0">
                <a:solidFill>
                  <a:schemeClr val="bg1"/>
                </a:solidFill>
                <a:latin typeface="华文中宋" panose="02010600040101010101" pitchFamily="2" charset="-122"/>
                <a:ea typeface="华文中宋" panose="02010600040101010101" pitchFamily="2" charset="-122"/>
                <a:sym typeface="+mn-ea"/>
              </a:rPr>
              <a:t>必须逐个检查行李</a:t>
            </a:r>
            <a:endParaRPr lang="en-US" altLang="zh-CN" sz="1200" b="1" dirty="0">
              <a:solidFill>
                <a:schemeClr val="bg1"/>
              </a:solidFill>
              <a:latin typeface="华文中宋" panose="02010600040101010101" pitchFamily="2" charset="-122"/>
              <a:ea typeface="华文中宋" panose="02010600040101010101" pitchFamily="2" charset="-122"/>
            </a:endParaRPr>
          </a:p>
          <a:p>
            <a:pPr>
              <a:spcBef>
                <a:spcPct val="50000"/>
              </a:spcBef>
              <a:buBlip>
                <a:blip r:embed="rId2"/>
              </a:buBlip>
            </a:pPr>
            <a:r>
              <a:rPr lang="zh-CN" altLang="en-US" sz="1200" b="1" dirty="0">
                <a:solidFill>
                  <a:schemeClr val="bg1"/>
                </a:solidFill>
                <a:latin typeface="华文中宋" panose="02010600040101010101" pitchFamily="2" charset="-122"/>
                <a:ea typeface="华文中宋" panose="02010600040101010101" pitchFamily="2" charset="-122"/>
                <a:sym typeface="+mn-ea"/>
              </a:rPr>
              <a:t>旅客托运行李</a:t>
            </a:r>
            <a:r>
              <a:rPr lang="en-US" altLang="zh-CN" sz="1200" b="1" dirty="0">
                <a:solidFill>
                  <a:schemeClr val="bg1"/>
                </a:solidFill>
                <a:latin typeface="华文中宋" panose="02010600040101010101" pitchFamily="2" charset="-122"/>
                <a:ea typeface="华文中宋" panose="02010600040101010101" pitchFamily="2" charset="-122"/>
                <a:sym typeface="+mn-ea"/>
              </a:rPr>
              <a:t>,</a:t>
            </a:r>
            <a:r>
              <a:rPr lang="zh-CN" altLang="en-US" sz="1200" b="1" dirty="0">
                <a:solidFill>
                  <a:schemeClr val="bg1"/>
                </a:solidFill>
                <a:latin typeface="华文中宋" panose="02010600040101010101" pitchFamily="2" charset="-122"/>
                <a:ea typeface="华文中宋" panose="02010600040101010101" pitchFamily="2" charset="-122"/>
                <a:sym typeface="+mn-ea"/>
              </a:rPr>
              <a:t>安全询问</a:t>
            </a:r>
            <a:endParaRPr lang="zh-CN" altLang="en-US" sz="1200" b="1" dirty="0">
              <a:solidFill>
                <a:schemeClr val="bg1"/>
              </a:solidFill>
              <a:latin typeface="华文中宋" panose="02010600040101010101" pitchFamily="2" charset="-122"/>
              <a:ea typeface="华文中宋" panose="02010600040101010101" pitchFamily="2" charset="-122"/>
              <a:cs typeface="仿宋_GB2312" panose="02010609030101010101" charset="-122"/>
              <a:sym typeface="+mn-ea"/>
            </a:endParaRPr>
          </a:p>
        </p:txBody>
      </p:sp>
      <p:sp>
        <p:nvSpPr>
          <p:cNvPr id="2" name="文本框 1"/>
          <p:cNvSpPr txBox="1"/>
          <p:nvPr/>
        </p:nvSpPr>
        <p:spPr>
          <a:xfrm>
            <a:off x="2868930" y="543560"/>
            <a:ext cx="2354580" cy="1455420"/>
          </a:xfrm>
          <a:prstGeom prst="rect">
            <a:avLst/>
          </a:prstGeom>
          <a:solidFill>
            <a:schemeClr val="accent1">
              <a:lumMod val="20000"/>
              <a:lumOff val="80000"/>
            </a:schemeClr>
          </a:solidFill>
          <a:ln w="9525">
            <a:noFill/>
          </a:ln>
        </p:spPr>
        <p:txBody>
          <a:bodyPr wrap="square">
            <a:spAutoFit/>
          </a:bodyPr>
          <a:lstStyle/>
          <a:p>
            <a:pPr marL="152400" indent="-152400" algn="l">
              <a:buNone/>
            </a:pPr>
            <a:r>
              <a:rPr lang="en-US" altLang="zh-CN" sz="1000" b="1" dirty="0">
                <a:solidFill>
                  <a:schemeClr val="tx1"/>
                </a:solidFill>
                <a:cs typeface="仿宋_GB2312" panose="02010609030101010101" charset="-122"/>
              </a:rPr>
              <a:t>     </a:t>
            </a:r>
            <a:r>
              <a:rPr lang="zh-CN" altLang="en-US" sz="1200" b="1" noProof="0" dirty="0" smtClean="0">
                <a:ln>
                  <a:noFill/>
                </a:ln>
                <a:solidFill>
                  <a:schemeClr val="accent2"/>
                </a:solidFill>
                <a:effectLst/>
                <a:uLnTx/>
                <a:uFillTx/>
                <a:latin typeface="+mj-lt"/>
                <a:ea typeface="+mj-ea"/>
                <a:sym typeface="+mn-ea"/>
              </a:rPr>
              <a:t>五个安全问题</a:t>
            </a:r>
            <a:endParaRPr lang="en-US" altLang="zh-CN" sz="1200" b="1" dirty="0">
              <a:solidFill>
                <a:schemeClr val="tx1"/>
              </a:solidFill>
              <a:cs typeface="仿宋_GB2312" panose="02010609030101010101" charset="-122"/>
            </a:endParaRPr>
          </a:p>
          <a:p>
            <a:pPr eaLnBrk="1" fontAlgn="base" hangingPunct="1">
              <a:lnSpc>
                <a:spcPct val="80000"/>
              </a:lnSpc>
              <a:buBlip>
                <a:blip r:embed="rId3"/>
              </a:buBlip>
            </a:pPr>
            <a:r>
              <a:rPr lang="en-US" altLang="zh-CN" sz="1200" dirty="0" smtClean="0">
                <a:latin typeface="华文中宋" panose="02010600040101010101" pitchFamily="2" charset="-122"/>
                <a:ea typeface="华文中宋" panose="02010600040101010101" pitchFamily="2" charset="-122"/>
                <a:sym typeface="+mn-ea"/>
              </a:rPr>
              <a:t>1</a:t>
            </a:r>
            <a:r>
              <a:rPr lang="en-US" altLang="zh-CN" sz="1200" b="1" dirty="0">
                <a:solidFill>
                  <a:schemeClr val="tx1"/>
                </a:solidFill>
                <a:cs typeface="仿宋_GB2312" panose="02010609030101010101" charset="-122"/>
              </a:rPr>
              <a:t>.</a:t>
            </a:r>
            <a:r>
              <a:rPr lang="zh-CN" altLang="en-US" sz="1200" dirty="0">
                <a:latin typeface="华文中宋" panose="02010600040101010101" pitchFamily="2" charset="-122"/>
                <a:ea typeface="华文中宋" panose="02010600040101010101" pitchFamily="2" charset="-122"/>
                <a:sym typeface="+mn-ea"/>
              </a:rPr>
              <a:t>这是您的包吗？</a:t>
            </a:r>
            <a:endParaRPr lang="zh-CN" altLang="en-US" sz="1200" strike="noStrike" noProof="1">
              <a:latin typeface="华文中宋" panose="02010600040101010101" pitchFamily="2" charset="-122"/>
              <a:ea typeface="华文中宋" panose="02010600040101010101" pitchFamily="2" charset="-122"/>
            </a:endParaRPr>
          </a:p>
          <a:p>
            <a:pPr eaLnBrk="1" fontAlgn="base" hangingPunct="1">
              <a:lnSpc>
                <a:spcPct val="80000"/>
              </a:lnSpc>
              <a:buBlip>
                <a:blip r:embed="rId3"/>
              </a:buBlip>
            </a:pPr>
            <a:r>
              <a:rPr lang="en-US" altLang="zh-CN" sz="1200" dirty="0">
                <a:latin typeface="华文中宋" panose="02010600040101010101" pitchFamily="2" charset="-122"/>
                <a:ea typeface="华文中宋" panose="02010600040101010101" pitchFamily="2" charset="-122"/>
                <a:sym typeface="+mn-ea"/>
              </a:rPr>
              <a:t>2.</a:t>
            </a:r>
            <a:r>
              <a:rPr lang="zh-CN" altLang="en-US" sz="1200" dirty="0">
                <a:latin typeface="华文中宋" panose="02010600040101010101" pitchFamily="2" charset="-122"/>
                <a:ea typeface="华文中宋" panose="02010600040101010101" pitchFamily="2" charset="-122"/>
                <a:sym typeface="+mn-ea"/>
              </a:rPr>
              <a:t>行李是您自己打包的吗？</a:t>
            </a:r>
            <a:endParaRPr lang="en-US" altLang="zh-CN" sz="1200" strike="noStrike" noProof="1">
              <a:latin typeface="华文中宋" panose="02010600040101010101" pitchFamily="2" charset="-122"/>
              <a:ea typeface="华文中宋" panose="02010600040101010101" pitchFamily="2" charset="-122"/>
            </a:endParaRPr>
          </a:p>
          <a:p>
            <a:pPr eaLnBrk="1" fontAlgn="base" hangingPunct="1">
              <a:lnSpc>
                <a:spcPct val="80000"/>
              </a:lnSpc>
              <a:buBlip>
                <a:blip r:embed="rId3"/>
              </a:buBlip>
            </a:pPr>
            <a:r>
              <a:rPr lang="en-US" altLang="zh-CN" sz="1200" dirty="0">
                <a:latin typeface="华文中宋" panose="02010600040101010101" pitchFamily="2" charset="-122"/>
                <a:ea typeface="华文中宋" panose="02010600040101010101" pitchFamily="2" charset="-122"/>
                <a:sym typeface="+mn-ea"/>
              </a:rPr>
              <a:t>3.</a:t>
            </a:r>
            <a:r>
              <a:rPr lang="zh-CN" altLang="en-US" sz="1200" dirty="0">
                <a:latin typeface="华文中宋" panose="02010600040101010101" pitchFamily="2" charset="-122"/>
                <a:ea typeface="华文中宋" panose="02010600040101010101" pitchFamily="2" charset="-122"/>
                <a:sym typeface="+mn-ea"/>
              </a:rPr>
              <a:t>是否有他人让您为其携带任何物品？</a:t>
            </a:r>
            <a:endParaRPr lang="en-US" altLang="zh-CN" sz="1200" strike="noStrike" noProof="1">
              <a:latin typeface="华文中宋" panose="02010600040101010101" pitchFamily="2" charset="-122"/>
              <a:ea typeface="华文中宋" panose="02010600040101010101" pitchFamily="2" charset="-122"/>
            </a:endParaRPr>
          </a:p>
          <a:p>
            <a:pPr eaLnBrk="1" fontAlgn="base" hangingPunct="1">
              <a:lnSpc>
                <a:spcPct val="80000"/>
              </a:lnSpc>
              <a:buBlip>
                <a:blip r:embed="rId3"/>
              </a:buBlip>
            </a:pPr>
            <a:r>
              <a:rPr lang="en-US" altLang="zh-CN" sz="1200" dirty="0">
                <a:latin typeface="华文中宋" panose="02010600040101010101" pitchFamily="2" charset="-122"/>
                <a:ea typeface="华文中宋" panose="02010600040101010101" pitchFamily="2" charset="-122"/>
                <a:sym typeface="+mn-ea"/>
              </a:rPr>
              <a:t>4.</a:t>
            </a:r>
            <a:r>
              <a:rPr lang="zh-CN" altLang="en-US" sz="1200" dirty="0">
                <a:latin typeface="华文中宋" panose="02010600040101010101" pitchFamily="2" charset="-122"/>
                <a:ea typeface="华文中宋" panose="02010600040101010101" pitchFamily="2" charset="-122"/>
                <a:sym typeface="+mn-ea"/>
              </a:rPr>
              <a:t>行李是否曾处于无人看管的状态？</a:t>
            </a:r>
            <a:endParaRPr lang="en-US" altLang="zh-CN" sz="1200" strike="noStrike" noProof="1">
              <a:latin typeface="华文中宋" panose="02010600040101010101" pitchFamily="2" charset="-122"/>
              <a:ea typeface="华文中宋" panose="02010600040101010101" pitchFamily="2" charset="-122"/>
            </a:endParaRPr>
          </a:p>
          <a:p>
            <a:pPr eaLnBrk="1" fontAlgn="base" hangingPunct="1">
              <a:lnSpc>
                <a:spcPct val="80000"/>
              </a:lnSpc>
              <a:buBlip>
                <a:blip r:embed="rId3"/>
              </a:buBlip>
            </a:pPr>
            <a:r>
              <a:rPr lang="en-US" altLang="zh-CN" sz="1200" dirty="0">
                <a:latin typeface="华文中宋" panose="02010600040101010101" pitchFamily="2" charset="-122"/>
                <a:ea typeface="华文中宋" panose="02010600040101010101" pitchFamily="2" charset="-122"/>
                <a:sym typeface="+mn-ea"/>
              </a:rPr>
              <a:t>5.</a:t>
            </a:r>
            <a:r>
              <a:rPr lang="zh-CN" altLang="en-US" sz="1200" dirty="0">
                <a:latin typeface="华文中宋" panose="02010600040101010101" pitchFamily="2" charset="-122"/>
                <a:ea typeface="华文中宋" panose="02010600040101010101" pitchFamily="2" charset="-122"/>
                <a:sym typeface="+mn-ea"/>
              </a:rPr>
              <a:t>行李中是否有危险物品？如锂电池，充电宝，火柴，打火机？</a:t>
            </a:r>
            <a:endParaRPr lang="zh-CN" sz="1200" b="1" dirty="0">
              <a:solidFill>
                <a:schemeClr val="tx1"/>
              </a:solidFill>
              <a:cs typeface="仿宋_GB2312" panose="02010609030101010101" charset="-122"/>
            </a:endParaRPr>
          </a:p>
        </p:txBody>
      </p:sp>
      <p:sp>
        <p:nvSpPr>
          <p:cNvPr id="3" name="文本框 2"/>
          <p:cNvSpPr txBox="1"/>
          <p:nvPr/>
        </p:nvSpPr>
        <p:spPr>
          <a:xfrm>
            <a:off x="601345" y="1285875"/>
            <a:ext cx="2268220" cy="1863090"/>
          </a:xfrm>
          <a:prstGeom prst="rect">
            <a:avLst/>
          </a:prstGeom>
          <a:solidFill>
            <a:srgbClr val="FFFF00"/>
          </a:solidFill>
        </p:spPr>
        <p:txBody>
          <a:bodyPr wrap="square" rtlCol="0" anchor="t">
            <a:spAutoFit/>
          </a:bodyPr>
          <a:lstStyle/>
          <a:p>
            <a:pPr eaLnBrk="1" fontAlgn="base" hangingPunct="1">
              <a:lnSpc>
                <a:spcPct val="80000"/>
              </a:lnSpc>
              <a:buBlip>
                <a:blip r:embed="rId3"/>
              </a:buBlip>
            </a:pPr>
            <a:r>
              <a:rPr lang="en-US" altLang="zh-CN" sz="1600" dirty="0">
                <a:latin typeface="Microsoft Himalaya" panose="01010100010101010101" pitchFamily="2" charset="0"/>
                <a:sym typeface="+mn-ea"/>
              </a:rPr>
              <a:t>1.Is this your bag?</a:t>
            </a:r>
            <a:endParaRPr lang="en-US" altLang="zh-CN" sz="1600" strike="noStrike" noProof="1">
              <a:latin typeface="Microsoft Himalaya" panose="01010100010101010101" pitchFamily="2" charset="0"/>
            </a:endParaRPr>
          </a:p>
          <a:p>
            <a:pPr eaLnBrk="1" fontAlgn="base" hangingPunct="1">
              <a:lnSpc>
                <a:spcPct val="80000"/>
              </a:lnSpc>
              <a:buBlip>
                <a:blip r:embed="rId3"/>
              </a:buBlip>
            </a:pPr>
            <a:r>
              <a:rPr lang="en-US" altLang="zh-CN" sz="1600" dirty="0">
                <a:latin typeface="Microsoft Himalaya" panose="01010100010101010101" pitchFamily="2" charset="0"/>
                <a:sym typeface="+mn-ea"/>
              </a:rPr>
              <a:t>2.Did you pack it yourself?</a:t>
            </a:r>
            <a:endParaRPr lang="en-US" altLang="zh-CN" sz="1600" strike="noStrike" noProof="1">
              <a:latin typeface="Microsoft Himalaya" panose="01010100010101010101" pitchFamily="2" charset="0"/>
            </a:endParaRPr>
          </a:p>
          <a:p>
            <a:pPr eaLnBrk="1" fontAlgn="base" hangingPunct="1">
              <a:lnSpc>
                <a:spcPct val="80000"/>
              </a:lnSpc>
              <a:buBlip>
                <a:blip r:embed="rId3"/>
              </a:buBlip>
            </a:pPr>
            <a:r>
              <a:rPr lang="en-US" altLang="zh-CN" sz="1600" dirty="0">
                <a:latin typeface="Microsoft Himalaya" panose="01010100010101010101" pitchFamily="2" charset="0"/>
                <a:sym typeface="+mn-ea"/>
              </a:rPr>
              <a:t>3.Did anyone give you anything to carry for him /her ?</a:t>
            </a:r>
            <a:endParaRPr lang="en-US" altLang="zh-CN" sz="1600" strike="noStrike" noProof="1">
              <a:latin typeface="Microsoft Himalaya" panose="01010100010101010101" pitchFamily="2" charset="0"/>
            </a:endParaRPr>
          </a:p>
          <a:p>
            <a:pPr eaLnBrk="1" fontAlgn="base" hangingPunct="1">
              <a:lnSpc>
                <a:spcPct val="80000"/>
              </a:lnSpc>
              <a:buBlip>
                <a:blip r:embed="rId3"/>
              </a:buBlip>
            </a:pPr>
            <a:r>
              <a:rPr lang="en-US" altLang="zh-CN" sz="1600" dirty="0">
                <a:latin typeface="Microsoft Himalaya" panose="01010100010101010101" pitchFamily="2" charset="0"/>
                <a:sym typeface="+mn-ea"/>
              </a:rPr>
              <a:t>4.Have you left your baggage unattended after packing it?</a:t>
            </a:r>
            <a:endParaRPr lang="en-US" altLang="zh-CN" sz="1600" strike="noStrike" noProof="1">
              <a:latin typeface="Microsoft Himalaya" panose="01010100010101010101" pitchFamily="2" charset="0"/>
            </a:endParaRPr>
          </a:p>
          <a:p>
            <a:pPr eaLnBrk="1" fontAlgn="base" hangingPunct="1">
              <a:lnSpc>
                <a:spcPct val="80000"/>
              </a:lnSpc>
              <a:buBlip>
                <a:blip r:embed="rId3"/>
              </a:buBlip>
            </a:pPr>
            <a:r>
              <a:rPr lang="en-US" altLang="zh-CN" sz="1600" dirty="0">
                <a:latin typeface="Microsoft Himalaya" panose="01010100010101010101" pitchFamily="2" charset="0"/>
                <a:sym typeface="+mn-ea"/>
              </a:rPr>
              <a:t>5.Are there any dangerous goods in your </a:t>
            </a:r>
            <a:r>
              <a:rPr lang="en-US" altLang="zh-CN" sz="1600" dirty="0" err="1">
                <a:latin typeface="Microsoft Himalaya" panose="01010100010101010101" pitchFamily="2" charset="0"/>
                <a:sym typeface="+mn-ea"/>
              </a:rPr>
              <a:t>bags?such</a:t>
            </a:r>
            <a:r>
              <a:rPr lang="en-US" altLang="zh-CN" sz="1600" dirty="0">
                <a:latin typeface="Microsoft Himalaya" panose="01010100010101010101" pitchFamily="2" charset="0"/>
                <a:sym typeface="+mn-ea"/>
              </a:rPr>
              <a:t> as lithium batteries, </a:t>
            </a:r>
            <a:r>
              <a:rPr lang="en-US" altLang="zh-CN" sz="1600" dirty="0" err="1">
                <a:latin typeface="Microsoft Himalaya" panose="01010100010101010101" pitchFamily="2" charset="0"/>
                <a:sym typeface="+mn-ea"/>
              </a:rPr>
              <a:t>powerbank</a:t>
            </a:r>
            <a:r>
              <a:rPr lang="zh-CN" altLang="en-US" sz="1600" dirty="0">
                <a:latin typeface="Microsoft Himalaya" panose="01010100010101010101" pitchFamily="2" charset="0"/>
                <a:sym typeface="+mn-ea"/>
              </a:rPr>
              <a:t>，</a:t>
            </a:r>
            <a:r>
              <a:rPr lang="en-US" altLang="zh-CN" sz="1600" dirty="0">
                <a:latin typeface="Microsoft Himalaya" panose="01010100010101010101" pitchFamily="2" charset="0"/>
                <a:sym typeface="+mn-ea"/>
              </a:rPr>
              <a:t>matches or lighters?</a:t>
            </a:r>
            <a:endParaRPr lang="zh-CN" altLang="en-US" sz="1600" dirty="0"/>
          </a:p>
        </p:txBody>
      </p:sp>
      <p:pic>
        <p:nvPicPr>
          <p:cNvPr id="31748" name="Picture 2" descr="http://img3.makepolo.net/img3/512/202/100005951202_14052650906000.jpg"/>
          <p:cNvPicPr>
            <a:picLocks noChangeAspect="1"/>
          </p:cNvPicPr>
          <p:nvPr/>
        </p:nvPicPr>
        <p:blipFill>
          <a:blip r:embed="rId4" cstate="print"/>
          <a:stretch>
            <a:fillRect/>
          </a:stretch>
        </p:blipFill>
        <p:spPr>
          <a:xfrm>
            <a:off x="2869565" y="1980565"/>
            <a:ext cx="2352675" cy="1168400"/>
          </a:xfrm>
          <a:prstGeom prst="rect">
            <a:avLst/>
          </a:prstGeom>
          <a:noFill/>
          <a:ln w="9525">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Users\Administrator\Desktop\1_0G410113644F.jpg"/>
          <p:cNvPicPr>
            <a:picLocks noChangeAspect="1" noChangeArrowheads="1"/>
          </p:cNvPicPr>
          <p:nvPr/>
        </p:nvPicPr>
        <p:blipFill>
          <a:blip r:embed="rId1" cstate="print">
            <a:clrChange>
              <a:clrFrom>
                <a:srgbClr val="FCFFFF"/>
              </a:clrFrom>
              <a:clrTo>
                <a:srgbClr val="FCFFFF">
                  <a:alpha val="0"/>
                </a:srgbClr>
              </a:clrTo>
            </a:clrChange>
          </a:blip>
          <a:srcRect t="14851" b="15842"/>
          <a:stretch>
            <a:fillRect/>
          </a:stretch>
        </p:blipFill>
        <p:spPr bwMode="auto">
          <a:xfrm>
            <a:off x="4343283" y="0"/>
            <a:ext cx="1417755" cy="472513"/>
          </a:xfrm>
          <a:prstGeom prst="rect">
            <a:avLst/>
          </a:prstGeom>
          <a:noFill/>
          <a:ln w="9525">
            <a:noFill/>
            <a:miter lim="800000"/>
            <a:headEnd/>
            <a:tailEnd/>
          </a:ln>
        </p:spPr>
      </p:pic>
      <p:cxnSp>
        <p:nvCxnSpPr>
          <p:cNvPr id="22" name="直接连接符 21"/>
          <p:cNvCxnSpPr/>
          <p:nvPr/>
        </p:nvCxnSpPr>
        <p:spPr>
          <a:xfrm>
            <a:off x="1880387" y="334160"/>
            <a:ext cx="2808000" cy="0"/>
          </a:xfrm>
          <a:prstGeom prst="line">
            <a:avLst/>
          </a:prstGeom>
        </p:spPr>
        <p:style>
          <a:lnRef idx="1">
            <a:schemeClr val="dk1"/>
          </a:lnRef>
          <a:fillRef idx="0">
            <a:schemeClr val="dk1"/>
          </a:fillRef>
          <a:effectRef idx="0">
            <a:schemeClr val="dk1"/>
          </a:effectRef>
          <a:fontRef idx="minor">
            <a:schemeClr val="tx1"/>
          </a:fontRef>
        </p:style>
      </p:cxnSp>
      <p:sp>
        <p:nvSpPr>
          <p:cNvPr id="24" name="矩形 23"/>
          <p:cNvSpPr/>
          <p:nvPr/>
        </p:nvSpPr>
        <p:spPr>
          <a:xfrm>
            <a:off x="578423" y="916445"/>
            <a:ext cx="4644583" cy="369570"/>
          </a:xfrm>
          <a:prstGeom prst="rect">
            <a:avLst/>
          </a:prstGeom>
        </p:spPr>
        <p:txBody>
          <a:bodyPr wrap="square" lIns="47216" tIns="23608" rIns="47216" bIns="23608">
            <a:spAutoFit/>
          </a:bodyPr>
          <a:lstStyle/>
          <a:p>
            <a:pPr>
              <a:lnSpc>
                <a:spcPct val="150000"/>
              </a:lnSpc>
            </a:pPr>
            <a:r>
              <a:rPr lang="zh-CN" altLang="en-US" sz="1400" dirty="0" smtClean="0">
                <a:solidFill>
                  <a:srgbClr val="0F3D14"/>
                </a:solidFill>
                <a:latin typeface="微软雅黑" panose="020B0503020204020204" pitchFamily="34" charset="-122"/>
                <a:ea typeface="微软雅黑" panose="020B0503020204020204" pitchFamily="34" charset="-122"/>
              </a:rPr>
              <a:t> </a:t>
            </a:r>
            <a:endParaRPr sz="1400" dirty="0" smtClean="0">
              <a:solidFill>
                <a:srgbClr val="0F3D14"/>
              </a:solidFill>
              <a:latin typeface="微软雅黑" panose="020B0503020204020204" pitchFamily="34" charset="-122"/>
              <a:ea typeface="微软雅黑" panose="020B0503020204020204" pitchFamily="34" charset="-122"/>
            </a:endParaRPr>
          </a:p>
        </p:txBody>
      </p:sp>
      <p:sp>
        <p:nvSpPr>
          <p:cNvPr id="26" name="五边形 25"/>
          <p:cNvSpPr/>
          <p:nvPr/>
        </p:nvSpPr>
        <p:spPr>
          <a:xfrm>
            <a:off x="0" y="111820"/>
            <a:ext cx="1911214" cy="431574"/>
          </a:xfrm>
          <a:prstGeom prst="homePlate">
            <a:avLst/>
          </a:prstGeom>
          <a:solidFill>
            <a:srgbClr val="08482E"/>
          </a:solidFill>
          <a:ln>
            <a:noFill/>
          </a:ln>
        </p:spPr>
        <p:style>
          <a:lnRef idx="2">
            <a:schemeClr val="accent1">
              <a:shade val="50000"/>
            </a:schemeClr>
          </a:lnRef>
          <a:fillRef idx="1">
            <a:schemeClr val="accent1"/>
          </a:fillRef>
          <a:effectRef idx="0">
            <a:schemeClr val="accent1"/>
          </a:effectRef>
          <a:fontRef idx="minor">
            <a:schemeClr val="lt1"/>
          </a:fontRef>
        </p:style>
        <p:txBody>
          <a:bodyPr lIns="47216" tIns="23608" rIns="47216" bIns="23608" rtlCol="0" anchor="ctr"/>
          <a:lstStyle/>
          <a:p>
            <a:pPr>
              <a:lnSpc>
                <a:spcPct val="150000"/>
              </a:lnSpc>
            </a:pPr>
            <a:r>
              <a:rPr lang="zh-CN" altLang="en-US" sz="1400" b="1" dirty="0" smtClean="0">
                <a:solidFill>
                  <a:schemeClr val="bg1"/>
                </a:solidFill>
                <a:latin typeface="微软雅黑" panose="020B0503020204020204" pitchFamily="34" charset="-122"/>
                <a:ea typeface="微软雅黑" panose="020B0503020204020204" pitchFamily="34" charset="-122"/>
                <a:sym typeface="+mn-ea"/>
              </a:rPr>
              <a:t>国际值机室岗位流程</a:t>
            </a:r>
            <a:endParaRPr lang="zh-CN" altLang="en-US" sz="14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28" name="矩形 27"/>
          <p:cNvSpPr/>
          <p:nvPr/>
        </p:nvSpPr>
        <p:spPr>
          <a:xfrm>
            <a:off x="1737511" y="111466"/>
            <a:ext cx="2879173" cy="185420"/>
          </a:xfrm>
          <a:prstGeom prst="rect">
            <a:avLst/>
          </a:prstGeom>
        </p:spPr>
        <p:txBody>
          <a:bodyPr lIns="47216" tIns="23608" rIns="47216" bIns="23608">
            <a:spAutoFit/>
          </a:bodyPr>
          <a:lstStyle/>
          <a:p>
            <a:pPr indent="157480" algn="ctr" defTabSz="471805" fontAlgn="base">
              <a:spcBef>
                <a:spcPct val="0"/>
              </a:spcBef>
              <a:spcAft>
                <a:spcPct val="0"/>
              </a:spcAft>
            </a:pPr>
            <a:r>
              <a:rPr lang="zh-CN" altLang="en-US" sz="900" b="1" dirty="0" smtClean="0">
                <a:solidFill>
                  <a:srgbClr val="0F3D14"/>
                </a:solidFill>
                <a:latin typeface="微软雅黑" panose="020B0503020204020204" pitchFamily="34" charset="-122"/>
                <a:ea typeface="微软雅黑" panose="020B0503020204020204" pitchFamily="34" charset="-122"/>
                <a:sym typeface="+mn-ea"/>
              </a:rPr>
              <a:t>国际值机岗位流程描述</a:t>
            </a:r>
            <a:endParaRPr sz="900" dirty="0" smtClean="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文本框 1"/>
          <p:cNvSpPr txBox="1"/>
          <p:nvPr/>
        </p:nvSpPr>
        <p:spPr>
          <a:xfrm>
            <a:off x="2882900" y="583565"/>
            <a:ext cx="2277110" cy="553085"/>
          </a:xfrm>
          <a:prstGeom prst="rect">
            <a:avLst/>
          </a:prstGeom>
          <a:solidFill>
            <a:srgbClr val="0E784D"/>
          </a:solidFill>
        </p:spPr>
        <p:txBody>
          <a:bodyPr wrap="square" rtlCol="0" anchor="t">
            <a:spAutoFit/>
          </a:bodyPr>
          <a:lstStyle/>
          <a:p>
            <a:pPr fontAlgn="auto">
              <a:buBlip>
                <a:blip r:embed="rId2"/>
              </a:buBlip>
            </a:pPr>
            <a:r>
              <a:rPr lang="zh-CN" altLang="en-US" dirty="0">
                <a:solidFill>
                  <a:schemeClr val="bg1"/>
                </a:solidFill>
                <a:latin typeface="华文中宋" panose="02010600040101010101" pitchFamily="2" charset="-122"/>
                <a:ea typeface="华文中宋" panose="02010600040101010101" pitchFamily="2" charset="-122"/>
                <a:sym typeface="+mn-ea"/>
              </a:rPr>
              <a:t>每件行李都有单独的行李标签号码</a:t>
            </a:r>
            <a:endParaRPr lang="zh-CN" altLang="en-US" dirty="0">
              <a:solidFill>
                <a:schemeClr val="bg1"/>
              </a:solidFill>
              <a:latin typeface="华文中宋" panose="02010600040101010101" pitchFamily="2" charset="-122"/>
              <a:ea typeface="华文中宋" panose="02010600040101010101" pitchFamily="2" charset="-122"/>
              <a:sym typeface="+mn-ea"/>
            </a:endParaRPr>
          </a:p>
          <a:p>
            <a:pPr indent="0" fontAlgn="auto">
              <a:buNone/>
            </a:pPr>
            <a:endParaRPr lang="en-US" altLang="zh-CN">
              <a:solidFill>
                <a:schemeClr val="bg1"/>
              </a:solidFill>
              <a:latin typeface="华文中宋" panose="02010600040101010101" pitchFamily="2" charset="-122"/>
              <a:ea typeface="华文中宋" panose="02010600040101010101" pitchFamily="2" charset="-122"/>
            </a:endParaRPr>
          </a:p>
          <a:p>
            <a:pPr fontAlgn="auto">
              <a:buBlip>
                <a:blip r:embed="rId2"/>
              </a:buBlip>
            </a:pPr>
            <a:r>
              <a:rPr lang="zh-CN" altLang="en-US" dirty="0">
                <a:solidFill>
                  <a:schemeClr val="bg1"/>
                </a:solidFill>
                <a:latin typeface="华文中宋" panose="02010600040101010101" pitchFamily="2" charset="-122"/>
                <a:ea typeface="华文中宋" panose="02010600040101010101" pitchFamily="2" charset="-122"/>
                <a:sym typeface="+mn-ea"/>
              </a:rPr>
              <a:t>每件行李必须托运在乘客本人名下</a:t>
            </a:r>
            <a:endParaRPr lang="zh-CN" altLang="en-US" dirty="0">
              <a:solidFill>
                <a:schemeClr val="bg1"/>
              </a:solidFill>
              <a:latin typeface="华文中宋" panose="02010600040101010101" pitchFamily="2" charset="-122"/>
              <a:ea typeface="华文中宋" panose="02010600040101010101" pitchFamily="2" charset="-122"/>
              <a:sym typeface="+mn-ea"/>
            </a:endParaRPr>
          </a:p>
        </p:txBody>
      </p:sp>
      <p:pic>
        <p:nvPicPr>
          <p:cNvPr id="40963" name="图片 64521" descr="图片4"/>
          <p:cNvPicPr>
            <a:picLocks noChangeAspect="1"/>
          </p:cNvPicPr>
          <p:nvPr/>
        </p:nvPicPr>
        <p:blipFill>
          <a:blip r:embed="rId3" cstate="print"/>
          <a:stretch>
            <a:fillRect/>
          </a:stretch>
        </p:blipFill>
        <p:spPr>
          <a:xfrm>
            <a:off x="687070" y="1162685"/>
            <a:ext cx="4472940" cy="1845310"/>
          </a:xfrm>
          <a:prstGeom prst="rect">
            <a:avLst/>
          </a:prstGeom>
          <a:noFill/>
          <a:ln w="9525">
            <a:noFill/>
          </a:ln>
        </p:spPr>
      </p:pic>
      <p:sp>
        <p:nvSpPr>
          <p:cNvPr id="3" name="文本框 2"/>
          <p:cNvSpPr txBox="1"/>
          <p:nvPr/>
        </p:nvSpPr>
        <p:spPr>
          <a:xfrm>
            <a:off x="687070" y="583565"/>
            <a:ext cx="2195830" cy="553085"/>
          </a:xfrm>
          <a:prstGeom prst="rect">
            <a:avLst/>
          </a:prstGeom>
          <a:solidFill>
            <a:schemeClr val="accent1">
              <a:lumMod val="20000"/>
              <a:lumOff val="80000"/>
            </a:schemeClr>
          </a:solidFill>
        </p:spPr>
        <p:txBody>
          <a:bodyPr wrap="square" rtlCol="0" anchor="t">
            <a:spAutoFit/>
          </a:bodyPr>
          <a:lstStyle/>
          <a:p>
            <a:pPr>
              <a:buBlip>
                <a:blip r:embed="rId4"/>
              </a:buBlip>
            </a:pPr>
            <a:r>
              <a:rPr lang="zh-CN" altLang="en-US" dirty="0">
                <a:latin typeface="华文中宋" panose="02010600040101010101" pitchFamily="2" charset="-122"/>
                <a:ea typeface="华文中宋" panose="02010600040101010101" pitchFamily="2" charset="-122"/>
                <a:sym typeface="+mn-ea"/>
              </a:rPr>
              <a:t>检查托运行李</a:t>
            </a:r>
            <a:endParaRPr lang="en-US" altLang="zh-CN">
              <a:latin typeface="华文中宋" panose="02010600040101010101" pitchFamily="2" charset="-122"/>
              <a:ea typeface="华文中宋" panose="02010600040101010101" pitchFamily="2" charset="-122"/>
            </a:endParaRPr>
          </a:p>
          <a:p>
            <a:pPr>
              <a:buBlip>
                <a:blip r:embed="rId2"/>
              </a:buBlip>
            </a:pPr>
            <a:r>
              <a:rPr lang="zh-CN" altLang="en-US" dirty="0">
                <a:latin typeface="华文中宋" panose="02010600040101010101" pitchFamily="2" charset="-122"/>
                <a:ea typeface="华文中宋" panose="02010600040101010101" pitchFamily="2" charset="-122"/>
                <a:sym typeface="+mn-ea"/>
              </a:rPr>
              <a:t>行李有没有损坏</a:t>
            </a:r>
            <a:endParaRPr lang="en-US" altLang="zh-CN">
              <a:latin typeface="华文中宋" panose="02010600040101010101" pitchFamily="2" charset="-122"/>
              <a:ea typeface="华文中宋" panose="02010600040101010101" pitchFamily="2" charset="-122"/>
            </a:endParaRPr>
          </a:p>
          <a:p>
            <a:pPr>
              <a:buBlip>
                <a:blip r:embed="rId2"/>
              </a:buBlip>
            </a:pPr>
            <a:r>
              <a:rPr lang="zh-CN" altLang="en-US" dirty="0">
                <a:latin typeface="华文中宋" panose="02010600040101010101" pitchFamily="2" charset="-122"/>
                <a:ea typeface="华文中宋" panose="02010600040101010101" pitchFamily="2" charset="-122"/>
                <a:sym typeface="+mn-ea"/>
              </a:rPr>
              <a:t>删除旧的行李标签</a:t>
            </a:r>
            <a:endParaRPr lang="zh-CN"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Users\Administrator\Desktop\1_0G410113644F.jpg"/>
          <p:cNvPicPr>
            <a:picLocks noChangeAspect="1" noChangeArrowheads="1"/>
          </p:cNvPicPr>
          <p:nvPr/>
        </p:nvPicPr>
        <p:blipFill>
          <a:blip r:embed="rId1" cstate="print">
            <a:clrChange>
              <a:clrFrom>
                <a:srgbClr val="FCFFFF"/>
              </a:clrFrom>
              <a:clrTo>
                <a:srgbClr val="FCFFFF">
                  <a:alpha val="0"/>
                </a:srgbClr>
              </a:clrTo>
            </a:clrChange>
          </a:blip>
          <a:srcRect t="14851" b="15842"/>
          <a:stretch>
            <a:fillRect/>
          </a:stretch>
        </p:blipFill>
        <p:spPr bwMode="auto">
          <a:xfrm>
            <a:off x="4343283" y="0"/>
            <a:ext cx="1417755" cy="472513"/>
          </a:xfrm>
          <a:prstGeom prst="rect">
            <a:avLst/>
          </a:prstGeom>
          <a:noFill/>
          <a:ln w="9525">
            <a:noFill/>
            <a:miter lim="800000"/>
            <a:headEnd/>
            <a:tailEnd/>
          </a:ln>
        </p:spPr>
      </p:pic>
      <p:cxnSp>
        <p:nvCxnSpPr>
          <p:cNvPr id="22" name="直接连接符 21"/>
          <p:cNvCxnSpPr/>
          <p:nvPr/>
        </p:nvCxnSpPr>
        <p:spPr>
          <a:xfrm>
            <a:off x="1880387" y="334160"/>
            <a:ext cx="2808000" cy="0"/>
          </a:xfrm>
          <a:prstGeom prst="line">
            <a:avLst/>
          </a:prstGeom>
        </p:spPr>
        <p:style>
          <a:lnRef idx="1">
            <a:schemeClr val="dk1"/>
          </a:lnRef>
          <a:fillRef idx="0">
            <a:schemeClr val="dk1"/>
          </a:fillRef>
          <a:effectRef idx="0">
            <a:schemeClr val="dk1"/>
          </a:effectRef>
          <a:fontRef idx="minor">
            <a:schemeClr val="tx1"/>
          </a:fontRef>
        </p:style>
      </p:cxnSp>
      <p:sp>
        <p:nvSpPr>
          <p:cNvPr id="24" name="矩形 23"/>
          <p:cNvSpPr/>
          <p:nvPr/>
        </p:nvSpPr>
        <p:spPr>
          <a:xfrm>
            <a:off x="578423" y="916445"/>
            <a:ext cx="4644583" cy="369570"/>
          </a:xfrm>
          <a:prstGeom prst="rect">
            <a:avLst/>
          </a:prstGeom>
        </p:spPr>
        <p:txBody>
          <a:bodyPr wrap="square" lIns="47216" tIns="23608" rIns="47216" bIns="23608">
            <a:spAutoFit/>
          </a:bodyPr>
          <a:lstStyle/>
          <a:p>
            <a:pPr>
              <a:lnSpc>
                <a:spcPct val="150000"/>
              </a:lnSpc>
            </a:pPr>
            <a:r>
              <a:rPr lang="zh-CN" altLang="en-US" sz="1400" dirty="0" smtClean="0">
                <a:solidFill>
                  <a:srgbClr val="0F3D14"/>
                </a:solidFill>
                <a:latin typeface="微软雅黑" panose="020B0503020204020204" pitchFamily="34" charset="-122"/>
                <a:ea typeface="微软雅黑" panose="020B0503020204020204" pitchFamily="34" charset="-122"/>
              </a:rPr>
              <a:t> </a:t>
            </a:r>
            <a:endParaRPr sz="1400" dirty="0" smtClean="0">
              <a:solidFill>
                <a:srgbClr val="0F3D14"/>
              </a:solidFill>
              <a:latin typeface="微软雅黑" panose="020B0503020204020204" pitchFamily="34" charset="-122"/>
              <a:ea typeface="微软雅黑" panose="020B0503020204020204" pitchFamily="34" charset="-122"/>
            </a:endParaRPr>
          </a:p>
        </p:txBody>
      </p:sp>
      <p:sp>
        <p:nvSpPr>
          <p:cNvPr id="26" name="五边形 25"/>
          <p:cNvSpPr/>
          <p:nvPr/>
        </p:nvSpPr>
        <p:spPr>
          <a:xfrm>
            <a:off x="0" y="111820"/>
            <a:ext cx="1911214" cy="431574"/>
          </a:xfrm>
          <a:prstGeom prst="homePlate">
            <a:avLst/>
          </a:prstGeom>
          <a:solidFill>
            <a:srgbClr val="08482E"/>
          </a:solidFill>
          <a:ln>
            <a:noFill/>
          </a:ln>
        </p:spPr>
        <p:style>
          <a:lnRef idx="2">
            <a:schemeClr val="accent1">
              <a:shade val="50000"/>
            </a:schemeClr>
          </a:lnRef>
          <a:fillRef idx="1">
            <a:schemeClr val="accent1"/>
          </a:fillRef>
          <a:effectRef idx="0">
            <a:schemeClr val="accent1"/>
          </a:effectRef>
          <a:fontRef idx="minor">
            <a:schemeClr val="lt1"/>
          </a:fontRef>
        </p:style>
        <p:txBody>
          <a:bodyPr lIns="47216" tIns="23608" rIns="47216" bIns="23608" rtlCol="0" anchor="ctr"/>
          <a:lstStyle/>
          <a:p>
            <a:pPr>
              <a:lnSpc>
                <a:spcPct val="150000"/>
              </a:lnSpc>
            </a:pPr>
            <a:r>
              <a:rPr lang="zh-CN" altLang="en-US" sz="1400" b="1" dirty="0" smtClean="0">
                <a:solidFill>
                  <a:schemeClr val="bg1"/>
                </a:solidFill>
                <a:latin typeface="微软雅黑" panose="020B0503020204020204" pitchFamily="34" charset="-122"/>
                <a:ea typeface="微软雅黑" panose="020B0503020204020204" pitchFamily="34" charset="-122"/>
                <a:sym typeface="+mn-ea"/>
              </a:rPr>
              <a:t>国际值机室岗位流程</a:t>
            </a:r>
            <a:endParaRPr lang="zh-CN" altLang="en-US" sz="14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28" name="矩形 27"/>
          <p:cNvSpPr/>
          <p:nvPr/>
        </p:nvSpPr>
        <p:spPr>
          <a:xfrm>
            <a:off x="1737511" y="111466"/>
            <a:ext cx="2879173" cy="185420"/>
          </a:xfrm>
          <a:prstGeom prst="rect">
            <a:avLst/>
          </a:prstGeom>
        </p:spPr>
        <p:txBody>
          <a:bodyPr lIns="47216" tIns="23608" rIns="47216" bIns="23608">
            <a:spAutoFit/>
          </a:bodyPr>
          <a:lstStyle/>
          <a:p>
            <a:pPr indent="157480" algn="ctr" defTabSz="471805" fontAlgn="base">
              <a:spcBef>
                <a:spcPct val="0"/>
              </a:spcBef>
              <a:spcAft>
                <a:spcPct val="0"/>
              </a:spcAft>
            </a:pPr>
            <a:r>
              <a:rPr lang="zh-CN" altLang="en-US" sz="900" b="1" dirty="0" smtClean="0">
                <a:solidFill>
                  <a:srgbClr val="0F3D14"/>
                </a:solidFill>
                <a:latin typeface="微软雅黑" panose="020B0503020204020204" pitchFamily="34" charset="-122"/>
                <a:ea typeface="微软雅黑" panose="020B0503020204020204" pitchFamily="34" charset="-122"/>
                <a:sym typeface="+mn-ea"/>
              </a:rPr>
              <a:t>国际值机岗位流程描述</a:t>
            </a:r>
            <a:endParaRPr sz="900" dirty="0" smtClean="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37890" name="图片 60424" descr="leven910_1481088604820_59"/>
          <p:cNvPicPr>
            <a:picLocks noChangeAspect="1"/>
          </p:cNvPicPr>
          <p:nvPr/>
        </p:nvPicPr>
        <p:blipFill>
          <a:blip r:embed="rId2" cstate="print"/>
          <a:stretch>
            <a:fillRect/>
          </a:stretch>
        </p:blipFill>
        <p:spPr>
          <a:xfrm>
            <a:off x="2152650" y="365125"/>
            <a:ext cx="2221230" cy="2823845"/>
          </a:xfrm>
          <a:prstGeom prst="rect">
            <a:avLst/>
          </a:prstGeom>
          <a:noFill/>
          <a:ln w="9525">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Users\Administrator\Desktop\1_0G410113644F.jpg"/>
          <p:cNvPicPr>
            <a:picLocks noChangeAspect="1" noChangeArrowheads="1"/>
          </p:cNvPicPr>
          <p:nvPr/>
        </p:nvPicPr>
        <p:blipFill>
          <a:blip r:embed="rId1" cstate="print">
            <a:clrChange>
              <a:clrFrom>
                <a:srgbClr val="FCFFFF"/>
              </a:clrFrom>
              <a:clrTo>
                <a:srgbClr val="FCFFFF">
                  <a:alpha val="0"/>
                </a:srgbClr>
              </a:clrTo>
            </a:clrChange>
          </a:blip>
          <a:srcRect t="14851" b="15842"/>
          <a:stretch>
            <a:fillRect/>
          </a:stretch>
        </p:blipFill>
        <p:spPr bwMode="auto">
          <a:xfrm>
            <a:off x="4343283" y="0"/>
            <a:ext cx="1417755" cy="472513"/>
          </a:xfrm>
          <a:prstGeom prst="rect">
            <a:avLst/>
          </a:prstGeom>
          <a:noFill/>
          <a:ln w="9525">
            <a:noFill/>
            <a:miter lim="800000"/>
            <a:headEnd/>
            <a:tailEnd/>
          </a:ln>
        </p:spPr>
      </p:pic>
      <p:sp>
        <p:nvSpPr>
          <p:cNvPr id="65" name="TextBox 64"/>
          <p:cNvSpPr txBox="1"/>
          <p:nvPr/>
        </p:nvSpPr>
        <p:spPr>
          <a:xfrm>
            <a:off x="803910" y="854710"/>
            <a:ext cx="3885565" cy="1198880"/>
          </a:xfrm>
          <a:prstGeom prst="rect">
            <a:avLst/>
          </a:prstGeom>
          <a:noFill/>
        </p:spPr>
        <p:txBody>
          <a:bodyPr wrap="square" rtlCol="0">
            <a:spAutoFit/>
          </a:bodyPr>
          <a:lstStyle/>
          <a:p>
            <a:pPr>
              <a:lnSpc>
                <a:spcPct val="150000"/>
              </a:lnSpc>
            </a:pPr>
            <a:r>
              <a:rPr lang="zh-CN" altLang="en-US" sz="1600" b="1" dirty="0" smtClean="0">
                <a:solidFill>
                  <a:srgbClr val="FF0000"/>
                </a:solidFill>
                <a:latin typeface="微软雅黑" panose="020B0503020204020204" pitchFamily="34" charset="-122"/>
                <a:ea typeface="微软雅黑" panose="020B0503020204020204" pitchFamily="34" charset="-122"/>
              </a:rPr>
              <a:t>一、代理航空公司介绍</a:t>
            </a:r>
            <a:endParaRPr lang="zh-CN" altLang="en-US" sz="1600" b="1" dirty="0" smtClean="0">
              <a:solidFill>
                <a:srgbClr val="0F3D14"/>
              </a:solidFill>
              <a:latin typeface="微软雅黑" panose="020B0503020204020204" pitchFamily="34" charset="-122"/>
              <a:ea typeface="微软雅黑" panose="020B0503020204020204" pitchFamily="34" charset="-122"/>
            </a:endParaRPr>
          </a:p>
          <a:p>
            <a:pPr>
              <a:lnSpc>
                <a:spcPct val="150000"/>
              </a:lnSpc>
            </a:pPr>
            <a:r>
              <a:rPr lang="zh-CN" altLang="en-US" sz="1600" b="1" dirty="0" smtClean="0">
                <a:solidFill>
                  <a:srgbClr val="0F3D14"/>
                </a:solidFill>
                <a:latin typeface="微软雅黑" panose="020B0503020204020204" pitchFamily="34" charset="-122"/>
                <a:ea typeface="微软雅黑" panose="020B0503020204020204" pitchFamily="34" charset="-122"/>
              </a:rPr>
              <a:t>二、国际值机室岗位</a:t>
            </a:r>
            <a:endParaRPr lang="zh-CN" altLang="en-US" sz="1600" b="1" dirty="0" smtClean="0">
              <a:solidFill>
                <a:srgbClr val="0F3D14"/>
              </a:solidFill>
              <a:latin typeface="微软雅黑" panose="020B0503020204020204" pitchFamily="34" charset="-122"/>
              <a:ea typeface="微软雅黑" panose="020B0503020204020204" pitchFamily="34" charset="-122"/>
            </a:endParaRPr>
          </a:p>
          <a:p>
            <a:pPr>
              <a:lnSpc>
                <a:spcPct val="150000"/>
              </a:lnSpc>
            </a:pPr>
            <a:r>
              <a:rPr lang="zh-CN" altLang="en-US" sz="1600" b="1" dirty="0" smtClean="0">
                <a:solidFill>
                  <a:srgbClr val="0F3D14"/>
                </a:solidFill>
                <a:latin typeface="微软雅黑" panose="020B0503020204020204" pitchFamily="34" charset="-122"/>
                <a:ea typeface="微软雅黑" panose="020B0503020204020204" pitchFamily="34" charset="-122"/>
              </a:rPr>
              <a:t>三、国际值机岗位流程</a:t>
            </a:r>
            <a:endParaRPr lang="zh-CN" altLang="en-US" sz="1600" b="1" dirty="0" smtClean="0">
              <a:solidFill>
                <a:srgbClr val="0F3D14"/>
              </a:solidFill>
              <a:latin typeface="微软雅黑" panose="020B0503020204020204" pitchFamily="34" charset="-122"/>
              <a:ea typeface="微软雅黑" panose="020B0503020204020204" pitchFamily="34" charset="-122"/>
            </a:endParaRPr>
          </a:p>
        </p:txBody>
      </p:sp>
      <p:cxnSp>
        <p:nvCxnSpPr>
          <p:cNvPr id="67" name="直接连接符 66"/>
          <p:cNvCxnSpPr/>
          <p:nvPr/>
        </p:nvCxnSpPr>
        <p:spPr>
          <a:xfrm flipV="1">
            <a:off x="1808949" y="334160"/>
            <a:ext cx="2880000" cy="0"/>
          </a:xfrm>
          <a:prstGeom prst="line">
            <a:avLst/>
          </a:prstGeom>
        </p:spPr>
        <p:style>
          <a:lnRef idx="1">
            <a:schemeClr val="dk1"/>
          </a:lnRef>
          <a:fillRef idx="0">
            <a:schemeClr val="dk1"/>
          </a:fillRef>
          <a:effectRef idx="0">
            <a:schemeClr val="dk1"/>
          </a:effectRef>
          <a:fontRef idx="minor">
            <a:schemeClr val="tx1"/>
          </a:fontRef>
        </p:style>
      </p:cxnSp>
      <p:sp>
        <p:nvSpPr>
          <p:cNvPr id="3" name="五边形 2"/>
          <p:cNvSpPr/>
          <p:nvPr/>
        </p:nvSpPr>
        <p:spPr>
          <a:xfrm>
            <a:off x="0" y="119846"/>
            <a:ext cx="1911214" cy="428628"/>
          </a:xfrm>
          <a:prstGeom prst="homePlate">
            <a:avLst/>
          </a:prstGeom>
          <a:solidFill>
            <a:srgbClr val="08482E"/>
          </a:solidFill>
          <a:ln>
            <a:noFill/>
          </a:ln>
        </p:spPr>
        <p:style>
          <a:lnRef idx="2">
            <a:schemeClr val="accent1">
              <a:shade val="50000"/>
            </a:schemeClr>
          </a:lnRef>
          <a:fillRef idx="1">
            <a:schemeClr val="accent1"/>
          </a:fillRef>
          <a:effectRef idx="0">
            <a:schemeClr val="accent1"/>
          </a:effectRef>
          <a:fontRef idx="minor">
            <a:schemeClr val="lt1"/>
          </a:fontRef>
        </p:style>
        <p:txBody>
          <a:bodyPr lIns="47216" tIns="23608" rIns="47216" bIns="23608" rtlCol="0" anchor="ctr"/>
          <a:lstStyle/>
          <a:p>
            <a:pPr algn="ctr"/>
            <a:r>
              <a:rPr lang="zh-CN" altLang="en-US" sz="1600" b="1" dirty="0" smtClean="0">
                <a:latin typeface="微软雅黑" panose="020B0503020204020204" pitchFamily="34" charset="-122"/>
                <a:ea typeface="微软雅黑" panose="020B0503020204020204" pitchFamily="34" charset="-122"/>
              </a:rPr>
              <a:t>目  录</a:t>
            </a:r>
            <a:endParaRPr lang="zh-CN" altLang="en-US" sz="1600" b="1"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Users\Administrator\Desktop\1_0G410113644F.jpg"/>
          <p:cNvPicPr>
            <a:picLocks noChangeAspect="1" noChangeArrowheads="1"/>
          </p:cNvPicPr>
          <p:nvPr/>
        </p:nvPicPr>
        <p:blipFill>
          <a:blip r:embed="rId1" cstate="print">
            <a:clrChange>
              <a:clrFrom>
                <a:srgbClr val="FCFFFF"/>
              </a:clrFrom>
              <a:clrTo>
                <a:srgbClr val="FCFFFF">
                  <a:alpha val="0"/>
                </a:srgbClr>
              </a:clrTo>
            </a:clrChange>
          </a:blip>
          <a:srcRect t="14851" b="15842"/>
          <a:stretch>
            <a:fillRect/>
          </a:stretch>
        </p:blipFill>
        <p:spPr bwMode="auto">
          <a:xfrm>
            <a:off x="4343283" y="0"/>
            <a:ext cx="1417755" cy="472513"/>
          </a:xfrm>
          <a:prstGeom prst="rect">
            <a:avLst/>
          </a:prstGeom>
          <a:noFill/>
          <a:ln w="9525">
            <a:noFill/>
            <a:miter lim="800000"/>
            <a:headEnd/>
            <a:tailEnd/>
          </a:ln>
        </p:spPr>
      </p:pic>
      <p:cxnSp>
        <p:nvCxnSpPr>
          <p:cNvPr id="22" name="直接连接符 21"/>
          <p:cNvCxnSpPr/>
          <p:nvPr/>
        </p:nvCxnSpPr>
        <p:spPr>
          <a:xfrm>
            <a:off x="1880387" y="334160"/>
            <a:ext cx="2808000" cy="0"/>
          </a:xfrm>
          <a:prstGeom prst="line">
            <a:avLst/>
          </a:prstGeom>
        </p:spPr>
        <p:style>
          <a:lnRef idx="1">
            <a:schemeClr val="dk1"/>
          </a:lnRef>
          <a:fillRef idx="0">
            <a:schemeClr val="dk1"/>
          </a:fillRef>
          <a:effectRef idx="0">
            <a:schemeClr val="dk1"/>
          </a:effectRef>
          <a:fontRef idx="minor">
            <a:schemeClr val="tx1"/>
          </a:fontRef>
        </p:style>
      </p:cxnSp>
      <p:sp>
        <p:nvSpPr>
          <p:cNvPr id="24" name="矩形 23"/>
          <p:cNvSpPr/>
          <p:nvPr/>
        </p:nvSpPr>
        <p:spPr>
          <a:xfrm>
            <a:off x="481965" y="916305"/>
            <a:ext cx="2175510" cy="1985645"/>
          </a:xfrm>
          <a:prstGeom prst="rect">
            <a:avLst/>
          </a:prstGeom>
          <a:solidFill>
            <a:srgbClr val="92D050"/>
          </a:solidFill>
        </p:spPr>
        <p:txBody>
          <a:bodyPr wrap="square" lIns="47216" tIns="23608" rIns="47216" bIns="23608">
            <a:spAutoFit/>
          </a:bodyPr>
          <a:lstStyle/>
          <a:p>
            <a:pPr indent="0" fontAlgn="auto">
              <a:lnSpc>
                <a:spcPct val="150000"/>
              </a:lnSpc>
              <a:buNone/>
            </a:pPr>
            <a:r>
              <a:rPr lang="zh-CN" altLang="en-US" sz="1400" b="1" dirty="0">
                <a:solidFill>
                  <a:schemeClr val="bg1"/>
                </a:solidFill>
                <a:latin typeface="华文中宋" panose="02010600040101010101" pitchFamily="2" charset="-122"/>
                <a:ea typeface="华文中宋" panose="02010600040101010101" pitchFamily="2" charset="-122"/>
                <a:sym typeface="+mn-ea"/>
              </a:rPr>
              <a:t>挂手提行李条：</a:t>
            </a:r>
            <a:endParaRPr lang="en-US" altLang="zh-CN" sz="1400" b="1">
              <a:solidFill>
                <a:schemeClr val="bg1"/>
              </a:solidFill>
              <a:latin typeface="华文中宋" panose="02010600040101010101" pitchFamily="2" charset="-122"/>
              <a:ea typeface="华文中宋" panose="02010600040101010101" pitchFamily="2" charset="-122"/>
            </a:endParaRPr>
          </a:p>
          <a:p>
            <a:pPr indent="0" fontAlgn="auto">
              <a:lnSpc>
                <a:spcPct val="150000"/>
              </a:lnSpc>
              <a:buNone/>
            </a:pPr>
            <a:r>
              <a:rPr lang="en-US" altLang="zh-CN" sz="1400" b="1" dirty="0">
                <a:solidFill>
                  <a:schemeClr val="bg1"/>
                </a:solidFill>
                <a:latin typeface="华文中宋" panose="02010600040101010101" pitchFamily="2" charset="-122"/>
                <a:ea typeface="华文中宋" panose="02010600040101010101" pitchFamily="2" charset="-122"/>
                <a:sym typeface="+mn-ea"/>
              </a:rPr>
              <a:t>1.</a:t>
            </a:r>
            <a:r>
              <a:rPr lang="zh-CN" altLang="en-US" sz="1400" b="1" dirty="0">
                <a:solidFill>
                  <a:schemeClr val="bg1"/>
                </a:solidFill>
                <a:latin typeface="华文中宋" panose="02010600040101010101" pitchFamily="2" charset="-122"/>
                <a:ea typeface="华文中宋" panose="02010600040101010101" pitchFamily="2" charset="-122"/>
                <a:sym typeface="+mn-ea"/>
              </a:rPr>
              <a:t>提醒旅客手提行李大小</a:t>
            </a:r>
            <a:r>
              <a:rPr lang="en-US" altLang="zh-CN" sz="1400" b="1">
                <a:solidFill>
                  <a:schemeClr val="bg1"/>
                </a:solidFill>
                <a:latin typeface="华文中宋" panose="02010600040101010101" pitchFamily="2" charset="-122"/>
                <a:ea typeface="华文中宋" panose="02010600040101010101" pitchFamily="2" charset="-122"/>
                <a:sym typeface="+mn-ea"/>
              </a:rPr>
              <a:t>55*40*20</a:t>
            </a:r>
            <a:r>
              <a:rPr lang="zh-CN" altLang="en-US" sz="1400" b="1" dirty="0">
                <a:solidFill>
                  <a:schemeClr val="bg1"/>
                </a:solidFill>
                <a:latin typeface="华文中宋" panose="02010600040101010101" pitchFamily="2" charset="-122"/>
                <a:ea typeface="华文中宋" panose="02010600040101010101" pitchFamily="2" charset="-122"/>
                <a:sym typeface="+mn-ea"/>
              </a:rPr>
              <a:t>（机场国内规定）</a:t>
            </a:r>
            <a:endParaRPr lang="en-US" altLang="zh-CN" sz="1400" b="1">
              <a:solidFill>
                <a:schemeClr val="bg1"/>
              </a:solidFill>
              <a:latin typeface="华文中宋" panose="02010600040101010101" pitchFamily="2" charset="-122"/>
              <a:ea typeface="华文中宋" panose="02010600040101010101" pitchFamily="2" charset="-122"/>
            </a:endParaRPr>
          </a:p>
          <a:p>
            <a:pPr indent="0" fontAlgn="auto">
              <a:lnSpc>
                <a:spcPct val="150000"/>
              </a:lnSpc>
              <a:buNone/>
            </a:pPr>
            <a:r>
              <a:rPr lang="en-US" altLang="zh-CN" sz="1400" b="1" dirty="0">
                <a:solidFill>
                  <a:schemeClr val="bg1"/>
                </a:solidFill>
                <a:latin typeface="华文中宋" panose="02010600040101010101" pitchFamily="2" charset="-122"/>
                <a:ea typeface="华文中宋" panose="02010600040101010101" pitchFamily="2" charset="-122"/>
                <a:sym typeface="+mn-ea"/>
              </a:rPr>
              <a:t>2.</a:t>
            </a:r>
            <a:r>
              <a:rPr lang="zh-CN" altLang="en-US" sz="1400" b="1" dirty="0">
                <a:solidFill>
                  <a:schemeClr val="bg1"/>
                </a:solidFill>
                <a:latin typeface="华文中宋" panose="02010600040101010101" pitchFamily="2" charset="-122"/>
                <a:ea typeface="华文中宋" panose="02010600040101010101" pitchFamily="2" charset="-122"/>
                <a:sym typeface="+mn-ea"/>
              </a:rPr>
              <a:t>提醒旅客手提行李液体、凝胶和气溶胶容量不超过</a:t>
            </a:r>
            <a:r>
              <a:rPr lang="en-US" altLang="zh-CN" sz="1400" b="1">
                <a:solidFill>
                  <a:schemeClr val="bg1"/>
                </a:solidFill>
                <a:latin typeface="华文中宋" panose="02010600040101010101" pitchFamily="2" charset="-122"/>
                <a:ea typeface="华文中宋" panose="02010600040101010101" pitchFamily="2" charset="-122"/>
                <a:sym typeface="+mn-ea"/>
              </a:rPr>
              <a:t>100</a:t>
            </a:r>
            <a:r>
              <a:rPr lang="zh-CN" altLang="en-US" sz="1400" b="1" dirty="0">
                <a:solidFill>
                  <a:schemeClr val="bg1"/>
                </a:solidFill>
                <a:latin typeface="华文中宋" panose="02010600040101010101" pitchFamily="2" charset="-122"/>
                <a:ea typeface="华文中宋" panose="02010600040101010101" pitchFamily="2" charset="-122"/>
                <a:sym typeface="+mn-ea"/>
              </a:rPr>
              <a:t>毫升的液体</a:t>
            </a:r>
            <a:endParaRPr lang="zh-CN" altLang="en-US" sz="1400" b="1" dirty="0" smtClean="0">
              <a:solidFill>
                <a:schemeClr val="bg1"/>
              </a:solidFill>
              <a:latin typeface="华文中宋" panose="02010600040101010101" pitchFamily="2" charset="-122"/>
              <a:ea typeface="华文中宋" panose="02010600040101010101" pitchFamily="2" charset="-122"/>
              <a:sym typeface="+mn-ea"/>
            </a:endParaRPr>
          </a:p>
        </p:txBody>
      </p:sp>
      <p:sp>
        <p:nvSpPr>
          <p:cNvPr id="26" name="五边形 25"/>
          <p:cNvSpPr/>
          <p:nvPr/>
        </p:nvSpPr>
        <p:spPr>
          <a:xfrm>
            <a:off x="0" y="111820"/>
            <a:ext cx="1911214" cy="431574"/>
          </a:xfrm>
          <a:prstGeom prst="homePlate">
            <a:avLst/>
          </a:prstGeom>
          <a:solidFill>
            <a:srgbClr val="08482E"/>
          </a:solidFill>
          <a:ln>
            <a:noFill/>
          </a:ln>
        </p:spPr>
        <p:style>
          <a:lnRef idx="2">
            <a:schemeClr val="accent1">
              <a:shade val="50000"/>
            </a:schemeClr>
          </a:lnRef>
          <a:fillRef idx="1">
            <a:schemeClr val="accent1"/>
          </a:fillRef>
          <a:effectRef idx="0">
            <a:schemeClr val="accent1"/>
          </a:effectRef>
          <a:fontRef idx="minor">
            <a:schemeClr val="lt1"/>
          </a:fontRef>
        </p:style>
        <p:txBody>
          <a:bodyPr lIns="47216" tIns="23608" rIns="47216" bIns="23608" rtlCol="0" anchor="ctr"/>
          <a:lstStyle/>
          <a:p>
            <a:pPr>
              <a:lnSpc>
                <a:spcPct val="150000"/>
              </a:lnSpc>
            </a:pPr>
            <a:r>
              <a:rPr lang="zh-CN" altLang="en-US" sz="1400" b="1" dirty="0" smtClean="0">
                <a:solidFill>
                  <a:schemeClr val="bg1"/>
                </a:solidFill>
                <a:latin typeface="微软雅黑" panose="020B0503020204020204" pitchFamily="34" charset="-122"/>
                <a:ea typeface="微软雅黑" panose="020B0503020204020204" pitchFamily="34" charset="-122"/>
                <a:sym typeface="+mn-ea"/>
              </a:rPr>
              <a:t>国际值机室岗位流程</a:t>
            </a:r>
            <a:endParaRPr lang="zh-CN" altLang="en-US" sz="14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28" name="矩形 27"/>
          <p:cNvSpPr/>
          <p:nvPr/>
        </p:nvSpPr>
        <p:spPr>
          <a:xfrm>
            <a:off x="1737511" y="111466"/>
            <a:ext cx="2879173" cy="185420"/>
          </a:xfrm>
          <a:prstGeom prst="rect">
            <a:avLst/>
          </a:prstGeom>
        </p:spPr>
        <p:txBody>
          <a:bodyPr lIns="47216" tIns="23608" rIns="47216" bIns="23608">
            <a:spAutoFit/>
          </a:bodyPr>
          <a:lstStyle/>
          <a:p>
            <a:pPr indent="157480" algn="ctr" defTabSz="471805" fontAlgn="base">
              <a:spcBef>
                <a:spcPct val="0"/>
              </a:spcBef>
              <a:spcAft>
                <a:spcPct val="0"/>
              </a:spcAft>
            </a:pPr>
            <a:r>
              <a:rPr lang="zh-CN" altLang="en-US" sz="900" b="1" dirty="0" smtClean="0">
                <a:solidFill>
                  <a:srgbClr val="0F3D14"/>
                </a:solidFill>
                <a:latin typeface="微软雅黑" panose="020B0503020204020204" pitchFamily="34" charset="-122"/>
                <a:ea typeface="微软雅黑" panose="020B0503020204020204" pitchFamily="34" charset="-122"/>
                <a:sym typeface="+mn-ea"/>
              </a:rPr>
              <a:t>国际值机岗位流程描述</a:t>
            </a:r>
            <a:endParaRPr sz="900" dirty="0" smtClean="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3" name="图片 2"/>
          <p:cNvPicPr>
            <a:picLocks noChangeAspect="1"/>
          </p:cNvPicPr>
          <p:nvPr/>
        </p:nvPicPr>
        <p:blipFill>
          <a:blip r:embed="rId2" cstate="print"/>
          <a:stretch>
            <a:fillRect/>
          </a:stretch>
        </p:blipFill>
        <p:spPr>
          <a:xfrm>
            <a:off x="2657475" y="924560"/>
            <a:ext cx="2948940" cy="1978025"/>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Users\Administrator\Desktop\1_0G410113644F.jpg"/>
          <p:cNvPicPr>
            <a:picLocks noChangeAspect="1" noChangeArrowheads="1"/>
          </p:cNvPicPr>
          <p:nvPr/>
        </p:nvPicPr>
        <p:blipFill>
          <a:blip r:embed="rId1" cstate="print">
            <a:clrChange>
              <a:clrFrom>
                <a:srgbClr val="FCFFFF"/>
              </a:clrFrom>
              <a:clrTo>
                <a:srgbClr val="FCFFFF">
                  <a:alpha val="0"/>
                </a:srgbClr>
              </a:clrTo>
            </a:clrChange>
          </a:blip>
          <a:srcRect t="14851" b="15842"/>
          <a:stretch>
            <a:fillRect/>
          </a:stretch>
        </p:blipFill>
        <p:spPr bwMode="auto">
          <a:xfrm>
            <a:off x="4343283" y="0"/>
            <a:ext cx="1417755" cy="472513"/>
          </a:xfrm>
          <a:prstGeom prst="rect">
            <a:avLst/>
          </a:prstGeom>
          <a:noFill/>
          <a:ln w="9525">
            <a:noFill/>
            <a:miter lim="800000"/>
            <a:headEnd/>
            <a:tailEnd/>
          </a:ln>
        </p:spPr>
      </p:pic>
      <p:cxnSp>
        <p:nvCxnSpPr>
          <p:cNvPr id="22" name="直接连接符 21"/>
          <p:cNvCxnSpPr/>
          <p:nvPr/>
        </p:nvCxnSpPr>
        <p:spPr>
          <a:xfrm>
            <a:off x="1880387" y="334160"/>
            <a:ext cx="2808000" cy="0"/>
          </a:xfrm>
          <a:prstGeom prst="line">
            <a:avLst/>
          </a:prstGeom>
        </p:spPr>
        <p:style>
          <a:lnRef idx="1">
            <a:schemeClr val="dk1"/>
          </a:lnRef>
          <a:fillRef idx="0">
            <a:schemeClr val="dk1"/>
          </a:fillRef>
          <a:effectRef idx="0">
            <a:schemeClr val="dk1"/>
          </a:effectRef>
          <a:fontRef idx="minor">
            <a:schemeClr val="tx1"/>
          </a:fontRef>
        </p:style>
      </p:cxnSp>
      <p:sp>
        <p:nvSpPr>
          <p:cNvPr id="24" name="矩形 23"/>
          <p:cNvSpPr/>
          <p:nvPr/>
        </p:nvSpPr>
        <p:spPr>
          <a:xfrm>
            <a:off x="578423" y="916445"/>
            <a:ext cx="4644583" cy="369570"/>
          </a:xfrm>
          <a:prstGeom prst="rect">
            <a:avLst/>
          </a:prstGeom>
        </p:spPr>
        <p:txBody>
          <a:bodyPr wrap="square" lIns="47216" tIns="23608" rIns="47216" bIns="23608">
            <a:spAutoFit/>
          </a:bodyPr>
          <a:lstStyle/>
          <a:p>
            <a:pPr>
              <a:lnSpc>
                <a:spcPct val="150000"/>
              </a:lnSpc>
            </a:pPr>
            <a:r>
              <a:rPr lang="zh-CN" altLang="en-US" sz="1400" dirty="0" smtClean="0">
                <a:solidFill>
                  <a:srgbClr val="0F3D14"/>
                </a:solidFill>
                <a:latin typeface="微软雅黑" panose="020B0503020204020204" pitchFamily="34" charset="-122"/>
                <a:ea typeface="微软雅黑" panose="020B0503020204020204" pitchFamily="34" charset="-122"/>
              </a:rPr>
              <a:t> </a:t>
            </a:r>
            <a:endParaRPr sz="1400" dirty="0" smtClean="0">
              <a:solidFill>
                <a:srgbClr val="0F3D14"/>
              </a:solidFill>
              <a:latin typeface="微软雅黑" panose="020B0503020204020204" pitchFamily="34" charset="-122"/>
              <a:ea typeface="微软雅黑" panose="020B0503020204020204" pitchFamily="34" charset="-122"/>
            </a:endParaRPr>
          </a:p>
        </p:txBody>
      </p:sp>
      <p:sp>
        <p:nvSpPr>
          <p:cNvPr id="26" name="五边形 25"/>
          <p:cNvSpPr/>
          <p:nvPr/>
        </p:nvSpPr>
        <p:spPr>
          <a:xfrm>
            <a:off x="0" y="111820"/>
            <a:ext cx="1911214" cy="431574"/>
          </a:xfrm>
          <a:prstGeom prst="homePlate">
            <a:avLst/>
          </a:prstGeom>
          <a:solidFill>
            <a:srgbClr val="08482E"/>
          </a:solidFill>
          <a:ln>
            <a:noFill/>
          </a:ln>
        </p:spPr>
        <p:style>
          <a:lnRef idx="2">
            <a:schemeClr val="accent1">
              <a:shade val="50000"/>
            </a:schemeClr>
          </a:lnRef>
          <a:fillRef idx="1">
            <a:schemeClr val="accent1"/>
          </a:fillRef>
          <a:effectRef idx="0">
            <a:schemeClr val="accent1"/>
          </a:effectRef>
          <a:fontRef idx="minor">
            <a:schemeClr val="lt1"/>
          </a:fontRef>
        </p:style>
        <p:txBody>
          <a:bodyPr lIns="47216" tIns="23608" rIns="47216" bIns="23608" rtlCol="0" anchor="ctr"/>
          <a:lstStyle/>
          <a:p>
            <a:pPr>
              <a:lnSpc>
                <a:spcPct val="150000"/>
              </a:lnSpc>
            </a:pPr>
            <a:r>
              <a:rPr lang="zh-CN" altLang="en-US" sz="1400" b="1" dirty="0" smtClean="0">
                <a:solidFill>
                  <a:schemeClr val="bg1"/>
                </a:solidFill>
                <a:latin typeface="微软雅黑" panose="020B0503020204020204" pitchFamily="34" charset="-122"/>
                <a:ea typeface="微软雅黑" panose="020B0503020204020204" pitchFamily="34" charset="-122"/>
                <a:sym typeface="+mn-ea"/>
              </a:rPr>
              <a:t>国际值机室岗位流程</a:t>
            </a:r>
            <a:endParaRPr lang="zh-CN" altLang="en-US" sz="14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28" name="矩形 27"/>
          <p:cNvSpPr/>
          <p:nvPr/>
        </p:nvSpPr>
        <p:spPr>
          <a:xfrm>
            <a:off x="1737511" y="111466"/>
            <a:ext cx="2879173" cy="185420"/>
          </a:xfrm>
          <a:prstGeom prst="rect">
            <a:avLst/>
          </a:prstGeom>
        </p:spPr>
        <p:txBody>
          <a:bodyPr lIns="47216" tIns="23608" rIns="47216" bIns="23608">
            <a:spAutoFit/>
          </a:bodyPr>
          <a:lstStyle/>
          <a:p>
            <a:pPr indent="157480" algn="ctr" defTabSz="471805" fontAlgn="base">
              <a:spcBef>
                <a:spcPct val="0"/>
              </a:spcBef>
              <a:spcAft>
                <a:spcPct val="0"/>
              </a:spcAft>
            </a:pPr>
            <a:r>
              <a:rPr lang="zh-CN" altLang="en-US" sz="900" b="1" dirty="0" smtClean="0">
                <a:solidFill>
                  <a:srgbClr val="0F3D14"/>
                </a:solidFill>
                <a:latin typeface="微软雅黑" panose="020B0503020204020204" pitchFamily="34" charset="-122"/>
                <a:ea typeface="微软雅黑" panose="020B0503020204020204" pitchFamily="34" charset="-122"/>
                <a:sym typeface="+mn-ea"/>
              </a:rPr>
              <a:t>国际值机岗位流程描述</a:t>
            </a:r>
            <a:endParaRPr lang="zh-CN" altLang="en-US" sz="900" b="1" dirty="0" smtClean="0">
              <a:solidFill>
                <a:srgbClr val="0F3D14"/>
              </a:solidFill>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100965" y="610870"/>
            <a:ext cx="3194050" cy="2491740"/>
          </a:xfrm>
          <a:prstGeom prst="rect">
            <a:avLst/>
          </a:prstGeom>
          <a:solidFill>
            <a:schemeClr val="accent6">
              <a:lumMod val="75000"/>
            </a:schemeClr>
          </a:solidFill>
          <a:ln w="9525">
            <a:noFill/>
          </a:ln>
        </p:spPr>
        <p:txBody>
          <a:bodyPr wrap="square">
            <a:spAutoFit/>
          </a:bodyPr>
          <a:lstStyle/>
          <a:p>
            <a:pPr marL="152400" indent="-152400"/>
            <a:r>
              <a:rPr lang="en-US" altLang="zh-CN" sz="1200" b="0" dirty="0">
                <a:cs typeface="仿宋_GB2312" panose="02010609030101010101" charset="-122"/>
              </a:rPr>
              <a:t> </a:t>
            </a:r>
            <a:r>
              <a:rPr lang="zh-CN" altLang="en-US" sz="1200" b="0" dirty="0" smtClean="0">
                <a:solidFill>
                  <a:schemeClr val="bg1"/>
                </a:solidFill>
                <a:cs typeface="仿宋_GB2312" panose="02010609030101010101" charset="-122"/>
              </a:rPr>
              <a:t>六、</a:t>
            </a:r>
            <a:r>
              <a:rPr lang="zh-CN" sz="1200" b="1" dirty="0" smtClean="0">
                <a:solidFill>
                  <a:schemeClr val="bg1"/>
                </a:solidFill>
                <a:cs typeface="仿宋_GB2312" panose="02010609030101010101" charset="-122"/>
              </a:rPr>
              <a:t>核</a:t>
            </a:r>
            <a:r>
              <a:rPr lang="zh-CN" sz="1200" b="1" dirty="0">
                <a:solidFill>
                  <a:schemeClr val="bg1"/>
                </a:solidFill>
                <a:cs typeface="仿宋_GB2312" panose="02010609030101010101" charset="-122"/>
              </a:rPr>
              <a:t>查行李重量及逾重费收取：</a:t>
            </a:r>
            <a:endParaRPr lang="zh-CN" sz="1200" b="1" dirty="0">
              <a:solidFill>
                <a:schemeClr val="bg1"/>
              </a:solidFill>
              <a:cs typeface="仿宋_GB2312" panose="02010609030101010101" charset="-122"/>
            </a:endParaRPr>
          </a:p>
          <a:p>
            <a:pPr marL="152400" indent="-152400"/>
            <a:r>
              <a:rPr lang="zh-CN" sz="1200" b="1" dirty="0" smtClean="0">
                <a:solidFill>
                  <a:schemeClr val="bg1"/>
                </a:solidFill>
                <a:cs typeface="仿宋_GB2312" panose="02010609030101010101" charset="-122"/>
              </a:rPr>
              <a:t>1</a:t>
            </a:r>
            <a:r>
              <a:rPr lang="zh-CN" sz="1200" b="1" dirty="0">
                <a:solidFill>
                  <a:schemeClr val="bg1"/>
                </a:solidFill>
                <a:cs typeface="仿宋_GB2312" panose="02010609030101010101" charset="-122"/>
              </a:rPr>
              <a:t>.对于超限的手提行李，说服旅客将其托运。客舱、货舱宠物以及特殊行李(乐器/高尔夫/钓鱼杆/自行车/滑雪板等)收运，要征得航空公司同意，并按规定收取费用；</a:t>
            </a:r>
            <a:endParaRPr lang="zh-CN" sz="1200" b="1" dirty="0">
              <a:solidFill>
                <a:schemeClr val="bg1"/>
              </a:solidFill>
              <a:cs typeface="仿宋_GB2312" panose="02010609030101010101" charset="-122"/>
            </a:endParaRPr>
          </a:p>
          <a:p>
            <a:pPr marL="152400" indent="-152400"/>
            <a:r>
              <a:rPr lang="zh-CN" sz="1200" b="1" dirty="0">
                <a:solidFill>
                  <a:schemeClr val="bg1"/>
                </a:solidFill>
                <a:cs typeface="仿宋_GB2312" panose="02010609030101010101" charset="-122"/>
              </a:rPr>
              <a:t>2.检查旅客托运行李的重量有无超过航空公司的免费行李限额，如行李超重，耐心细致向旅客说明航班超重行李付款标准；</a:t>
            </a:r>
            <a:endParaRPr lang="zh-CN" sz="1200" b="1" dirty="0">
              <a:solidFill>
                <a:schemeClr val="bg1"/>
              </a:solidFill>
              <a:cs typeface="仿宋_GB2312" panose="02010609030101010101" charset="-122"/>
            </a:endParaRPr>
          </a:p>
          <a:p>
            <a:pPr marL="152400" indent="-152400"/>
            <a:r>
              <a:rPr lang="zh-CN" sz="1200" b="1" dirty="0">
                <a:solidFill>
                  <a:schemeClr val="bg1"/>
                </a:solidFill>
                <a:cs typeface="仿宋_GB2312" panose="02010609030101010101" charset="-122"/>
              </a:rPr>
              <a:t>3.由国际值机员填写逾重行李收费单，留下登机牌，交还护照、机票、里程卡等，请旅客到逾重柜台交费，由国际结算员收取旅客逾重行李费。旅客凭逾重收据领取登机牌。</a:t>
            </a:r>
            <a:endParaRPr lang="zh-CN" sz="1200" b="1" dirty="0">
              <a:solidFill>
                <a:schemeClr val="bg1"/>
              </a:solidFill>
              <a:cs typeface="仿宋_GB2312" panose="02010609030101010101" charset="-122"/>
            </a:endParaRPr>
          </a:p>
        </p:txBody>
      </p:sp>
      <p:graphicFrame>
        <p:nvGraphicFramePr>
          <p:cNvPr id="3" name="表格 2"/>
          <p:cNvGraphicFramePr/>
          <p:nvPr/>
        </p:nvGraphicFramePr>
        <p:xfrm>
          <a:off x="3336925" y="611505"/>
          <a:ext cx="2169795" cy="2491105"/>
        </p:xfrm>
        <a:graphic>
          <a:graphicData uri="http://schemas.openxmlformats.org/drawingml/2006/table">
            <a:tbl>
              <a:tblPr firstRow="1" bandRow="1">
                <a:tableStyleId>{5940675A-B579-460E-94D1-54222C63F5DA}</a:tableStyleId>
              </a:tblPr>
              <a:tblGrid>
                <a:gridCol w="718820"/>
                <a:gridCol w="1450975"/>
              </a:tblGrid>
              <a:tr h="572770">
                <a:tc gridSpan="2">
                  <a:txBody>
                    <a:bodyPr/>
                    <a:lstStyle/>
                    <a:p>
                      <a:pPr indent="0" algn="ctr">
                        <a:buNone/>
                      </a:pPr>
                      <a:r>
                        <a:rPr lang="en-US" sz="1200" b="0">
                          <a:latin typeface="仿宋_GB2312" panose="02010609030101010101" charset="-122"/>
                          <a:cs typeface="仿宋_GB2312" panose="02010609030101010101" charset="-122"/>
                        </a:rPr>
                        <a:t>广州白云国际机场股份有限公司航空运输服务分公司</a:t>
                      </a:r>
                      <a:r>
                        <a:rPr lang="en-US" sz="1000" b="0">
                          <a:latin typeface="宋体" panose="02010600030101010101" pitchFamily="2" charset="-122"/>
                          <a:ea typeface="宋体" panose="02010600030101010101" pitchFamily="2" charset="-122"/>
                          <a:cs typeface="宋体" panose="02010600030101010101" pitchFamily="2" charset="-122"/>
                        </a:rPr>
                        <a:t>逾重行李通知单</a:t>
                      </a:r>
                      <a:r>
                        <a:rPr lang="en-US" sz="1000" b="0">
                          <a:latin typeface="黑体" panose="02010609060101010101" charset="-122"/>
                          <a:ea typeface="黑体" panose="02010609060101010101" charset="-122"/>
                          <a:cs typeface="黑体" panose="02010609060101010101" charset="-122"/>
                        </a:rPr>
                        <a:t>BYG-QR-H-05-023</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51765">
                <a:tc gridSpan="2">
                  <a:txBody>
                    <a:bodyPr/>
                    <a:lstStyle/>
                    <a:p>
                      <a:pPr indent="0" algn="ctr">
                        <a:buNone/>
                      </a:pPr>
                      <a:r>
                        <a:rPr lang="en-US" sz="900" b="0">
                          <a:latin typeface="Times New Roman" panose="02020603050405020304" charset="0"/>
                          <a:cs typeface="Times New Roman" panose="02020603050405020304" charset="0"/>
                        </a:rPr>
                        <a:t>EXCESS BAGGAGE NOTE</a:t>
                      </a:r>
                      <a:endParaRPr lang="en-US" altLang="en-US" sz="900" b="0">
                        <a:latin typeface="Times New Roman" panose="02020603050405020304" charset="0"/>
                        <a:ea typeface="Times New Roman" panose="02020603050405020304" charset="0"/>
                        <a:cs typeface="Times New Roman" panose="02020603050405020304" charset="0"/>
                      </a:endParaRPr>
                    </a:p>
                  </a:txBody>
                  <a:tcPr marL="68580" marR="6858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tcPr>
                </a:tc>
              </a:tr>
              <a:tr h="303530">
                <a:tc gridSpan="2">
                  <a:txBody>
                    <a:bodyPr/>
                    <a:lstStyle/>
                    <a:p>
                      <a:pPr indent="0" algn="ctr">
                        <a:buNone/>
                      </a:pPr>
                      <a:r>
                        <a:rPr lang="en-US" sz="900" b="0">
                          <a:latin typeface="Times New Roman" panose="02020603050405020304" charset="0"/>
                          <a:cs typeface="Times New Roman" panose="02020603050405020304" charset="0"/>
                        </a:rPr>
                        <a:t>请到___</a:t>
                      </a:r>
                      <a:r>
                        <a:rPr lang="en-US" sz="900" b="1">
                          <a:latin typeface="Times New Roman" panose="02020603050405020304" charset="0"/>
                          <a:cs typeface="Times New Roman" panose="02020603050405020304" charset="0"/>
                        </a:rPr>
                        <a:t>__</a:t>
                      </a:r>
                      <a:r>
                        <a:rPr lang="en-US" sz="900" b="1">
                          <a:latin typeface="华文仿宋" panose="02010600040101010101" charset="-122"/>
                          <a:ea typeface="华文仿宋" panose="02010600040101010101" charset="-122"/>
                          <a:cs typeface="华文仿宋" panose="02010600040101010101" charset="-122"/>
                        </a:rPr>
                        <a:t>J12</a:t>
                      </a:r>
                      <a:r>
                        <a:rPr lang="en-US" sz="900" b="1">
                          <a:latin typeface="Times New Roman" panose="02020603050405020304" charset="0"/>
                          <a:cs typeface="Times New Roman" panose="02020603050405020304" charset="0"/>
                        </a:rPr>
                        <a:t>__</a:t>
                      </a:r>
                      <a:r>
                        <a:rPr lang="en-US" sz="900" b="0">
                          <a:latin typeface="Times New Roman" panose="02020603050405020304" charset="0"/>
                          <a:cs typeface="Times New Roman" panose="02020603050405020304" charset="0"/>
                        </a:rPr>
                        <a:t>_____号柜台付逾重行李费.谢谢!</a:t>
                      </a:r>
                      <a:endParaRPr lang="en-US" altLang="en-US" sz="900" b="0">
                        <a:latin typeface="Times New Roman" panose="02020603050405020304" charset="0"/>
                        <a:ea typeface="Times New Roman" panose="02020603050405020304" charset="0"/>
                        <a:cs typeface="Times New Roman" panose="02020603050405020304" charset="0"/>
                      </a:endParaRPr>
                    </a:p>
                  </a:txBody>
                  <a:tcPr marL="68580" marR="6858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55295">
                <a:tc gridSpan="2">
                  <a:txBody>
                    <a:bodyPr/>
                    <a:lstStyle/>
                    <a:p>
                      <a:pPr indent="0" algn="ctr">
                        <a:buNone/>
                      </a:pPr>
                      <a:r>
                        <a:rPr lang="en-US" sz="900" b="0">
                          <a:latin typeface="Times New Roman" panose="02020603050405020304" charset="0"/>
                          <a:cs typeface="Times New Roman" panose="02020603050405020304" charset="0"/>
                        </a:rPr>
                        <a:t>Your excess baggage charge is to be                                        collected at tick</a:t>
                      </a:r>
                      <a:r>
                        <a:rPr lang="en-US" sz="900" b="0">
                          <a:latin typeface="华文仿宋" panose="02010600040101010101" charset="-122"/>
                          <a:ea typeface="华文仿宋" panose="02010600040101010101" charset="-122"/>
                          <a:cs typeface="华文仿宋" panose="02010600040101010101" charset="-122"/>
                        </a:rPr>
                        <a:t>e</a:t>
                      </a:r>
                      <a:r>
                        <a:rPr lang="en-US" sz="900" b="0">
                          <a:latin typeface="Times New Roman" panose="02020603050405020304" charset="0"/>
                          <a:cs typeface="Times New Roman" panose="02020603050405020304" charset="0"/>
                        </a:rPr>
                        <a:t>ting counter NO:Thank you.</a:t>
                      </a:r>
                      <a:endParaRPr lang="en-US" altLang="en-US" sz="900" b="0">
                        <a:latin typeface="Times New Roman" panose="02020603050405020304" charset="0"/>
                        <a:ea typeface="Times New Roman" panose="02020603050405020304" charset="0"/>
                        <a:cs typeface="Times New Roman" panose="02020603050405020304" charset="0"/>
                      </a:endParaRPr>
                    </a:p>
                  </a:txBody>
                  <a:tcPr marL="68580" marR="6858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85420">
                <a:tc>
                  <a:txBody>
                    <a:bodyPr/>
                    <a:lstStyle/>
                    <a:p>
                      <a:pPr indent="0" algn="ctr">
                        <a:buNone/>
                      </a:pPr>
                      <a:r>
                        <a:rPr lang="en-US" sz="900" b="0">
                          <a:latin typeface="Times New Roman" panose="02020603050405020304" charset="0"/>
                          <a:cs typeface="Times New Roman" panose="02020603050405020304" charset="0"/>
                        </a:rPr>
                        <a:t>CARRIER</a:t>
                      </a:r>
                      <a:endParaRPr lang="en-US" altLang="en-US" sz="900" b="0">
                        <a:latin typeface="Times New Roman" panose="02020603050405020304" charset="0"/>
                        <a:ea typeface="Times New Roman" panose="02020603050405020304" charset="0"/>
                        <a:cs typeface="Times New Roman" panose="02020603050405020304" charset="0"/>
                      </a:endParaRPr>
                    </a:p>
                  </a:txBody>
                  <a:tcPr marL="68580" marR="6858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900" b="1">
                          <a:latin typeface="楷体" panose="02010609060101010101" pitchFamily="49" charset="-122"/>
                          <a:ea typeface="楷体" panose="02010609060101010101" pitchFamily="49" charset="-122"/>
                          <a:cs typeface="楷体" panose="02010609060101010101" pitchFamily="49" charset="-122"/>
                        </a:rPr>
                        <a:t>EK  /    363  </a:t>
                      </a:r>
                      <a:r>
                        <a:rPr lang="en-US" sz="900" b="1">
                          <a:latin typeface="宋体" panose="02010600030101010101" pitchFamily="2" charset="-122"/>
                          <a:ea typeface="宋体" panose="02010600030101010101" pitchFamily="2" charset="-122"/>
                          <a:cs typeface="宋体" panose="02010600030101010101" pitchFamily="2" charset="-122"/>
                        </a:rPr>
                        <a:t> /</a:t>
                      </a:r>
                      <a:endParaRPr lang="en-US" altLang="en-US" sz="900" b="1">
                        <a:latin typeface="楷体" panose="02010609060101010101" pitchFamily="49" charset="-122"/>
                        <a:ea typeface="楷体" panose="02010609060101010101" pitchFamily="49" charset="-122"/>
                        <a:cs typeface="楷体" panose="02010609060101010101" pitchFamily="49" charset="-122"/>
                      </a:endParaRPr>
                    </a:p>
                  </a:txBody>
                  <a:tcPr marL="68580" marR="6858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5420">
                <a:tc>
                  <a:txBody>
                    <a:bodyPr/>
                    <a:lstStyle/>
                    <a:p>
                      <a:pPr indent="0" algn="ctr">
                        <a:buNone/>
                      </a:pPr>
                      <a:r>
                        <a:rPr lang="en-US" sz="900" b="0">
                          <a:latin typeface="Times New Roman" panose="02020603050405020304" charset="0"/>
                          <a:cs typeface="Times New Roman" panose="02020603050405020304" charset="0"/>
                        </a:rPr>
                        <a:t>FRM/TO</a:t>
                      </a:r>
                      <a:endParaRPr lang="en-US" altLang="en-US" sz="900" b="0">
                        <a:latin typeface="Times New Roman" panose="02020603050405020304" charset="0"/>
                        <a:ea typeface="Times New Roman" panose="02020603050405020304" charset="0"/>
                        <a:cs typeface="Times New Roman" panose="02020603050405020304" charset="0"/>
                      </a:endParaRPr>
                    </a:p>
                  </a:txBody>
                  <a:tcPr marL="68580" marR="6858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900" b="1">
                          <a:latin typeface="楷体" panose="02010609060101010101" pitchFamily="49" charset="-122"/>
                          <a:ea typeface="楷体" panose="02010609060101010101" pitchFamily="49" charset="-122"/>
                          <a:cs typeface="楷体" panose="02010609060101010101" pitchFamily="49" charset="-122"/>
                        </a:rPr>
                        <a:t>CAN   /    DXB   /</a:t>
                      </a:r>
                      <a:endParaRPr lang="en-US" altLang="en-US" sz="900" b="1">
                        <a:latin typeface="楷体" panose="02010609060101010101" pitchFamily="49" charset="-122"/>
                        <a:ea typeface="楷体" panose="02010609060101010101" pitchFamily="49" charset="-122"/>
                        <a:cs typeface="楷体" panose="02010609060101010101" pitchFamily="49" charset="-122"/>
                      </a:endParaRPr>
                    </a:p>
                  </a:txBody>
                  <a:tcPr marL="68580" marR="6858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6055">
                <a:tc>
                  <a:txBody>
                    <a:bodyPr/>
                    <a:lstStyle/>
                    <a:p>
                      <a:pPr indent="0" algn="ctr">
                        <a:buNone/>
                      </a:pPr>
                      <a:r>
                        <a:rPr lang="en-US" sz="900" b="0">
                          <a:latin typeface="Times New Roman" panose="02020603050405020304" charset="0"/>
                          <a:cs typeface="Times New Roman" panose="02020603050405020304" charset="0"/>
                        </a:rPr>
                        <a:t>XBGE</a:t>
                      </a:r>
                      <a:endParaRPr lang="en-US" altLang="en-US" sz="900" b="0">
                        <a:latin typeface="Times New Roman" panose="02020603050405020304" charset="0"/>
                        <a:ea typeface="Times New Roman" panose="02020603050405020304" charset="0"/>
                        <a:cs typeface="Times New Roman" panose="02020603050405020304" charset="0"/>
                      </a:endParaRPr>
                    </a:p>
                  </a:txBody>
                  <a:tcPr marL="68580" marR="6858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900" b="1">
                          <a:latin typeface="楷体" panose="02010609060101010101" pitchFamily="49" charset="-122"/>
                          <a:ea typeface="楷体" panose="02010609060101010101" pitchFamily="49" charset="-122"/>
                          <a:cs typeface="楷体" panose="02010609060101010101" pitchFamily="49" charset="-122"/>
                        </a:rPr>
                        <a:t>10 KGS </a:t>
                      </a:r>
                      <a:r>
                        <a:rPr lang="en-US" sz="900" b="0">
                          <a:latin typeface="楷体" panose="02010609060101010101" pitchFamily="49" charset="-122"/>
                          <a:ea typeface="楷体" panose="02010609060101010101" pitchFamily="49" charset="-122"/>
                          <a:cs typeface="楷体" panose="02010609060101010101" pitchFamily="49" charset="-122"/>
                        </a:rPr>
                        <a:t> 或  </a:t>
                      </a:r>
                      <a:r>
                        <a:rPr lang="en-US" sz="900" b="1">
                          <a:latin typeface="楷体" panose="02010609060101010101" pitchFamily="49" charset="-122"/>
                          <a:ea typeface="楷体" panose="02010609060101010101" pitchFamily="49" charset="-122"/>
                          <a:cs typeface="楷体" panose="02010609060101010101" pitchFamily="49" charset="-122"/>
                        </a:rPr>
                        <a:t> 2 PCS</a:t>
                      </a:r>
                      <a:endParaRPr lang="en-US" altLang="en-US" sz="900" b="1">
                        <a:latin typeface="楷体" panose="02010609060101010101" pitchFamily="49" charset="-122"/>
                        <a:ea typeface="楷体" panose="02010609060101010101" pitchFamily="49" charset="-122"/>
                        <a:cs typeface="楷体" panose="02010609060101010101" pitchFamily="49" charset="-122"/>
                      </a:endParaRPr>
                    </a:p>
                  </a:txBody>
                  <a:tcPr marL="68580" marR="6858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6690">
                <a:tc>
                  <a:txBody>
                    <a:bodyPr/>
                    <a:lstStyle/>
                    <a:p>
                      <a:pPr indent="0" algn="ctr">
                        <a:buNone/>
                      </a:pPr>
                      <a:r>
                        <a:rPr lang="en-US" sz="900" b="0">
                          <a:latin typeface="Times New Roman" panose="02020603050405020304" charset="0"/>
                          <a:cs typeface="Times New Roman" panose="02020603050405020304" charset="0"/>
                        </a:rPr>
                        <a:t>TKT NBR</a:t>
                      </a:r>
                      <a:endParaRPr lang="en-US" altLang="en-US" sz="900" b="0">
                        <a:latin typeface="Times New Roman" panose="02020603050405020304" charset="0"/>
                        <a:ea typeface="Times New Roman" panose="02020603050405020304" charset="0"/>
                        <a:cs typeface="Times New Roman" panose="02020603050405020304" charset="0"/>
                      </a:endParaRPr>
                    </a:p>
                  </a:txBody>
                  <a:tcPr marL="68580" marR="6858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900" b="1">
                          <a:latin typeface="楷体" panose="02010609060101010101" pitchFamily="49" charset="-122"/>
                          <a:ea typeface="楷体" panose="02010609060101010101" pitchFamily="49" charset="-122"/>
                          <a:cs typeface="楷体" panose="02010609060101010101" pitchFamily="49" charset="-122"/>
                        </a:rPr>
                        <a:t>071-126514321812</a:t>
                      </a:r>
                      <a:endParaRPr lang="en-US" altLang="en-US" sz="900" b="1">
                        <a:latin typeface="楷体" panose="02010609060101010101" pitchFamily="49" charset="-122"/>
                        <a:ea typeface="楷体" panose="02010609060101010101" pitchFamily="49" charset="-122"/>
                        <a:cs typeface="楷体" panose="02010609060101010101" pitchFamily="49" charset="-122"/>
                      </a:endParaRPr>
                    </a:p>
                  </a:txBody>
                  <a:tcPr marL="68580" marR="6858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4160">
                <a:tc gridSpan="2">
                  <a:txBody>
                    <a:bodyPr/>
                    <a:lstStyle/>
                    <a:p>
                      <a:pPr indent="0">
                        <a:buNone/>
                      </a:pPr>
                      <a:r>
                        <a:rPr lang="en-US" sz="900" b="0">
                          <a:latin typeface="Times New Roman" panose="02020603050405020304" charset="0"/>
                          <a:cs typeface="Times New Roman" panose="02020603050405020304" charset="0"/>
                        </a:rPr>
                        <a:t>REMARK:</a:t>
                      </a:r>
                      <a:r>
                        <a:rPr lang="en-US" sz="900" b="0">
                          <a:latin typeface="华文仿宋" panose="02010600040101010101" charset="-122"/>
                          <a:ea typeface="华文仿宋" panose="02010600040101010101" charset="-122"/>
                          <a:cs typeface="华文仿宋" panose="02010600040101010101" charset="-122"/>
                        </a:rPr>
                        <a:t>备注：</a:t>
                      </a:r>
                      <a:endParaRPr lang="en-US" altLang="en-US" sz="900" b="0">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Users\Administrator\Desktop\1_0G410113644F.jpg"/>
          <p:cNvPicPr>
            <a:picLocks noChangeAspect="1" noChangeArrowheads="1"/>
          </p:cNvPicPr>
          <p:nvPr/>
        </p:nvPicPr>
        <p:blipFill>
          <a:blip r:embed="rId1" cstate="print">
            <a:clrChange>
              <a:clrFrom>
                <a:srgbClr val="FCFFFF"/>
              </a:clrFrom>
              <a:clrTo>
                <a:srgbClr val="FCFFFF">
                  <a:alpha val="0"/>
                </a:srgbClr>
              </a:clrTo>
            </a:clrChange>
          </a:blip>
          <a:srcRect t="14851" b="15842"/>
          <a:stretch>
            <a:fillRect/>
          </a:stretch>
        </p:blipFill>
        <p:spPr bwMode="auto">
          <a:xfrm>
            <a:off x="4343283" y="0"/>
            <a:ext cx="1417755" cy="472513"/>
          </a:xfrm>
          <a:prstGeom prst="rect">
            <a:avLst/>
          </a:prstGeom>
          <a:noFill/>
          <a:ln w="9525">
            <a:noFill/>
            <a:miter lim="800000"/>
            <a:headEnd/>
            <a:tailEnd/>
          </a:ln>
        </p:spPr>
      </p:pic>
      <p:cxnSp>
        <p:nvCxnSpPr>
          <p:cNvPr id="22" name="直接连接符 21"/>
          <p:cNvCxnSpPr/>
          <p:nvPr/>
        </p:nvCxnSpPr>
        <p:spPr>
          <a:xfrm>
            <a:off x="1880387" y="334160"/>
            <a:ext cx="2808000" cy="0"/>
          </a:xfrm>
          <a:prstGeom prst="line">
            <a:avLst/>
          </a:prstGeom>
        </p:spPr>
        <p:style>
          <a:lnRef idx="1">
            <a:schemeClr val="dk1"/>
          </a:lnRef>
          <a:fillRef idx="0">
            <a:schemeClr val="dk1"/>
          </a:fillRef>
          <a:effectRef idx="0">
            <a:schemeClr val="dk1"/>
          </a:effectRef>
          <a:fontRef idx="minor">
            <a:schemeClr val="tx1"/>
          </a:fontRef>
        </p:style>
      </p:cxnSp>
      <p:sp>
        <p:nvSpPr>
          <p:cNvPr id="24" name="矩形 23"/>
          <p:cNvSpPr/>
          <p:nvPr/>
        </p:nvSpPr>
        <p:spPr>
          <a:xfrm>
            <a:off x="578423" y="916445"/>
            <a:ext cx="4644583" cy="369570"/>
          </a:xfrm>
          <a:prstGeom prst="rect">
            <a:avLst/>
          </a:prstGeom>
        </p:spPr>
        <p:txBody>
          <a:bodyPr wrap="square" lIns="47216" tIns="23608" rIns="47216" bIns="23608">
            <a:spAutoFit/>
          </a:bodyPr>
          <a:lstStyle/>
          <a:p>
            <a:pPr>
              <a:lnSpc>
                <a:spcPct val="150000"/>
              </a:lnSpc>
            </a:pPr>
            <a:r>
              <a:rPr lang="zh-CN" altLang="en-US" sz="1400" dirty="0" smtClean="0">
                <a:solidFill>
                  <a:srgbClr val="0F3D14"/>
                </a:solidFill>
                <a:latin typeface="微软雅黑" panose="020B0503020204020204" pitchFamily="34" charset="-122"/>
                <a:ea typeface="微软雅黑" panose="020B0503020204020204" pitchFamily="34" charset="-122"/>
              </a:rPr>
              <a:t> </a:t>
            </a:r>
            <a:endParaRPr sz="1400" dirty="0" smtClean="0">
              <a:solidFill>
                <a:srgbClr val="0F3D14"/>
              </a:solidFill>
              <a:latin typeface="微软雅黑" panose="020B0503020204020204" pitchFamily="34" charset="-122"/>
              <a:ea typeface="微软雅黑" panose="020B0503020204020204" pitchFamily="34" charset="-122"/>
            </a:endParaRPr>
          </a:p>
        </p:txBody>
      </p:sp>
      <p:sp>
        <p:nvSpPr>
          <p:cNvPr id="26" name="五边形 25"/>
          <p:cNvSpPr/>
          <p:nvPr/>
        </p:nvSpPr>
        <p:spPr>
          <a:xfrm>
            <a:off x="0" y="111820"/>
            <a:ext cx="1911214" cy="431574"/>
          </a:xfrm>
          <a:prstGeom prst="homePlate">
            <a:avLst/>
          </a:prstGeom>
          <a:solidFill>
            <a:srgbClr val="08482E"/>
          </a:solidFill>
          <a:ln>
            <a:noFill/>
          </a:ln>
        </p:spPr>
        <p:style>
          <a:lnRef idx="2">
            <a:schemeClr val="accent1">
              <a:shade val="50000"/>
            </a:schemeClr>
          </a:lnRef>
          <a:fillRef idx="1">
            <a:schemeClr val="accent1"/>
          </a:fillRef>
          <a:effectRef idx="0">
            <a:schemeClr val="accent1"/>
          </a:effectRef>
          <a:fontRef idx="minor">
            <a:schemeClr val="lt1"/>
          </a:fontRef>
        </p:style>
        <p:txBody>
          <a:bodyPr lIns="47216" tIns="23608" rIns="47216" bIns="23608" rtlCol="0" anchor="ctr"/>
          <a:lstStyle/>
          <a:p>
            <a:pPr>
              <a:lnSpc>
                <a:spcPct val="150000"/>
              </a:lnSpc>
            </a:pPr>
            <a:r>
              <a:rPr lang="zh-CN" altLang="en-US" sz="1400" b="1" dirty="0" smtClean="0">
                <a:solidFill>
                  <a:schemeClr val="bg1"/>
                </a:solidFill>
                <a:latin typeface="微软雅黑" panose="020B0503020204020204" pitchFamily="34" charset="-122"/>
                <a:ea typeface="微软雅黑" panose="020B0503020204020204" pitchFamily="34" charset="-122"/>
                <a:sym typeface="+mn-ea"/>
              </a:rPr>
              <a:t>国际值机室岗位流程</a:t>
            </a:r>
            <a:endParaRPr lang="zh-CN" altLang="en-US" sz="14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28" name="矩形 27"/>
          <p:cNvSpPr/>
          <p:nvPr/>
        </p:nvSpPr>
        <p:spPr>
          <a:xfrm>
            <a:off x="1737511" y="111466"/>
            <a:ext cx="2879173" cy="185420"/>
          </a:xfrm>
          <a:prstGeom prst="rect">
            <a:avLst/>
          </a:prstGeom>
        </p:spPr>
        <p:txBody>
          <a:bodyPr lIns="47216" tIns="23608" rIns="47216" bIns="23608">
            <a:spAutoFit/>
          </a:bodyPr>
          <a:lstStyle/>
          <a:p>
            <a:pPr indent="157480" algn="ctr" defTabSz="471805" fontAlgn="base">
              <a:spcBef>
                <a:spcPct val="0"/>
              </a:spcBef>
              <a:spcAft>
                <a:spcPct val="0"/>
              </a:spcAft>
            </a:pPr>
            <a:r>
              <a:rPr lang="zh-CN" altLang="en-US" sz="900" b="1" dirty="0" smtClean="0">
                <a:solidFill>
                  <a:srgbClr val="0F3D14"/>
                </a:solidFill>
                <a:latin typeface="微软雅黑" panose="020B0503020204020204" pitchFamily="34" charset="-122"/>
                <a:ea typeface="微软雅黑" panose="020B0503020204020204" pitchFamily="34" charset="-122"/>
                <a:sym typeface="+mn-ea"/>
              </a:rPr>
              <a:t>国际值机岗位流程描述</a:t>
            </a:r>
            <a:endParaRPr lang="zh-CN" altLang="en-US" sz="900" b="1" dirty="0" smtClean="0">
              <a:solidFill>
                <a:srgbClr val="0F3D14"/>
              </a:solidFill>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725805" y="821055"/>
            <a:ext cx="2020570" cy="2031325"/>
          </a:xfrm>
          <a:prstGeom prst="rect">
            <a:avLst/>
          </a:prstGeom>
          <a:solidFill>
            <a:schemeClr val="accent6">
              <a:lumMod val="75000"/>
            </a:schemeClr>
          </a:solidFill>
          <a:ln w="9525">
            <a:noFill/>
          </a:ln>
        </p:spPr>
        <p:txBody>
          <a:bodyPr wrap="square">
            <a:spAutoFit/>
          </a:bodyPr>
          <a:lstStyle/>
          <a:p>
            <a:pPr marL="152400" indent="-152400" fontAlgn="auto">
              <a:lnSpc>
                <a:spcPct val="150000"/>
              </a:lnSpc>
            </a:pPr>
            <a:r>
              <a:rPr lang="zh-CN" altLang="en-US" sz="1200" b="0" dirty="0" smtClean="0">
                <a:solidFill>
                  <a:schemeClr val="bg1"/>
                </a:solidFill>
                <a:cs typeface="仿宋_GB2312" panose="02010609030101010101" charset="-122"/>
              </a:rPr>
              <a:t>七、</a:t>
            </a:r>
            <a:r>
              <a:rPr lang="zh-CN" sz="1200" b="1" dirty="0" smtClean="0">
                <a:solidFill>
                  <a:schemeClr val="bg1"/>
                </a:solidFill>
                <a:cs typeface="仿宋_GB2312" panose="02010609030101010101" charset="-122"/>
              </a:rPr>
              <a:t>确</a:t>
            </a:r>
            <a:r>
              <a:rPr lang="zh-CN" sz="1200" b="1" dirty="0">
                <a:solidFill>
                  <a:schemeClr val="bg1"/>
                </a:solidFill>
                <a:cs typeface="仿宋_GB2312" panose="02010609030101010101" charset="-122"/>
              </a:rPr>
              <a:t>认将行李踩入传送带：</a:t>
            </a:r>
            <a:endParaRPr lang="zh-CN" sz="1200" b="1" dirty="0">
              <a:solidFill>
                <a:schemeClr val="bg1"/>
              </a:solidFill>
              <a:cs typeface="仿宋_GB2312" panose="02010609030101010101" charset="-122"/>
            </a:endParaRPr>
          </a:p>
          <a:p>
            <a:pPr marL="152400" indent="-152400" fontAlgn="auto">
              <a:lnSpc>
                <a:spcPct val="150000"/>
              </a:lnSpc>
            </a:pPr>
            <a:r>
              <a:rPr lang="zh-CN" sz="1200" b="1" dirty="0">
                <a:solidFill>
                  <a:schemeClr val="bg1"/>
                </a:solidFill>
                <a:cs typeface="仿宋_GB2312" panose="02010609030101010101" charset="-122"/>
              </a:rPr>
              <a:t>   1.值机员在为托运行李拴挂行李牌后，踩下行李传送带踏板，将行李传输入行李传送带内。</a:t>
            </a:r>
            <a:endParaRPr lang="zh-CN" sz="1200" b="1" dirty="0">
              <a:solidFill>
                <a:schemeClr val="bg1"/>
              </a:solidFill>
              <a:cs typeface="仿宋_GB2312" panose="02010609030101010101" charset="-122"/>
            </a:endParaRPr>
          </a:p>
          <a:p>
            <a:pPr marL="152400" indent="-152400" fontAlgn="auto">
              <a:lnSpc>
                <a:spcPct val="150000"/>
              </a:lnSpc>
            </a:pPr>
            <a:r>
              <a:rPr lang="en-US" altLang="zh-CN" sz="1200" b="1" dirty="0">
                <a:solidFill>
                  <a:schemeClr val="bg1"/>
                </a:solidFill>
                <a:cs typeface="仿宋_GB2312" panose="02010609030101010101" charset="-122"/>
              </a:rPr>
              <a:t>   2.</a:t>
            </a:r>
            <a:r>
              <a:rPr lang="zh-CN" sz="1200" b="1" dirty="0">
                <a:solidFill>
                  <a:schemeClr val="bg1"/>
                </a:solidFill>
                <a:cs typeface="仿宋_GB2312" panose="02010609030101010101" charset="-122"/>
              </a:rPr>
              <a:t>值机员侧身目视所托运行李都已送入传送带内。</a:t>
            </a:r>
            <a:endParaRPr lang="zh-CN" sz="1200" b="1" dirty="0">
              <a:solidFill>
                <a:schemeClr val="bg1"/>
              </a:solidFill>
              <a:cs typeface="仿宋_GB2312" panose="02010609030101010101" charset="-122"/>
            </a:endParaRPr>
          </a:p>
        </p:txBody>
      </p:sp>
      <p:pic>
        <p:nvPicPr>
          <p:cNvPr id="37891" name="Picture 6" descr="http://pic.ffpic.com/files/2015/0709/sl0611sagj0.jpg"/>
          <p:cNvPicPr>
            <a:picLocks noChangeAspect="1"/>
          </p:cNvPicPr>
          <p:nvPr/>
        </p:nvPicPr>
        <p:blipFill>
          <a:blip r:embed="rId2" cstate="print"/>
          <a:stretch>
            <a:fillRect/>
          </a:stretch>
        </p:blipFill>
        <p:spPr>
          <a:xfrm>
            <a:off x="2793365" y="845820"/>
            <a:ext cx="2032000" cy="2004695"/>
          </a:xfrm>
          <a:prstGeom prst="rect">
            <a:avLst/>
          </a:prstGeom>
          <a:noFill/>
          <a:ln w="9525">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Users\Administrator\Desktop\1_0G410113644F.jpg"/>
          <p:cNvPicPr>
            <a:picLocks noChangeAspect="1" noChangeArrowheads="1"/>
          </p:cNvPicPr>
          <p:nvPr/>
        </p:nvPicPr>
        <p:blipFill>
          <a:blip r:embed="rId1" cstate="print">
            <a:clrChange>
              <a:clrFrom>
                <a:srgbClr val="FCFFFF"/>
              </a:clrFrom>
              <a:clrTo>
                <a:srgbClr val="FCFFFF">
                  <a:alpha val="0"/>
                </a:srgbClr>
              </a:clrTo>
            </a:clrChange>
          </a:blip>
          <a:srcRect t="14851" b="15842"/>
          <a:stretch>
            <a:fillRect/>
          </a:stretch>
        </p:blipFill>
        <p:spPr bwMode="auto">
          <a:xfrm>
            <a:off x="4343283" y="0"/>
            <a:ext cx="1417755" cy="472513"/>
          </a:xfrm>
          <a:prstGeom prst="rect">
            <a:avLst/>
          </a:prstGeom>
          <a:noFill/>
          <a:ln w="9525">
            <a:noFill/>
            <a:miter lim="800000"/>
            <a:headEnd/>
            <a:tailEnd/>
          </a:ln>
        </p:spPr>
      </p:pic>
      <p:cxnSp>
        <p:nvCxnSpPr>
          <p:cNvPr id="22" name="直接连接符 21"/>
          <p:cNvCxnSpPr/>
          <p:nvPr/>
        </p:nvCxnSpPr>
        <p:spPr>
          <a:xfrm>
            <a:off x="1880387" y="334160"/>
            <a:ext cx="2808000" cy="0"/>
          </a:xfrm>
          <a:prstGeom prst="line">
            <a:avLst/>
          </a:prstGeom>
        </p:spPr>
        <p:style>
          <a:lnRef idx="1">
            <a:schemeClr val="dk1"/>
          </a:lnRef>
          <a:fillRef idx="0">
            <a:schemeClr val="dk1"/>
          </a:fillRef>
          <a:effectRef idx="0">
            <a:schemeClr val="dk1"/>
          </a:effectRef>
          <a:fontRef idx="minor">
            <a:schemeClr val="tx1"/>
          </a:fontRef>
        </p:style>
      </p:cxnSp>
      <p:sp>
        <p:nvSpPr>
          <p:cNvPr id="24" name="矩形 23"/>
          <p:cNvSpPr/>
          <p:nvPr/>
        </p:nvSpPr>
        <p:spPr>
          <a:xfrm>
            <a:off x="578423" y="916445"/>
            <a:ext cx="4644583" cy="369570"/>
          </a:xfrm>
          <a:prstGeom prst="rect">
            <a:avLst/>
          </a:prstGeom>
        </p:spPr>
        <p:txBody>
          <a:bodyPr wrap="square" lIns="47216" tIns="23608" rIns="47216" bIns="23608">
            <a:spAutoFit/>
          </a:bodyPr>
          <a:lstStyle/>
          <a:p>
            <a:pPr>
              <a:lnSpc>
                <a:spcPct val="150000"/>
              </a:lnSpc>
            </a:pPr>
            <a:r>
              <a:rPr lang="zh-CN" altLang="en-US" sz="1400" dirty="0" smtClean="0">
                <a:solidFill>
                  <a:srgbClr val="0F3D14"/>
                </a:solidFill>
                <a:latin typeface="微软雅黑" panose="020B0503020204020204" pitchFamily="34" charset="-122"/>
                <a:ea typeface="微软雅黑" panose="020B0503020204020204" pitchFamily="34" charset="-122"/>
              </a:rPr>
              <a:t> </a:t>
            </a:r>
            <a:endParaRPr sz="1400" dirty="0" smtClean="0">
              <a:solidFill>
                <a:srgbClr val="0F3D14"/>
              </a:solidFill>
              <a:latin typeface="微软雅黑" panose="020B0503020204020204" pitchFamily="34" charset="-122"/>
              <a:ea typeface="微软雅黑" panose="020B0503020204020204" pitchFamily="34" charset="-122"/>
            </a:endParaRPr>
          </a:p>
        </p:txBody>
      </p:sp>
      <p:sp>
        <p:nvSpPr>
          <p:cNvPr id="26" name="五边形 25"/>
          <p:cNvSpPr/>
          <p:nvPr/>
        </p:nvSpPr>
        <p:spPr>
          <a:xfrm>
            <a:off x="0" y="111820"/>
            <a:ext cx="1911214" cy="431574"/>
          </a:xfrm>
          <a:prstGeom prst="homePlate">
            <a:avLst/>
          </a:prstGeom>
          <a:solidFill>
            <a:srgbClr val="08482E"/>
          </a:solidFill>
          <a:ln>
            <a:noFill/>
          </a:ln>
        </p:spPr>
        <p:style>
          <a:lnRef idx="2">
            <a:schemeClr val="accent1">
              <a:shade val="50000"/>
            </a:schemeClr>
          </a:lnRef>
          <a:fillRef idx="1">
            <a:schemeClr val="accent1"/>
          </a:fillRef>
          <a:effectRef idx="0">
            <a:schemeClr val="accent1"/>
          </a:effectRef>
          <a:fontRef idx="minor">
            <a:schemeClr val="lt1"/>
          </a:fontRef>
        </p:style>
        <p:txBody>
          <a:bodyPr lIns="47216" tIns="23608" rIns="47216" bIns="23608" rtlCol="0" anchor="ctr"/>
          <a:lstStyle/>
          <a:p>
            <a:pPr>
              <a:lnSpc>
                <a:spcPct val="150000"/>
              </a:lnSpc>
            </a:pPr>
            <a:r>
              <a:rPr lang="zh-CN" altLang="en-US" sz="1400" b="1" dirty="0" smtClean="0">
                <a:solidFill>
                  <a:schemeClr val="bg1"/>
                </a:solidFill>
                <a:latin typeface="微软雅黑" panose="020B0503020204020204" pitchFamily="34" charset="-122"/>
                <a:ea typeface="微软雅黑" panose="020B0503020204020204" pitchFamily="34" charset="-122"/>
                <a:sym typeface="+mn-ea"/>
              </a:rPr>
              <a:t>国际值机室岗位流程</a:t>
            </a:r>
            <a:endParaRPr lang="zh-CN" altLang="en-US" sz="14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28" name="矩形 27"/>
          <p:cNvSpPr/>
          <p:nvPr/>
        </p:nvSpPr>
        <p:spPr>
          <a:xfrm>
            <a:off x="1737511" y="111466"/>
            <a:ext cx="2879173" cy="185420"/>
          </a:xfrm>
          <a:prstGeom prst="rect">
            <a:avLst/>
          </a:prstGeom>
        </p:spPr>
        <p:txBody>
          <a:bodyPr lIns="47216" tIns="23608" rIns="47216" bIns="23608">
            <a:spAutoFit/>
          </a:bodyPr>
          <a:lstStyle/>
          <a:p>
            <a:pPr indent="157480" algn="ctr" defTabSz="471805" fontAlgn="base">
              <a:spcBef>
                <a:spcPct val="0"/>
              </a:spcBef>
              <a:spcAft>
                <a:spcPct val="0"/>
              </a:spcAft>
            </a:pPr>
            <a:r>
              <a:rPr lang="zh-CN" altLang="en-US" sz="900" b="1" dirty="0" smtClean="0">
                <a:solidFill>
                  <a:srgbClr val="0F3D14"/>
                </a:solidFill>
                <a:latin typeface="微软雅黑" panose="020B0503020204020204" pitchFamily="34" charset="-122"/>
                <a:ea typeface="微软雅黑" panose="020B0503020204020204" pitchFamily="34" charset="-122"/>
                <a:sym typeface="+mn-ea"/>
              </a:rPr>
              <a:t>国际值机岗位流程描述</a:t>
            </a:r>
            <a:endParaRPr lang="zh-CN" altLang="en-US" sz="900" b="1" dirty="0" smtClean="0">
              <a:solidFill>
                <a:srgbClr val="0F3D14"/>
              </a:solidFill>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177165" y="661035"/>
            <a:ext cx="2388870" cy="2306955"/>
          </a:xfrm>
          <a:prstGeom prst="rect">
            <a:avLst/>
          </a:prstGeom>
          <a:solidFill>
            <a:schemeClr val="accent6">
              <a:lumMod val="75000"/>
            </a:schemeClr>
          </a:solidFill>
          <a:ln w="9525">
            <a:noFill/>
          </a:ln>
        </p:spPr>
        <p:txBody>
          <a:bodyPr wrap="square">
            <a:spAutoFit/>
          </a:bodyPr>
          <a:lstStyle/>
          <a:p>
            <a:pPr marL="152400" indent="-152400"/>
            <a:r>
              <a:rPr lang="zh-CN" altLang="en-US" sz="1200" b="0" dirty="0" smtClean="0">
                <a:solidFill>
                  <a:schemeClr val="bg1"/>
                </a:solidFill>
                <a:cs typeface="仿宋_GB2312" panose="02010609030101010101" charset="-122"/>
              </a:rPr>
              <a:t>八、</a:t>
            </a:r>
            <a:r>
              <a:rPr lang="zh-CN" sz="1200" b="1" dirty="0" smtClean="0">
                <a:solidFill>
                  <a:schemeClr val="bg1"/>
                </a:solidFill>
                <a:cs typeface="仿宋_GB2312" panose="02010609030101010101" charset="-122"/>
              </a:rPr>
              <a:t>发</a:t>
            </a:r>
            <a:r>
              <a:rPr lang="zh-CN" sz="1200" b="1" dirty="0">
                <a:solidFill>
                  <a:schemeClr val="bg1"/>
                </a:solidFill>
                <a:cs typeface="仿宋_GB2312" panose="02010609030101010101" charset="-122"/>
              </a:rPr>
              <a:t>放登机牌及行李牌：</a:t>
            </a:r>
            <a:endParaRPr lang="zh-CN" sz="1200" b="1" dirty="0">
              <a:solidFill>
                <a:schemeClr val="bg1"/>
              </a:solidFill>
              <a:cs typeface="仿宋_GB2312" panose="02010609030101010101" charset="-122"/>
            </a:endParaRPr>
          </a:p>
          <a:p>
            <a:pPr marL="152400" indent="-152400"/>
            <a:r>
              <a:rPr lang="zh-CN" sz="1200" b="1" dirty="0" smtClean="0">
                <a:solidFill>
                  <a:schemeClr val="bg1"/>
                </a:solidFill>
                <a:cs typeface="仿宋_GB2312" panose="02010609030101010101" charset="-122"/>
              </a:rPr>
              <a:t>1</a:t>
            </a:r>
            <a:r>
              <a:rPr lang="zh-CN" sz="1200" b="1" dirty="0">
                <a:solidFill>
                  <a:schemeClr val="bg1"/>
                </a:solidFill>
                <a:cs typeface="仿宋_GB2312" panose="02010609030101010101" charset="-122"/>
              </a:rPr>
              <a:t>.发放登机牌及行李提取联，区分本航段的登机牌和后续各个航段的登机牌。再次核对日期、航段，目的地，旅客持纸票的需撕下本航段的乘机联；</a:t>
            </a:r>
            <a:endParaRPr lang="zh-CN" sz="1200" b="1" dirty="0">
              <a:solidFill>
                <a:schemeClr val="bg1"/>
              </a:solidFill>
              <a:cs typeface="仿宋_GB2312" panose="02010609030101010101" charset="-122"/>
            </a:endParaRPr>
          </a:p>
          <a:p>
            <a:pPr marL="152400" indent="-152400"/>
            <a:r>
              <a:rPr lang="zh-CN" sz="1200" b="1" dirty="0">
                <a:solidFill>
                  <a:schemeClr val="bg1"/>
                </a:solidFill>
                <a:cs typeface="仿宋_GB2312" panose="02010609030101010101" charset="-122"/>
              </a:rPr>
              <a:t>2.双手将旅客的登机牌、行李提取联、护照、后续乘机联、行李超重缴费收据等逐样交给旅客，并做简要说明；</a:t>
            </a:r>
            <a:endParaRPr lang="zh-CN" sz="1200" b="1" dirty="0">
              <a:solidFill>
                <a:schemeClr val="bg1"/>
              </a:solidFill>
              <a:cs typeface="仿宋_GB2312" panose="02010609030101010101" charset="-122"/>
            </a:endParaRPr>
          </a:p>
          <a:p>
            <a:pPr marL="152400" indent="-152400"/>
            <a:r>
              <a:rPr lang="zh-CN" sz="1200" b="1" dirty="0">
                <a:solidFill>
                  <a:schemeClr val="bg1"/>
                </a:solidFill>
                <a:cs typeface="仿宋_GB2312" panose="02010609030101010101" charset="-122"/>
              </a:rPr>
              <a:t>3.办完手续后，向旅客指明登机口方向，并祝旅客旅途愉快。</a:t>
            </a:r>
            <a:endParaRPr lang="zh-CN" sz="1200" b="1" dirty="0">
              <a:solidFill>
                <a:schemeClr val="bg1"/>
              </a:solidFill>
              <a:cs typeface="仿宋_GB2312" panose="02010609030101010101" charset="-122"/>
            </a:endParaRPr>
          </a:p>
        </p:txBody>
      </p:sp>
      <p:pic>
        <p:nvPicPr>
          <p:cNvPr id="61445" name="Picture 1"/>
          <p:cNvPicPr>
            <a:picLocks noChangeAspect="1"/>
          </p:cNvPicPr>
          <p:nvPr/>
        </p:nvPicPr>
        <p:blipFill>
          <a:blip r:embed="rId2" cstate="print"/>
          <a:stretch>
            <a:fillRect/>
          </a:stretch>
        </p:blipFill>
        <p:spPr>
          <a:xfrm>
            <a:off x="2599690" y="660400"/>
            <a:ext cx="2949575" cy="2307590"/>
          </a:xfrm>
          <a:prstGeom prst="rect">
            <a:avLst/>
          </a:prstGeom>
          <a:noFill/>
          <a:ln w="9525">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Users\Administrator\Desktop\1_0G410113644F.jpg"/>
          <p:cNvPicPr>
            <a:picLocks noChangeAspect="1" noChangeArrowheads="1"/>
          </p:cNvPicPr>
          <p:nvPr/>
        </p:nvPicPr>
        <p:blipFill>
          <a:blip r:embed="rId1" cstate="print">
            <a:clrChange>
              <a:clrFrom>
                <a:srgbClr val="FCFFFF"/>
              </a:clrFrom>
              <a:clrTo>
                <a:srgbClr val="FCFFFF">
                  <a:alpha val="0"/>
                </a:srgbClr>
              </a:clrTo>
            </a:clrChange>
          </a:blip>
          <a:srcRect t="14851" b="15842"/>
          <a:stretch>
            <a:fillRect/>
          </a:stretch>
        </p:blipFill>
        <p:spPr bwMode="auto">
          <a:xfrm>
            <a:off x="4343283" y="0"/>
            <a:ext cx="1417755" cy="472513"/>
          </a:xfrm>
          <a:prstGeom prst="rect">
            <a:avLst/>
          </a:prstGeom>
          <a:noFill/>
          <a:ln w="9525">
            <a:noFill/>
            <a:miter lim="800000"/>
            <a:headEnd/>
            <a:tailEnd/>
          </a:ln>
        </p:spPr>
      </p:pic>
      <p:cxnSp>
        <p:nvCxnSpPr>
          <p:cNvPr id="22" name="直接连接符 21"/>
          <p:cNvCxnSpPr/>
          <p:nvPr/>
        </p:nvCxnSpPr>
        <p:spPr>
          <a:xfrm>
            <a:off x="1880387" y="334160"/>
            <a:ext cx="2808000" cy="0"/>
          </a:xfrm>
          <a:prstGeom prst="line">
            <a:avLst/>
          </a:prstGeom>
        </p:spPr>
        <p:style>
          <a:lnRef idx="1">
            <a:schemeClr val="dk1"/>
          </a:lnRef>
          <a:fillRef idx="0">
            <a:schemeClr val="dk1"/>
          </a:fillRef>
          <a:effectRef idx="0">
            <a:schemeClr val="dk1"/>
          </a:effectRef>
          <a:fontRef idx="minor">
            <a:schemeClr val="tx1"/>
          </a:fontRef>
        </p:style>
      </p:cxnSp>
      <p:sp>
        <p:nvSpPr>
          <p:cNvPr id="24" name="矩形 23"/>
          <p:cNvSpPr/>
          <p:nvPr/>
        </p:nvSpPr>
        <p:spPr>
          <a:xfrm>
            <a:off x="3439160" y="916305"/>
            <a:ext cx="1783715" cy="369570"/>
          </a:xfrm>
          <a:prstGeom prst="rect">
            <a:avLst/>
          </a:prstGeom>
        </p:spPr>
        <p:txBody>
          <a:bodyPr wrap="square" lIns="47216" tIns="23608" rIns="47216" bIns="23608">
            <a:spAutoFit/>
          </a:bodyPr>
          <a:lstStyle/>
          <a:p>
            <a:pPr>
              <a:lnSpc>
                <a:spcPct val="150000"/>
              </a:lnSpc>
            </a:pPr>
            <a:r>
              <a:rPr lang="zh-CN" altLang="en-US" sz="1400" dirty="0" smtClean="0">
                <a:solidFill>
                  <a:srgbClr val="0F3D14"/>
                </a:solidFill>
                <a:latin typeface="微软雅黑" panose="020B0503020204020204" pitchFamily="34" charset="-122"/>
                <a:ea typeface="微软雅黑" panose="020B0503020204020204" pitchFamily="34" charset="-122"/>
              </a:rPr>
              <a:t> </a:t>
            </a:r>
            <a:endParaRPr sz="1400" dirty="0" smtClean="0">
              <a:solidFill>
                <a:srgbClr val="0F3D14"/>
              </a:solidFill>
              <a:latin typeface="微软雅黑" panose="020B0503020204020204" pitchFamily="34" charset="-122"/>
              <a:ea typeface="微软雅黑" panose="020B0503020204020204" pitchFamily="34" charset="-122"/>
            </a:endParaRPr>
          </a:p>
        </p:txBody>
      </p:sp>
      <p:sp>
        <p:nvSpPr>
          <p:cNvPr id="26" name="五边形 25"/>
          <p:cNvSpPr/>
          <p:nvPr/>
        </p:nvSpPr>
        <p:spPr>
          <a:xfrm>
            <a:off x="0" y="111820"/>
            <a:ext cx="1911214" cy="431574"/>
          </a:xfrm>
          <a:prstGeom prst="homePlate">
            <a:avLst/>
          </a:prstGeom>
          <a:solidFill>
            <a:srgbClr val="08482E"/>
          </a:solidFill>
          <a:ln>
            <a:noFill/>
          </a:ln>
        </p:spPr>
        <p:style>
          <a:lnRef idx="2">
            <a:schemeClr val="accent1">
              <a:shade val="50000"/>
            </a:schemeClr>
          </a:lnRef>
          <a:fillRef idx="1">
            <a:schemeClr val="accent1"/>
          </a:fillRef>
          <a:effectRef idx="0">
            <a:schemeClr val="accent1"/>
          </a:effectRef>
          <a:fontRef idx="minor">
            <a:schemeClr val="lt1"/>
          </a:fontRef>
        </p:style>
        <p:txBody>
          <a:bodyPr lIns="47216" tIns="23608" rIns="47216" bIns="23608" rtlCol="0" anchor="ctr"/>
          <a:lstStyle/>
          <a:p>
            <a:pPr>
              <a:lnSpc>
                <a:spcPct val="150000"/>
              </a:lnSpc>
            </a:pPr>
            <a:r>
              <a:rPr lang="zh-CN" altLang="en-US" sz="1400" b="1" dirty="0" smtClean="0">
                <a:solidFill>
                  <a:schemeClr val="bg1"/>
                </a:solidFill>
                <a:latin typeface="微软雅黑" panose="020B0503020204020204" pitchFamily="34" charset="-122"/>
                <a:ea typeface="微软雅黑" panose="020B0503020204020204" pitchFamily="34" charset="-122"/>
                <a:sym typeface="+mn-ea"/>
              </a:rPr>
              <a:t>国际值机室岗位流程</a:t>
            </a:r>
            <a:endParaRPr lang="zh-CN" altLang="en-US" sz="14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28" name="矩形 27"/>
          <p:cNvSpPr/>
          <p:nvPr/>
        </p:nvSpPr>
        <p:spPr>
          <a:xfrm>
            <a:off x="1737511" y="111466"/>
            <a:ext cx="2879173" cy="185420"/>
          </a:xfrm>
          <a:prstGeom prst="rect">
            <a:avLst/>
          </a:prstGeom>
        </p:spPr>
        <p:txBody>
          <a:bodyPr lIns="47216" tIns="23608" rIns="47216" bIns="23608">
            <a:spAutoFit/>
          </a:bodyPr>
          <a:lstStyle/>
          <a:p>
            <a:pPr indent="157480" algn="ctr" defTabSz="471805" fontAlgn="base">
              <a:spcBef>
                <a:spcPct val="0"/>
              </a:spcBef>
              <a:spcAft>
                <a:spcPct val="0"/>
              </a:spcAft>
            </a:pPr>
            <a:r>
              <a:rPr lang="zh-CN" altLang="en-US" sz="900" b="1" dirty="0" smtClean="0">
                <a:solidFill>
                  <a:srgbClr val="0F3D14"/>
                </a:solidFill>
                <a:latin typeface="微软雅黑" panose="020B0503020204020204" pitchFamily="34" charset="-122"/>
                <a:ea typeface="微软雅黑" panose="020B0503020204020204" pitchFamily="34" charset="-122"/>
                <a:sym typeface="+mn-ea"/>
              </a:rPr>
              <a:t>国际值机岗位流程描述</a:t>
            </a:r>
            <a:endParaRPr lang="zh-CN" altLang="en-US" sz="900" b="1" dirty="0" smtClean="0">
              <a:solidFill>
                <a:srgbClr val="0F3D14"/>
              </a:solidFill>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718185" y="543560"/>
            <a:ext cx="2150745" cy="2553335"/>
          </a:xfrm>
          <a:prstGeom prst="rect">
            <a:avLst/>
          </a:prstGeom>
          <a:solidFill>
            <a:schemeClr val="accent6">
              <a:lumMod val="75000"/>
            </a:schemeClr>
          </a:solidFill>
          <a:ln w="9525">
            <a:noFill/>
          </a:ln>
        </p:spPr>
        <p:txBody>
          <a:bodyPr wrap="square">
            <a:spAutoFit/>
          </a:bodyPr>
          <a:lstStyle/>
          <a:p>
            <a:pPr marL="152400" indent="-152400" fontAlgn="auto">
              <a:lnSpc>
                <a:spcPct val="150000"/>
              </a:lnSpc>
            </a:pPr>
            <a:r>
              <a:rPr lang="zh-CN" altLang="en-US" sz="1200" b="1" dirty="0" smtClean="0">
                <a:solidFill>
                  <a:schemeClr val="bg1"/>
                </a:solidFill>
                <a:cs typeface="仿宋_GB2312" panose="02010609030101010101" charset="-122"/>
              </a:rPr>
              <a:t>九、结</a:t>
            </a:r>
            <a:r>
              <a:rPr lang="zh-CN" altLang="en-US" sz="1200" b="1" dirty="0">
                <a:solidFill>
                  <a:schemeClr val="bg1"/>
                </a:solidFill>
                <a:cs typeface="仿宋_GB2312" panose="02010609030101010101" charset="-122"/>
              </a:rPr>
              <a:t>载：</a:t>
            </a:r>
            <a:endParaRPr lang="zh-CN" sz="1200" b="1" dirty="0">
              <a:solidFill>
                <a:schemeClr val="bg1"/>
              </a:solidFill>
              <a:cs typeface="仿宋_GB2312" panose="02010609030101010101" charset="-122"/>
            </a:endParaRPr>
          </a:p>
          <a:p>
            <a:pPr marL="152400" indent="-152400" fontAlgn="auto">
              <a:lnSpc>
                <a:spcPct val="100000"/>
              </a:lnSpc>
            </a:pPr>
            <a:r>
              <a:rPr lang="zh-CN" b="1" dirty="0" smtClean="0">
                <a:solidFill>
                  <a:schemeClr val="bg1"/>
                </a:solidFill>
                <a:cs typeface="仿宋_GB2312" panose="02010609030101010101" charset="-122"/>
              </a:rPr>
              <a:t>1</a:t>
            </a:r>
            <a:r>
              <a:rPr lang="zh-CN" b="1" dirty="0">
                <a:solidFill>
                  <a:schemeClr val="bg1"/>
                </a:solidFill>
                <a:cs typeface="仿宋_GB2312" panose="02010609030101010101" charset="-122"/>
              </a:rPr>
              <a:t>.飞机起飞前45分钟（或者按照航空公司的规定时间）关闭航班；</a:t>
            </a:r>
            <a:endParaRPr lang="zh-CN" b="1" dirty="0">
              <a:solidFill>
                <a:schemeClr val="bg1"/>
              </a:solidFill>
              <a:cs typeface="仿宋_GB2312" panose="02010609030101010101" charset="-122"/>
            </a:endParaRPr>
          </a:p>
          <a:p>
            <a:pPr marL="152400" indent="-152400" fontAlgn="auto">
              <a:lnSpc>
                <a:spcPct val="100000"/>
              </a:lnSpc>
            </a:pPr>
            <a:r>
              <a:rPr lang="zh-CN" b="1" dirty="0">
                <a:solidFill>
                  <a:schemeClr val="bg1"/>
                </a:solidFill>
                <a:cs typeface="仿宋_GB2312" panose="02010609030101010101" charset="-122"/>
              </a:rPr>
              <a:t>2.进行航班数据统计：统计旅客人数、行李件数及重量、分区情况并在规定时间内报配载室。数据不符时报航空公司，根据航空公司要求处理；</a:t>
            </a:r>
            <a:endParaRPr lang="zh-CN" b="1" dirty="0">
              <a:solidFill>
                <a:schemeClr val="bg1"/>
              </a:solidFill>
              <a:cs typeface="仿宋_GB2312" panose="02010609030101010101" charset="-122"/>
            </a:endParaRPr>
          </a:p>
          <a:p>
            <a:pPr marL="152400" indent="-152400" fontAlgn="auto">
              <a:lnSpc>
                <a:spcPct val="100000"/>
              </a:lnSpc>
            </a:pPr>
            <a:r>
              <a:rPr lang="zh-CN" b="1" dirty="0">
                <a:solidFill>
                  <a:schemeClr val="bg1"/>
                </a:solidFill>
                <a:cs typeface="仿宋_GB2312" panose="02010609030101010101" charset="-122"/>
              </a:rPr>
              <a:t>3. 进行航班票联统计：收集各柜台乘机联，统计航班乘机联总数，并认真核对日期、航段，目的地等细节，如有不符，及时报航班值班员和登机口服务员处理，填写客运票证专用信封，与航空公司人员交接乘机联；</a:t>
            </a:r>
            <a:endParaRPr lang="zh-CN" b="1" dirty="0">
              <a:solidFill>
                <a:schemeClr val="bg1"/>
              </a:solidFill>
              <a:cs typeface="仿宋_GB2312" panose="02010609030101010101" charset="-122"/>
            </a:endParaRPr>
          </a:p>
        </p:txBody>
      </p:sp>
      <p:sp>
        <p:nvSpPr>
          <p:cNvPr id="2" name="文本框 1"/>
          <p:cNvSpPr txBox="1"/>
          <p:nvPr/>
        </p:nvSpPr>
        <p:spPr>
          <a:xfrm>
            <a:off x="2868930" y="543560"/>
            <a:ext cx="2294255" cy="2554545"/>
          </a:xfrm>
          <a:prstGeom prst="rect">
            <a:avLst/>
          </a:prstGeom>
          <a:solidFill>
            <a:schemeClr val="accent1">
              <a:lumMod val="20000"/>
              <a:lumOff val="80000"/>
            </a:schemeClr>
          </a:solidFill>
          <a:ln w="9525">
            <a:noFill/>
          </a:ln>
        </p:spPr>
        <p:txBody>
          <a:bodyPr wrap="square">
            <a:spAutoFit/>
          </a:bodyPr>
          <a:lstStyle/>
          <a:p>
            <a:pPr marL="152400" indent="-152400" algn="l">
              <a:buNone/>
            </a:pPr>
            <a:r>
              <a:rPr lang="en-US" altLang="zh-CN" sz="1000" b="1" dirty="0">
                <a:solidFill>
                  <a:schemeClr val="tx1"/>
                </a:solidFill>
                <a:cs typeface="仿宋_GB2312" panose="02010609030101010101" charset="-122"/>
              </a:rPr>
              <a:t>     </a:t>
            </a:r>
            <a:endParaRPr lang="en-US" altLang="zh-CN" sz="1000" b="1" dirty="0" smtClean="0">
              <a:solidFill>
                <a:schemeClr val="tx1"/>
              </a:solidFill>
              <a:cs typeface="仿宋_GB2312" panose="02010609030101010101" charset="-122"/>
            </a:endParaRPr>
          </a:p>
          <a:p>
            <a:pPr marL="152400" indent="-152400">
              <a:buNone/>
            </a:pPr>
            <a:r>
              <a:rPr lang="en-US" altLang="zh-CN" sz="1000" b="1" dirty="0" smtClean="0">
                <a:solidFill>
                  <a:schemeClr val="tx1"/>
                </a:solidFill>
                <a:cs typeface="仿宋_GB2312" panose="02010609030101010101" charset="-122"/>
              </a:rPr>
              <a:t>4</a:t>
            </a:r>
            <a:r>
              <a:rPr lang="en-US" altLang="zh-CN" sz="1000" b="1" dirty="0">
                <a:solidFill>
                  <a:schemeClr val="tx1"/>
                </a:solidFill>
                <a:cs typeface="仿宋_GB2312" panose="02010609030101010101" charset="-122"/>
              </a:rPr>
              <a:t>.</a:t>
            </a:r>
            <a:r>
              <a:rPr lang="zh-CN" b="1" dirty="0">
                <a:cs typeface="仿宋_GB2312" panose="02010609030101010101" charset="-122"/>
              </a:rPr>
              <a:t>如果柜台关闭后，有晚到旅客</a:t>
            </a:r>
            <a:r>
              <a:rPr lang="zh-CN" b="1" dirty="0" smtClean="0">
                <a:cs typeface="仿宋_GB2312" panose="02010609030101010101" charset="-122"/>
              </a:rPr>
              <a:t>，先记</a:t>
            </a:r>
            <a:r>
              <a:rPr lang="zh-CN" b="1" dirty="0">
                <a:cs typeface="仿宋_GB2312" panose="02010609030101010101" charset="-122"/>
              </a:rPr>
              <a:t>录旅客到达时间并告知旅客己迟到。询问航空公司，经航空公司同意的情况下方可接收并办理手续，托运行李从超大柜台交接。并迅速重新报载，通知值班员、负责结关值机员及登机口服务员；</a:t>
            </a:r>
            <a:endParaRPr lang="zh-CN" b="1" dirty="0">
              <a:cs typeface="仿宋_GB2312" panose="02010609030101010101" charset="-122"/>
            </a:endParaRPr>
          </a:p>
          <a:p>
            <a:r>
              <a:rPr lang="zh-CN" sz="1000" b="1" dirty="0">
                <a:solidFill>
                  <a:schemeClr val="tx1"/>
                </a:solidFill>
                <a:cs typeface="仿宋_GB2312" panose="02010609030101010101" charset="-122"/>
              </a:rPr>
              <a:t>5.</a:t>
            </a:r>
            <a:r>
              <a:rPr lang="zh-CN" b="1" dirty="0">
                <a:cs typeface="仿宋_GB2312" panose="02010609030101010101" charset="-122"/>
              </a:rPr>
              <a:t>如航班有VIP，向生产调度室报告</a:t>
            </a:r>
            <a:r>
              <a:rPr lang="zh-CN" b="1" dirty="0" smtClean="0">
                <a:cs typeface="仿宋_GB2312" panose="02010609030101010101" charset="-122"/>
              </a:rPr>
              <a:t>VIP</a:t>
            </a:r>
            <a:r>
              <a:rPr lang="en-US" altLang="zh-CN" b="1" dirty="0" smtClean="0">
                <a:cs typeface="仿宋_GB2312" panose="02010609030101010101" charset="-122"/>
              </a:rPr>
              <a:t>  </a:t>
            </a:r>
            <a:r>
              <a:rPr lang="zh-CN" b="1" dirty="0" smtClean="0">
                <a:cs typeface="仿宋_GB2312" panose="02010609030101010101" charset="-122"/>
              </a:rPr>
              <a:t>或</a:t>
            </a:r>
            <a:r>
              <a:rPr lang="zh-CN" b="1" dirty="0">
                <a:cs typeface="仿宋_GB2312" panose="02010609030101010101" charset="-122"/>
              </a:rPr>
              <a:t>其它特殊旅客服务情况，及航班旅客人数；</a:t>
            </a:r>
            <a:endParaRPr lang="zh-CN" b="1" dirty="0">
              <a:cs typeface="仿宋_GB2312" panose="02010609030101010101" charset="-122"/>
            </a:endParaRPr>
          </a:p>
          <a:p>
            <a:r>
              <a:rPr lang="zh-CN" sz="1000" b="1" dirty="0">
                <a:solidFill>
                  <a:schemeClr val="tx1"/>
                </a:solidFill>
                <a:cs typeface="仿宋_GB2312" panose="02010609030101010101" charset="-122"/>
              </a:rPr>
              <a:t>6.如航班结关后人数发生变更，需要重新结 关或修正三关的单据；</a:t>
            </a:r>
            <a:endParaRPr lang="zh-CN" sz="1000" b="1" dirty="0">
              <a:solidFill>
                <a:schemeClr val="tx1"/>
              </a:solidFill>
              <a:cs typeface="仿宋_GB2312" panose="02010609030101010101" charset="-122"/>
            </a:endParaRPr>
          </a:p>
          <a:p>
            <a:r>
              <a:rPr lang="zh-CN" sz="1000" b="1" dirty="0">
                <a:solidFill>
                  <a:schemeClr val="tx1"/>
                </a:solidFill>
                <a:cs typeface="仿宋_GB2312" panose="02010609030101010101" charset="-122"/>
              </a:rPr>
              <a:t>7.如航班单据已</a:t>
            </a:r>
            <a:r>
              <a:rPr lang="zh-CN" sz="1000" b="1" dirty="0" smtClean="0">
                <a:solidFill>
                  <a:schemeClr val="tx1"/>
                </a:solidFill>
                <a:cs typeface="仿宋_GB2312" panose="02010609030101010101" charset="-122"/>
              </a:rPr>
              <a:t>送上</a:t>
            </a:r>
            <a:r>
              <a:rPr lang="zh-CN" sz="1000" b="1" dirty="0">
                <a:solidFill>
                  <a:schemeClr val="tx1"/>
                </a:solidFill>
                <a:cs typeface="仿宋_GB2312" panose="02010609030101010101" charset="-122"/>
              </a:rPr>
              <a:t>飞机后发生人数变更，需要通知登机口同事或送单同事修正。</a:t>
            </a:r>
            <a:endParaRPr lang="zh-CN" sz="1000" b="1" dirty="0">
              <a:solidFill>
                <a:schemeClr val="tx1"/>
              </a:solidFill>
              <a:cs typeface="仿宋_GB2312" panose="02010609030101010101"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Users\Administrator\Desktop\1_0G410113644F.jpg"/>
          <p:cNvPicPr>
            <a:picLocks noChangeAspect="1" noChangeArrowheads="1"/>
          </p:cNvPicPr>
          <p:nvPr/>
        </p:nvPicPr>
        <p:blipFill>
          <a:blip r:embed="rId1" cstate="print">
            <a:clrChange>
              <a:clrFrom>
                <a:srgbClr val="FCFFFF"/>
              </a:clrFrom>
              <a:clrTo>
                <a:srgbClr val="FCFFFF">
                  <a:alpha val="0"/>
                </a:srgbClr>
              </a:clrTo>
            </a:clrChange>
          </a:blip>
          <a:srcRect t="14851" b="15842"/>
          <a:stretch>
            <a:fillRect/>
          </a:stretch>
        </p:blipFill>
        <p:spPr bwMode="auto">
          <a:xfrm>
            <a:off x="4343283" y="0"/>
            <a:ext cx="1417755" cy="472513"/>
          </a:xfrm>
          <a:prstGeom prst="rect">
            <a:avLst/>
          </a:prstGeom>
          <a:noFill/>
          <a:ln w="9525">
            <a:noFill/>
            <a:miter lim="800000"/>
            <a:headEnd/>
            <a:tailEnd/>
          </a:ln>
        </p:spPr>
      </p:pic>
      <p:cxnSp>
        <p:nvCxnSpPr>
          <p:cNvPr id="22" name="直接连接符 21"/>
          <p:cNvCxnSpPr/>
          <p:nvPr/>
        </p:nvCxnSpPr>
        <p:spPr>
          <a:xfrm>
            <a:off x="1880387" y="334160"/>
            <a:ext cx="2808000" cy="0"/>
          </a:xfrm>
          <a:prstGeom prst="line">
            <a:avLst/>
          </a:prstGeom>
        </p:spPr>
        <p:style>
          <a:lnRef idx="1">
            <a:schemeClr val="dk1"/>
          </a:lnRef>
          <a:fillRef idx="0">
            <a:schemeClr val="dk1"/>
          </a:fillRef>
          <a:effectRef idx="0">
            <a:schemeClr val="dk1"/>
          </a:effectRef>
          <a:fontRef idx="minor">
            <a:schemeClr val="tx1"/>
          </a:fontRef>
        </p:style>
      </p:cxnSp>
      <p:sp>
        <p:nvSpPr>
          <p:cNvPr id="24" name="矩形 23"/>
          <p:cNvSpPr/>
          <p:nvPr/>
        </p:nvSpPr>
        <p:spPr>
          <a:xfrm>
            <a:off x="3439160" y="916305"/>
            <a:ext cx="1783715" cy="369570"/>
          </a:xfrm>
          <a:prstGeom prst="rect">
            <a:avLst/>
          </a:prstGeom>
        </p:spPr>
        <p:txBody>
          <a:bodyPr wrap="square" lIns="47216" tIns="23608" rIns="47216" bIns="23608">
            <a:spAutoFit/>
          </a:bodyPr>
          <a:lstStyle/>
          <a:p>
            <a:pPr>
              <a:lnSpc>
                <a:spcPct val="150000"/>
              </a:lnSpc>
            </a:pPr>
            <a:r>
              <a:rPr lang="zh-CN" altLang="en-US" sz="1400" dirty="0" smtClean="0">
                <a:solidFill>
                  <a:srgbClr val="0F3D14"/>
                </a:solidFill>
                <a:latin typeface="微软雅黑" panose="020B0503020204020204" pitchFamily="34" charset="-122"/>
                <a:ea typeface="微软雅黑" panose="020B0503020204020204" pitchFamily="34" charset="-122"/>
              </a:rPr>
              <a:t> </a:t>
            </a:r>
            <a:endParaRPr sz="1400" dirty="0" smtClean="0">
              <a:solidFill>
                <a:srgbClr val="0F3D14"/>
              </a:solidFill>
              <a:latin typeface="微软雅黑" panose="020B0503020204020204" pitchFamily="34" charset="-122"/>
              <a:ea typeface="微软雅黑" panose="020B0503020204020204" pitchFamily="34" charset="-122"/>
            </a:endParaRPr>
          </a:p>
        </p:txBody>
      </p:sp>
      <p:sp>
        <p:nvSpPr>
          <p:cNvPr id="26" name="五边形 25"/>
          <p:cNvSpPr/>
          <p:nvPr/>
        </p:nvSpPr>
        <p:spPr>
          <a:xfrm>
            <a:off x="0" y="111820"/>
            <a:ext cx="1911214" cy="431574"/>
          </a:xfrm>
          <a:prstGeom prst="homePlate">
            <a:avLst/>
          </a:prstGeom>
          <a:solidFill>
            <a:srgbClr val="08482E"/>
          </a:solidFill>
          <a:ln>
            <a:noFill/>
          </a:ln>
        </p:spPr>
        <p:style>
          <a:lnRef idx="2">
            <a:schemeClr val="accent1">
              <a:shade val="50000"/>
            </a:schemeClr>
          </a:lnRef>
          <a:fillRef idx="1">
            <a:schemeClr val="accent1"/>
          </a:fillRef>
          <a:effectRef idx="0">
            <a:schemeClr val="accent1"/>
          </a:effectRef>
          <a:fontRef idx="minor">
            <a:schemeClr val="lt1"/>
          </a:fontRef>
        </p:style>
        <p:txBody>
          <a:bodyPr lIns="47216" tIns="23608" rIns="47216" bIns="23608" rtlCol="0" anchor="ctr"/>
          <a:lstStyle/>
          <a:p>
            <a:pPr>
              <a:lnSpc>
                <a:spcPct val="150000"/>
              </a:lnSpc>
            </a:pPr>
            <a:r>
              <a:rPr lang="zh-CN" altLang="en-US" sz="1400" b="1" dirty="0" smtClean="0">
                <a:solidFill>
                  <a:schemeClr val="bg1"/>
                </a:solidFill>
                <a:latin typeface="微软雅黑" panose="020B0503020204020204" pitchFamily="34" charset="-122"/>
                <a:ea typeface="微软雅黑" panose="020B0503020204020204" pitchFamily="34" charset="-122"/>
                <a:sym typeface="+mn-ea"/>
              </a:rPr>
              <a:t>国际值机室岗位流程</a:t>
            </a:r>
            <a:endParaRPr lang="zh-CN" altLang="en-US" sz="14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28" name="矩形 27"/>
          <p:cNvSpPr/>
          <p:nvPr/>
        </p:nvSpPr>
        <p:spPr>
          <a:xfrm>
            <a:off x="1737511" y="111466"/>
            <a:ext cx="2879173" cy="185420"/>
          </a:xfrm>
          <a:prstGeom prst="rect">
            <a:avLst/>
          </a:prstGeom>
        </p:spPr>
        <p:txBody>
          <a:bodyPr lIns="47216" tIns="23608" rIns="47216" bIns="23608">
            <a:spAutoFit/>
          </a:bodyPr>
          <a:lstStyle/>
          <a:p>
            <a:pPr indent="157480" algn="ctr" defTabSz="471805" fontAlgn="base">
              <a:spcBef>
                <a:spcPct val="0"/>
              </a:spcBef>
              <a:spcAft>
                <a:spcPct val="0"/>
              </a:spcAft>
            </a:pPr>
            <a:r>
              <a:rPr lang="zh-CN" altLang="en-US" sz="900" b="1" dirty="0" smtClean="0">
                <a:solidFill>
                  <a:srgbClr val="0F3D14"/>
                </a:solidFill>
                <a:latin typeface="微软雅黑" panose="020B0503020204020204" pitchFamily="34" charset="-122"/>
                <a:ea typeface="微软雅黑" panose="020B0503020204020204" pitchFamily="34" charset="-122"/>
                <a:sym typeface="+mn-ea"/>
              </a:rPr>
              <a:t>国际值机岗位流程描述</a:t>
            </a:r>
            <a:endParaRPr lang="zh-CN" altLang="en-US" sz="900" b="1" dirty="0" smtClean="0">
              <a:solidFill>
                <a:srgbClr val="0F3D14"/>
              </a:solidFill>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1224335" y="539924"/>
            <a:ext cx="3024336" cy="677108"/>
          </a:xfrm>
          <a:prstGeom prst="rect">
            <a:avLst/>
          </a:prstGeom>
          <a:solidFill>
            <a:schemeClr val="accent6">
              <a:lumMod val="75000"/>
            </a:schemeClr>
          </a:solidFill>
          <a:ln w="9525">
            <a:noFill/>
          </a:ln>
        </p:spPr>
        <p:txBody>
          <a:bodyPr wrap="square">
            <a:spAutoFit/>
          </a:bodyPr>
          <a:lstStyle/>
          <a:p>
            <a:pPr marL="152400" indent="-152400" fontAlgn="auto">
              <a:lnSpc>
                <a:spcPct val="150000"/>
              </a:lnSpc>
            </a:pPr>
            <a:r>
              <a:rPr lang="zh-CN" altLang="en-US" sz="1200" b="1" dirty="0" smtClean="0">
                <a:solidFill>
                  <a:schemeClr val="bg1"/>
                </a:solidFill>
                <a:cs typeface="仿宋_GB2312" panose="02010609030101010101" charset="-122"/>
              </a:rPr>
              <a:t>十、整理归档：</a:t>
            </a:r>
            <a:endParaRPr lang="zh-CN" sz="1200" b="1" dirty="0">
              <a:solidFill>
                <a:schemeClr val="bg1"/>
              </a:solidFill>
              <a:cs typeface="仿宋_GB2312" panose="02010609030101010101" charset="-122"/>
            </a:endParaRPr>
          </a:p>
          <a:p>
            <a:r>
              <a:rPr lang="en-US" altLang="zh-CN" b="1" dirty="0" smtClean="0">
                <a:solidFill>
                  <a:schemeClr val="bg1"/>
                </a:solidFill>
              </a:rPr>
              <a:t>1.</a:t>
            </a:r>
            <a:r>
              <a:rPr lang="zh-CN" altLang="zh-CN" b="1" dirty="0" smtClean="0">
                <a:solidFill>
                  <a:schemeClr val="bg1"/>
                </a:solidFill>
              </a:rPr>
              <a:t>整理航班相关物资及单据，做好结载数据交接。</a:t>
            </a:r>
            <a:endParaRPr lang="zh-CN" altLang="zh-CN" b="1" dirty="0" smtClean="0">
              <a:solidFill>
                <a:schemeClr val="bg1"/>
              </a:solidFill>
            </a:endParaRPr>
          </a:p>
          <a:p>
            <a:r>
              <a:rPr lang="en-US" altLang="zh-CN" b="1" dirty="0" smtClean="0">
                <a:solidFill>
                  <a:schemeClr val="bg1"/>
                </a:solidFill>
              </a:rPr>
              <a:t>2.</a:t>
            </a:r>
            <a:r>
              <a:rPr lang="zh-CN" altLang="zh-CN" b="1" dirty="0" smtClean="0">
                <a:solidFill>
                  <a:schemeClr val="bg1"/>
                </a:solidFill>
              </a:rPr>
              <a:t>维持办公区域的环境卫生。</a:t>
            </a:r>
            <a:endParaRPr lang="zh-CN" b="1" dirty="0">
              <a:solidFill>
                <a:schemeClr val="bg1"/>
              </a:solidFill>
              <a:cs typeface="仿宋_GB2312" panose="02010609030101010101" charset="-122"/>
            </a:endParaRPr>
          </a:p>
        </p:txBody>
      </p:sp>
      <p:pic>
        <p:nvPicPr>
          <p:cNvPr id="1026" name="图片 1" descr="柜台摆设2"/>
          <p:cNvPicPr>
            <a:picLocks noChangeAspect="1" noChangeArrowheads="1"/>
          </p:cNvPicPr>
          <p:nvPr/>
        </p:nvPicPr>
        <p:blipFill>
          <a:blip r:embed="rId2" cstate="print"/>
          <a:srcRect/>
          <a:stretch>
            <a:fillRect/>
          </a:stretch>
        </p:blipFill>
        <p:spPr bwMode="auto">
          <a:xfrm>
            <a:off x="1224335" y="1187996"/>
            <a:ext cx="3025754" cy="18990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Users\Administrator\Desktop\1_0G410113644F.jpg"/>
          <p:cNvPicPr>
            <a:picLocks noChangeAspect="1" noChangeArrowheads="1"/>
          </p:cNvPicPr>
          <p:nvPr/>
        </p:nvPicPr>
        <p:blipFill>
          <a:blip r:embed="rId1" cstate="print">
            <a:clrChange>
              <a:clrFrom>
                <a:srgbClr val="FCFFFF"/>
              </a:clrFrom>
              <a:clrTo>
                <a:srgbClr val="FCFFFF">
                  <a:alpha val="0"/>
                </a:srgbClr>
              </a:clrTo>
            </a:clrChange>
          </a:blip>
          <a:srcRect t="14851" b="15842"/>
          <a:stretch>
            <a:fillRect/>
          </a:stretch>
        </p:blipFill>
        <p:spPr bwMode="auto">
          <a:xfrm>
            <a:off x="4343283" y="0"/>
            <a:ext cx="1417755" cy="472513"/>
          </a:xfrm>
          <a:prstGeom prst="rect">
            <a:avLst/>
          </a:prstGeom>
          <a:noFill/>
          <a:ln w="9525">
            <a:noFill/>
            <a:miter lim="800000"/>
            <a:headEnd/>
            <a:tailEnd/>
          </a:ln>
        </p:spPr>
      </p:pic>
      <p:cxnSp>
        <p:nvCxnSpPr>
          <p:cNvPr id="22" name="直接连接符 21"/>
          <p:cNvCxnSpPr/>
          <p:nvPr/>
        </p:nvCxnSpPr>
        <p:spPr>
          <a:xfrm>
            <a:off x="1880387" y="334160"/>
            <a:ext cx="2808000" cy="0"/>
          </a:xfrm>
          <a:prstGeom prst="line">
            <a:avLst/>
          </a:prstGeom>
        </p:spPr>
        <p:style>
          <a:lnRef idx="1">
            <a:schemeClr val="dk1"/>
          </a:lnRef>
          <a:fillRef idx="0">
            <a:schemeClr val="dk1"/>
          </a:fillRef>
          <a:effectRef idx="0">
            <a:schemeClr val="dk1"/>
          </a:effectRef>
          <a:fontRef idx="minor">
            <a:schemeClr val="tx1"/>
          </a:fontRef>
        </p:style>
      </p:cxnSp>
      <p:sp>
        <p:nvSpPr>
          <p:cNvPr id="24" name="矩形 23"/>
          <p:cNvSpPr/>
          <p:nvPr/>
        </p:nvSpPr>
        <p:spPr>
          <a:xfrm>
            <a:off x="423545" y="626745"/>
            <a:ext cx="1358900" cy="2200910"/>
          </a:xfrm>
          <a:prstGeom prst="rect">
            <a:avLst/>
          </a:prstGeom>
          <a:solidFill>
            <a:srgbClr val="92D050"/>
          </a:solidFill>
        </p:spPr>
        <p:txBody>
          <a:bodyPr wrap="square" lIns="47216" tIns="23608" rIns="47216" bIns="23608">
            <a:spAutoFit/>
          </a:bodyPr>
          <a:lstStyle/>
          <a:p>
            <a:pPr eaLnBrk="1" hangingPunct="1">
              <a:buBlip>
                <a:blip r:embed="rId2"/>
              </a:buBlip>
            </a:pPr>
            <a:r>
              <a:rPr lang="zh-CN" altLang="en-US" sz="1400" dirty="0">
                <a:latin typeface="华文中宋" panose="02010600040101010101" pitchFamily="2" charset="-122"/>
                <a:ea typeface="华文中宋" panose="02010600040101010101" pitchFamily="2" charset="-122"/>
                <a:sym typeface="+mn-ea"/>
              </a:rPr>
              <a:t>角色扮演</a:t>
            </a:r>
            <a:endParaRPr lang="en-US" altLang="zh-CN" sz="1400" dirty="0">
              <a:latin typeface="华文中宋" panose="02010600040101010101" pitchFamily="2" charset="-122"/>
              <a:ea typeface="华文中宋" panose="02010600040101010101" pitchFamily="2" charset="-122"/>
            </a:endParaRPr>
          </a:p>
          <a:p>
            <a:pPr eaLnBrk="1" hangingPunct="1">
              <a:buBlip>
                <a:blip r:embed="rId3"/>
              </a:buBlip>
            </a:pPr>
            <a:r>
              <a:rPr lang="zh-CN" altLang="en-US" sz="1400" dirty="0">
                <a:latin typeface="华文中宋" panose="02010600040101010101" pitchFamily="2" charset="-122"/>
                <a:ea typeface="华文中宋" panose="02010600040101010101" pitchFamily="2" charset="-122"/>
                <a:sym typeface="+mn-ea"/>
              </a:rPr>
              <a:t>问候</a:t>
            </a:r>
            <a:endParaRPr lang="en-US" altLang="zh-CN" sz="1400" dirty="0">
              <a:latin typeface="华文中宋" panose="02010600040101010101" pitchFamily="2" charset="-122"/>
              <a:ea typeface="华文中宋" panose="02010600040101010101" pitchFamily="2" charset="-122"/>
            </a:endParaRPr>
          </a:p>
          <a:p>
            <a:pPr eaLnBrk="1" hangingPunct="1">
              <a:buBlip>
                <a:blip r:embed="rId3"/>
              </a:buBlip>
            </a:pPr>
            <a:r>
              <a:rPr lang="zh-CN" altLang="en-US" sz="1400" dirty="0">
                <a:latin typeface="华文中宋" panose="02010600040101010101" pitchFamily="2" charset="-122"/>
                <a:ea typeface="华文中宋" panose="02010600040101010101" pitchFamily="2" charset="-122"/>
                <a:sym typeface="+mn-ea"/>
              </a:rPr>
              <a:t>行程单</a:t>
            </a:r>
            <a:endParaRPr lang="en-US" altLang="zh-CN" sz="1400" dirty="0">
              <a:latin typeface="华文中宋" panose="02010600040101010101" pitchFamily="2" charset="-122"/>
              <a:ea typeface="华文中宋" panose="02010600040101010101" pitchFamily="2" charset="-122"/>
            </a:endParaRPr>
          </a:p>
          <a:p>
            <a:pPr eaLnBrk="1" hangingPunct="1">
              <a:buBlip>
                <a:blip r:embed="rId3"/>
              </a:buBlip>
            </a:pPr>
            <a:r>
              <a:rPr lang="en-US" altLang="zh-CN" sz="1400" dirty="0" err="1">
                <a:latin typeface="华文中宋" panose="02010600040101010101" pitchFamily="2" charset="-122"/>
                <a:ea typeface="华文中宋" panose="02010600040101010101" pitchFamily="2" charset="-122"/>
                <a:sym typeface="+mn-ea"/>
              </a:rPr>
              <a:t>Ckeck</a:t>
            </a:r>
            <a:r>
              <a:rPr lang="en-US" altLang="zh-CN" sz="1400" dirty="0">
                <a:latin typeface="华文中宋" panose="02010600040101010101" pitchFamily="2" charset="-122"/>
                <a:ea typeface="华文中宋" panose="02010600040101010101" pitchFamily="2" charset="-122"/>
                <a:sym typeface="+mn-ea"/>
              </a:rPr>
              <a:t>-in</a:t>
            </a:r>
            <a:endParaRPr lang="en-US" altLang="zh-CN" sz="1400" dirty="0">
              <a:latin typeface="华文中宋" panose="02010600040101010101" pitchFamily="2" charset="-122"/>
              <a:ea typeface="华文中宋" panose="02010600040101010101" pitchFamily="2" charset="-122"/>
            </a:endParaRPr>
          </a:p>
          <a:p>
            <a:pPr eaLnBrk="1" hangingPunct="1">
              <a:buBlip>
                <a:blip r:embed="rId3"/>
              </a:buBlip>
            </a:pPr>
            <a:r>
              <a:rPr lang="zh-CN" altLang="en-US" sz="1400" dirty="0">
                <a:latin typeface="华文中宋" panose="02010600040101010101" pitchFamily="2" charset="-122"/>
                <a:ea typeface="华文中宋" panose="02010600040101010101" pitchFamily="2" charset="-122"/>
                <a:sym typeface="+mn-ea"/>
              </a:rPr>
              <a:t>安全问题</a:t>
            </a:r>
            <a:endParaRPr lang="en-US" altLang="zh-CN" sz="1400" dirty="0">
              <a:latin typeface="华文中宋" panose="02010600040101010101" pitchFamily="2" charset="-122"/>
              <a:ea typeface="华文中宋" panose="02010600040101010101" pitchFamily="2" charset="-122"/>
            </a:endParaRPr>
          </a:p>
          <a:p>
            <a:pPr eaLnBrk="1" hangingPunct="1">
              <a:buBlip>
                <a:blip r:embed="rId3"/>
              </a:buBlip>
            </a:pPr>
            <a:r>
              <a:rPr lang="zh-CN" altLang="en-US" sz="1400" dirty="0">
                <a:latin typeface="华文中宋" panose="02010600040101010101" pitchFamily="2" charset="-122"/>
                <a:ea typeface="华文中宋" panose="02010600040101010101" pitchFamily="2" charset="-122"/>
                <a:sym typeface="+mn-ea"/>
              </a:rPr>
              <a:t>行李托运</a:t>
            </a:r>
            <a:endParaRPr lang="en-US" altLang="zh-CN" sz="1400" dirty="0">
              <a:latin typeface="华文中宋" panose="02010600040101010101" pitchFamily="2" charset="-122"/>
              <a:ea typeface="华文中宋" panose="02010600040101010101" pitchFamily="2" charset="-122"/>
            </a:endParaRPr>
          </a:p>
          <a:p>
            <a:pPr eaLnBrk="1" hangingPunct="1">
              <a:buBlip>
                <a:blip r:embed="rId3"/>
              </a:buBlip>
            </a:pPr>
            <a:r>
              <a:rPr lang="zh-CN" altLang="en-US" sz="1400" dirty="0">
                <a:latin typeface="华文中宋" panose="02010600040101010101" pitchFamily="2" charset="-122"/>
                <a:ea typeface="华文中宋" panose="02010600040101010101" pitchFamily="2" charset="-122"/>
                <a:sym typeface="+mn-ea"/>
              </a:rPr>
              <a:t>手提行李</a:t>
            </a:r>
            <a:endParaRPr lang="en-US" altLang="zh-CN" sz="1400" dirty="0">
              <a:latin typeface="华文中宋" panose="02010600040101010101" pitchFamily="2" charset="-122"/>
              <a:ea typeface="华文中宋" panose="02010600040101010101" pitchFamily="2" charset="-122"/>
            </a:endParaRPr>
          </a:p>
          <a:p>
            <a:pPr eaLnBrk="1" hangingPunct="1">
              <a:buBlip>
                <a:blip r:embed="rId3"/>
              </a:buBlip>
            </a:pPr>
            <a:r>
              <a:rPr lang="zh-CN" altLang="en-US" sz="1400" dirty="0">
                <a:latin typeface="华文中宋" panose="02010600040101010101" pitchFamily="2" charset="-122"/>
                <a:ea typeface="华文中宋" panose="02010600040101010101" pitchFamily="2" charset="-122"/>
                <a:sym typeface="+mn-ea"/>
              </a:rPr>
              <a:t>唱登机牌</a:t>
            </a:r>
            <a:endParaRPr lang="en-US" altLang="zh-CN" sz="1400" dirty="0">
              <a:latin typeface="华文中宋" panose="02010600040101010101" pitchFamily="2" charset="-122"/>
              <a:ea typeface="华文中宋" panose="02010600040101010101" pitchFamily="2" charset="-122"/>
            </a:endParaRPr>
          </a:p>
          <a:p>
            <a:pPr eaLnBrk="1" hangingPunct="1">
              <a:buBlip>
                <a:blip r:embed="rId3"/>
              </a:buBlip>
            </a:pPr>
            <a:r>
              <a:rPr lang="zh-CN" altLang="en-US" sz="1400" dirty="0">
                <a:latin typeface="华文中宋" panose="02010600040101010101" pitchFamily="2" charset="-122"/>
                <a:ea typeface="华文中宋" panose="02010600040101010101" pitchFamily="2" charset="-122"/>
                <a:sym typeface="+mn-ea"/>
              </a:rPr>
              <a:t>旅途愉快</a:t>
            </a:r>
            <a:endParaRPr lang="zh-CN" altLang="en-US" sz="1400" dirty="0">
              <a:latin typeface="华文中宋" panose="02010600040101010101" pitchFamily="2" charset="-122"/>
              <a:ea typeface="华文中宋" panose="02010600040101010101" pitchFamily="2" charset="-122"/>
              <a:sym typeface="+mn-ea"/>
            </a:endParaRPr>
          </a:p>
          <a:p>
            <a:pPr eaLnBrk="1" hangingPunct="1">
              <a:buBlip>
                <a:blip r:embed="rId3"/>
              </a:buBlip>
            </a:pPr>
            <a:endParaRPr sz="1400" dirty="0" smtClean="0">
              <a:solidFill>
                <a:srgbClr val="0F3D14"/>
              </a:solidFill>
              <a:latin typeface="微软雅黑" panose="020B0503020204020204" pitchFamily="34" charset="-122"/>
              <a:ea typeface="微软雅黑" panose="020B0503020204020204" pitchFamily="34" charset="-122"/>
            </a:endParaRPr>
          </a:p>
        </p:txBody>
      </p:sp>
      <p:sp>
        <p:nvSpPr>
          <p:cNvPr id="26" name="五边形 25"/>
          <p:cNvSpPr/>
          <p:nvPr/>
        </p:nvSpPr>
        <p:spPr>
          <a:xfrm>
            <a:off x="0" y="111820"/>
            <a:ext cx="1911214" cy="431574"/>
          </a:xfrm>
          <a:prstGeom prst="homePlate">
            <a:avLst/>
          </a:prstGeom>
          <a:solidFill>
            <a:srgbClr val="08482E"/>
          </a:solidFill>
          <a:ln>
            <a:noFill/>
          </a:ln>
        </p:spPr>
        <p:style>
          <a:lnRef idx="2">
            <a:schemeClr val="accent1">
              <a:shade val="50000"/>
            </a:schemeClr>
          </a:lnRef>
          <a:fillRef idx="1">
            <a:schemeClr val="accent1"/>
          </a:fillRef>
          <a:effectRef idx="0">
            <a:schemeClr val="accent1"/>
          </a:effectRef>
          <a:fontRef idx="minor">
            <a:schemeClr val="lt1"/>
          </a:fontRef>
        </p:style>
        <p:txBody>
          <a:bodyPr lIns="47216" tIns="23608" rIns="47216" bIns="23608" rtlCol="0" anchor="ctr"/>
          <a:lstStyle/>
          <a:p>
            <a:pPr>
              <a:lnSpc>
                <a:spcPct val="150000"/>
              </a:lnSpc>
            </a:pPr>
            <a:r>
              <a:rPr lang="zh-CN" altLang="en-US" sz="1400" b="1" dirty="0" smtClean="0">
                <a:solidFill>
                  <a:schemeClr val="bg1"/>
                </a:solidFill>
                <a:latin typeface="微软雅黑" panose="020B0503020204020204" pitchFamily="34" charset="-122"/>
                <a:ea typeface="微软雅黑" panose="020B0503020204020204" pitchFamily="34" charset="-122"/>
                <a:sym typeface="+mn-ea"/>
              </a:rPr>
              <a:t>国际值机室岗位流程</a:t>
            </a:r>
            <a:endParaRPr lang="zh-CN" altLang="en-US" sz="1400" b="1" dirty="0" smtClean="0">
              <a:solidFill>
                <a:schemeClr val="bg1"/>
              </a:solidFill>
              <a:latin typeface="微软雅黑" panose="020B0503020204020204" pitchFamily="34" charset="-122"/>
              <a:ea typeface="微软雅黑" panose="020B0503020204020204" pitchFamily="34" charset="-122"/>
              <a:sym typeface="+mn-ea"/>
            </a:endParaRPr>
          </a:p>
        </p:txBody>
      </p:sp>
      <p:pic>
        <p:nvPicPr>
          <p:cNvPr id="48132" name="Picture 2" descr="http://content.emirates.com/sa/english/images/RE_firstclass_checkin_felix_3855_tcm280-366622.jpg"/>
          <p:cNvPicPr>
            <a:picLocks noChangeAspect="1"/>
          </p:cNvPicPr>
          <p:nvPr/>
        </p:nvPicPr>
        <p:blipFill>
          <a:blip r:embed="rId4" cstate="print"/>
          <a:stretch>
            <a:fillRect/>
          </a:stretch>
        </p:blipFill>
        <p:spPr>
          <a:xfrm>
            <a:off x="1811655" y="626745"/>
            <a:ext cx="3639820" cy="2199005"/>
          </a:xfrm>
          <a:prstGeom prst="rect">
            <a:avLst/>
          </a:prstGeom>
          <a:noFill/>
          <a:ln w="9525">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流程图: 库存数据 8"/>
          <p:cNvSpPr/>
          <p:nvPr/>
        </p:nvSpPr>
        <p:spPr>
          <a:xfrm rot="15657817">
            <a:off x="2262077" y="247065"/>
            <a:ext cx="1282046" cy="5971256"/>
          </a:xfrm>
          <a:prstGeom prst="flowChartOnlineStorage">
            <a:avLst/>
          </a:prstGeom>
          <a:solidFill>
            <a:srgbClr val="08482E"/>
          </a:solidFill>
          <a:ln>
            <a:noFill/>
          </a:ln>
        </p:spPr>
        <p:style>
          <a:lnRef idx="2">
            <a:schemeClr val="accent1">
              <a:shade val="50000"/>
            </a:schemeClr>
          </a:lnRef>
          <a:fillRef idx="1">
            <a:schemeClr val="accent1"/>
          </a:fillRef>
          <a:effectRef idx="0">
            <a:schemeClr val="accent1"/>
          </a:effectRef>
          <a:fontRef idx="minor">
            <a:schemeClr val="lt1"/>
          </a:fontRef>
        </p:style>
        <p:txBody>
          <a:bodyPr lIns="47216" tIns="23608" rIns="47216" bIns="23608" rtlCol="0" anchor="ctr"/>
          <a:lstStyle/>
          <a:p>
            <a:pPr algn="ctr"/>
            <a:endParaRPr lang="zh-CN" altLang="en-US"/>
          </a:p>
        </p:txBody>
      </p:sp>
      <p:sp>
        <p:nvSpPr>
          <p:cNvPr id="13" name="TextBox 12"/>
          <p:cNvSpPr txBox="1"/>
          <p:nvPr/>
        </p:nvSpPr>
        <p:spPr>
          <a:xfrm>
            <a:off x="1022685" y="985101"/>
            <a:ext cx="3836830" cy="817119"/>
          </a:xfrm>
          <a:prstGeom prst="rect">
            <a:avLst/>
          </a:prstGeom>
          <a:noFill/>
        </p:spPr>
        <p:txBody>
          <a:bodyPr wrap="square" lIns="47216" tIns="23608" rIns="47216" bIns="23608" rtlCol="0">
            <a:spAutoFit/>
          </a:bodyPr>
          <a:lstStyle/>
          <a:p>
            <a:pPr algn="ctr">
              <a:lnSpc>
                <a:spcPct val="200000"/>
              </a:lnSpc>
            </a:pPr>
            <a:r>
              <a:rPr lang="zh-CN" altLang="en-US" sz="2500" b="1" dirty="0" smtClean="0">
                <a:latin typeface="微软雅黑" panose="020B0503020204020204" pitchFamily="34" charset="-122"/>
                <a:ea typeface="微软雅黑" panose="020B0503020204020204" pitchFamily="34" charset="-122"/>
              </a:rPr>
              <a:t>谢 谢 聆 听！</a:t>
            </a:r>
            <a:endParaRPr lang="en-US" altLang="zh-CN" sz="2500" b="1" dirty="0" smtClean="0">
              <a:latin typeface="微软雅黑" panose="020B0503020204020204" pitchFamily="34" charset="-122"/>
              <a:ea typeface="微软雅黑" panose="020B0503020204020204" pitchFamily="34" charset="-122"/>
            </a:endParaRPr>
          </a:p>
        </p:txBody>
      </p:sp>
      <p:pic>
        <p:nvPicPr>
          <p:cNvPr id="6" name="Picture 3" descr="C:\Users\Administrator\Desktop\1_0G410113644F.jpg"/>
          <p:cNvPicPr>
            <a:picLocks noChangeAspect="1" noChangeArrowheads="1"/>
          </p:cNvPicPr>
          <p:nvPr/>
        </p:nvPicPr>
        <p:blipFill>
          <a:blip r:embed="rId1" cstate="print">
            <a:clrChange>
              <a:clrFrom>
                <a:srgbClr val="FCFFFF"/>
              </a:clrFrom>
              <a:clrTo>
                <a:srgbClr val="FCFFFF">
                  <a:alpha val="0"/>
                </a:srgbClr>
              </a:clrTo>
            </a:clrChange>
          </a:blip>
          <a:srcRect t="14851" b="15842"/>
          <a:stretch>
            <a:fillRect/>
          </a:stretch>
        </p:blipFill>
        <p:spPr bwMode="auto">
          <a:xfrm>
            <a:off x="3901019" y="0"/>
            <a:ext cx="1860019" cy="619912"/>
          </a:xfrm>
          <a:prstGeom prst="rect">
            <a:avLst/>
          </a:prstGeom>
          <a:noFill/>
          <a:ln w="9525">
            <a:noFill/>
            <a:miter lim="800000"/>
            <a:headEnd/>
            <a:tailEnd/>
          </a:ln>
        </p:spPr>
      </p:pic>
      <p:sp>
        <p:nvSpPr>
          <p:cNvPr id="7" name="矩形 6"/>
          <p:cNvSpPr/>
          <p:nvPr/>
        </p:nvSpPr>
        <p:spPr>
          <a:xfrm>
            <a:off x="3651794" y="2691614"/>
            <a:ext cx="1800493" cy="307777"/>
          </a:xfrm>
          <a:prstGeom prst="rect">
            <a:avLst/>
          </a:prstGeom>
        </p:spPr>
        <p:txBody>
          <a:bodyPr wrap="none">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航空运输服务分公司</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Users\Administrator\Desktop\1_0G410113644F.jpg"/>
          <p:cNvPicPr>
            <a:picLocks noChangeAspect="1" noChangeArrowheads="1"/>
          </p:cNvPicPr>
          <p:nvPr/>
        </p:nvPicPr>
        <p:blipFill>
          <a:blip r:embed="rId1" cstate="print">
            <a:clrChange>
              <a:clrFrom>
                <a:srgbClr val="FCFFFF"/>
              </a:clrFrom>
              <a:clrTo>
                <a:srgbClr val="FCFFFF">
                  <a:alpha val="0"/>
                </a:srgbClr>
              </a:clrTo>
            </a:clrChange>
          </a:blip>
          <a:srcRect t="14851" b="15842"/>
          <a:stretch>
            <a:fillRect/>
          </a:stretch>
        </p:blipFill>
        <p:spPr bwMode="auto">
          <a:xfrm>
            <a:off x="4343283" y="0"/>
            <a:ext cx="1417755" cy="472513"/>
          </a:xfrm>
          <a:prstGeom prst="rect">
            <a:avLst/>
          </a:prstGeom>
          <a:noFill/>
          <a:ln w="9525">
            <a:noFill/>
            <a:miter lim="800000"/>
            <a:headEnd/>
            <a:tailEnd/>
          </a:ln>
        </p:spPr>
      </p:pic>
      <p:cxnSp>
        <p:nvCxnSpPr>
          <p:cNvPr id="22" name="直接连接符 21"/>
          <p:cNvCxnSpPr/>
          <p:nvPr/>
        </p:nvCxnSpPr>
        <p:spPr>
          <a:xfrm>
            <a:off x="1880387" y="334160"/>
            <a:ext cx="2808000" cy="0"/>
          </a:xfrm>
          <a:prstGeom prst="line">
            <a:avLst/>
          </a:prstGeom>
        </p:spPr>
        <p:style>
          <a:lnRef idx="1">
            <a:schemeClr val="dk1"/>
          </a:lnRef>
          <a:fillRef idx="0">
            <a:schemeClr val="dk1"/>
          </a:fillRef>
          <a:effectRef idx="0">
            <a:schemeClr val="dk1"/>
          </a:effectRef>
          <a:fontRef idx="minor">
            <a:schemeClr val="tx1"/>
          </a:fontRef>
        </p:style>
      </p:cxnSp>
      <p:sp>
        <p:nvSpPr>
          <p:cNvPr id="24" name="矩形 23"/>
          <p:cNvSpPr/>
          <p:nvPr/>
        </p:nvSpPr>
        <p:spPr>
          <a:xfrm>
            <a:off x="578423" y="916445"/>
            <a:ext cx="4644583" cy="1985645"/>
          </a:xfrm>
          <a:prstGeom prst="rect">
            <a:avLst/>
          </a:prstGeom>
        </p:spPr>
        <p:txBody>
          <a:bodyPr wrap="square" lIns="47216" tIns="23608" rIns="47216" bIns="23608">
            <a:spAutoFit/>
          </a:bodyPr>
          <a:lstStyle/>
          <a:p>
            <a:pPr>
              <a:lnSpc>
                <a:spcPct val="150000"/>
              </a:lnSpc>
            </a:pPr>
            <a:r>
              <a:rPr lang="zh-CN" altLang="en-US" sz="1400" dirty="0" smtClean="0">
                <a:solidFill>
                  <a:srgbClr val="0F3D14"/>
                </a:solidFill>
                <a:latin typeface="微软雅黑" panose="020B0503020204020204" pitchFamily="34" charset="-122"/>
                <a:ea typeface="微软雅黑" panose="020B0503020204020204" pitchFamily="34" charset="-122"/>
              </a:rPr>
              <a:t>       </a:t>
            </a:r>
            <a:r>
              <a:rPr sz="1400" dirty="0" smtClean="0">
                <a:solidFill>
                  <a:srgbClr val="0F3D14"/>
                </a:solidFill>
                <a:latin typeface="微软雅黑" panose="020B0503020204020204" pitchFamily="34" charset="-122"/>
                <a:ea typeface="微软雅黑" panose="020B0503020204020204" pitchFamily="34" charset="-122"/>
              </a:rPr>
              <a:t>HU海南航空、ZH深圳航空、MU东方航空、K6吴哥航空、8M缅甸航空、QV老挝航空、5J宿务太平洋航空公司、W5马汉航空、 SJ印尼苏拉维加亚航空、MD马达加斯加航空、EO 俄罗斯依可亚航空</a:t>
            </a:r>
            <a:r>
              <a:rPr sz="1400" dirty="0" smtClean="0">
                <a:solidFill>
                  <a:srgbClr val="0F3D14"/>
                </a:solidFill>
                <a:latin typeface="微软雅黑" panose="020B0503020204020204" pitchFamily="34" charset="-122"/>
                <a:ea typeface="微软雅黑" panose="020B0503020204020204" pitchFamily="34" charset="-122"/>
                <a:sym typeface="+mn-ea"/>
              </a:rPr>
              <a:t>（暂停）</a:t>
            </a:r>
            <a:r>
              <a:rPr sz="1400" dirty="0" smtClean="0">
                <a:solidFill>
                  <a:srgbClr val="0F3D14"/>
                </a:solidFill>
                <a:latin typeface="微软雅黑" panose="020B0503020204020204" pitchFamily="34" charset="-122"/>
                <a:ea typeface="微软雅黑" panose="020B0503020204020204" pitchFamily="34" charset="-122"/>
              </a:rPr>
              <a:t>、S7俄罗斯西伯利亚航空、QD景成航空、</a:t>
            </a:r>
            <a:r>
              <a:rPr lang="zh-CN" altLang="en-US" sz="1400" dirty="0" smtClean="0">
                <a:solidFill>
                  <a:srgbClr val="0F3D14"/>
                </a:solidFill>
                <a:latin typeface="微软雅黑" panose="020B0503020204020204" pitchFamily="34" charset="-122"/>
                <a:ea typeface="微软雅黑" panose="020B0503020204020204" pitchFamily="34" charset="-122"/>
                <a:sym typeface="+mn-ea"/>
              </a:rPr>
              <a:t> </a:t>
            </a:r>
            <a:r>
              <a:rPr sz="1400" dirty="0" smtClean="0">
                <a:solidFill>
                  <a:srgbClr val="0F3D14"/>
                </a:solidFill>
                <a:latin typeface="微软雅黑" panose="020B0503020204020204" pitchFamily="34" charset="-122"/>
                <a:ea typeface="微软雅黑" panose="020B0503020204020204" pitchFamily="34" charset="-122"/>
                <a:sym typeface="+mn-ea"/>
              </a:rPr>
              <a:t>BS孟加拉优速航空</a:t>
            </a:r>
            <a:r>
              <a:rPr lang="zh-CN" sz="1400" dirty="0" smtClean="0">
                <a:solidFill>
                  <a:srgbClr val="0F3D14"/>
                </a:solidFill>
                <a:latin typeface="微软雅黑" panose="020B0503020204020204" pitchFamily="34" charset="-122"/>
                <a:ea typeface="微软雅黑" panose="020B0503020204020204" pitchFamily="34" charset="-122"/>
                <a:sym typeface="+mn-ea"/>
              </a:rPr>
              <a:t>、</a:t>
            </a:r>
            <a:r>
              <a:rPr sz="1400" dirty="0" smtClean="0">
                <a:solidFill>
                  <a:srgbClr val="0F3D14"/>
                </a:solidFill>
                <a:latin typeface="微软雅黑" panose="020B0503020204020204" pitchFamily="34" charset="-122"/>
                <a:ea typeface="微软雅黑" panose="020B0503020204020204" pitchFamily="34" charset="-122"/>
              </a:rPr>
              <a:t>MK毛里求斯（暂停）、NL沙欣航空（暂停）</a:t>
            </a:r>
            <a:endParaRPr sz="1400" dirty="0" smtClean="0">
              <a:solidFill>
                <a:srgbClr val="0F3D14"/>
              </a:solidFill>
              <a:latin typeface="微软雅黑" panose="020B0503020204020204" pitchFamily="34" charset="-122"/>
              <a:ea typeface="微软雅黑" panose="020B0503020204020204" pitchFamily="34" charset="-122"/>
            </a:endParaRPr>
          </a:p>
        </p:txBody>
      </p:sp>
      <p:sp>
        <p:nvSpPr>
          <p:cNvPr id="26" name="五边形 25"/>
          <p:cNvSpPr/>
          <p:nvPr/>
        </p:nvSpPr>
        <p:spPr>
          <a:xfrm>
            <a:off x="0" y="116900"/>
            <a:ext cx="1911214" cy="431574"/>
          </a:xfrm>
          <a:prstGeom prst="homePlate">
            <a:avLst/>
          </a:prstGeom>
          <a:solidFill>
            <a:srgbClr val="08482E"/>
          </a:solidFill>
          <a:ln>
            <a:noFill/>
          </a:ln>
        </p:spPr>
        <p:style>
          <a:lnRef idx="2">
            <a:schemeClr val="accent1">
              <a:shade val="50000"/>
            </a:schemeClr>
          </a:lnRef>
          <a:fillRef idx="1">
            <a:schemeClr val="accent1"/>
          </a:fillRef>
          <a:effectRef idx="0">
            <a:schemeClr val="accent1"/>
          </a:effectRef>
          <a:fontRef idx="minor">
            <a:schemeClr val="lt1"/>
          </a:fontRef>
        </p:style>
        <p:txBody>
          <a:bodyPr lIns="47216" tIns="23608" rIns="47216" bIns="23608" rtlCol="0" anchor="ctr"/>
          <a:lstStyle/>
          <a:p>
            <a:pPr>
              <a:lnSpc>
                <a:spcPct val="150000"/>
              </a:lnSpc>
            </a:pPr>
            <a:r>
              <a:rPr lang="zh-CN" altLang="en-US" sz="1600" b="1" dirty="0" smtClean="0">
                <a:solidFill>
                  <a:schemeClr val="bg1"/>
                </a:solidFill>
                <a:latin typeface="微软雅黑" panose="020B0503020204020204" pitchFamily="34" charset="-122"/>
                <a:ea typeface="微软雅黑" panose="020B0503020204020204" pitchFamily="34" charset="-122"/>
                <a:sym typeface="+mn-ea"/>
              </a:rPr>
              <a:t>代理航空公司介绍</a:t>
            </a:r>
            <a:endParaRPr lang="zh-CN" altLang="en-US" sz="16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28" name="矩形 27"/>
          <p:cNvSpPr/>
          <p:nvPr/>
        </p:nvSpPr>
        <p:spPr>
          <a:xfrm>
            <a:off x="1737511" y="111466"/>
            <a:ext cx="2879173" cy="185420"/>
          </a:xfrm>
          <a:prstGeom prst="rect">
            <a:avLst/>
          </a:prstGeom>
        </p:spPr>
        <p:txBody>
          <a:bodyPr lIns="47216" tIns="23608" rIns="47216" bIns="23608">
            <a:spAutoFit/>
          </a:bodyPr>
          <a:lstStyle/>
          <a:p>
            <a:pPr indent="157480" algn="ctr" defTabSz="471805" fontAlgn="base">
              <a:spcBef>
                <a:spcPct val="0"/>
              </a:spcBef>
              <a:spcAft>
                <a:spcPct val="0"/>
              </a:spcAft>
            </a:pPr>
            <a:r>
              <a:rPr sz="900" dirty="0" smtClean="0">
                <a:solidFill>
                  <a:srgbClr val="333333"/>
                </a:solidFill>
                <a:latin typeface="微软雅黑" panose="020B0503020204020204" pitchFamily="34" charset="-122"/>
                <a:ea typeface="微软雅黑" panose="020B0503020204020204" pitchFamily="34" charset="-122"/>
                <a:cs typeface="Arial" panose="020B0604020202020204" pitchFamily="34" charset="0"/>
              </a:rPr>
              <a:t>中航信系统</a:t>
            </a:r>
            <a:endParaRPr sz="900" dirty="0" smtClean="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Users\Administrator\Desktop\1_0G410113644F.jpg"/>
          <p:cNvPicPr>
            <a:picLocks noChangeAspect="1" noChangeArrowheads="1"/>
          </p:cNvPicPr>
          <p:nvPr/>
        </p:nvPicPr>
        <p:blipFill>
          <a:blip r:embed="rId1" cstate="print">
            <a:clrChange>
              <a:clrFrom>
                <a:srgbClr val="FCFFFF"/>
              </a:clrFrom>
              <a:clrTo>
                <a:srgbClr val="FCFFFF">
                  <a:alpha val="0"/>
                </a:srgbClr>
              </a:clrTo>
            </a:clrChange>
          </a:blip>
          <a:srcRect t="14851" b="15842"/>
          <a:stretch>
            <a:fillRect/>
          </a:stretch>
        </p:blipFill>
        <p:spPr bwMode="auto">
          <a:xfrm>
            <a:off x="4343283" y="0"/>
            <a:ext cx="1417755" cy="472513"/>
          </a:xfrm>
          <a:prstGeom prst="rect">
            <a:avLst/>
          </a:prstGeom>
          <a:noFill/>
          <a:ln w="9525">
            <a:noFill/>
            <a:miter lim="800000"/>
            <a:headEnd/>
            <a:tailEnd/>
          </a:ln>
        </p:spPr>
      </p:pic>
      <p:cxnSp>
        <p:nvCxnSpPr>
          <p:cNvPr id="22" name="直接连接符 21"/>
          <p:cNvCxnSpPr/>
          <p:nvPr/>
        </p:nvCxnSpPr>
        <p:spPr>
          <a:xfrm>
            <a:off x="1880387" y="334160"/>
            <a:ext cx="2808000" cy="0"/>
          </a:xfrm>
          <a:prstGeom prst="line">
            <a:avLst/>
          </a:prstGeom>
        </p:spPr>
        <p:style>
          <a:lnRef idx="1">
            <a:schemeClr val="dk1"/>
          </a:lnRef>
          <a:fillRef idx="0">
            <a:schemeClr val="dk1"/>
          </a:fillRef>
          <a:effectRef idx="0">
            <a:schemeClr val="dk1"/>
          </a:effectRef>
          <a:fontRef idx="minor">
            <a:schemeClr val="tx1"/>
          </a:fontRef>
        </p:style>
      </p:cxnSp>
      <p:sp>
        <p:nvSpPr>
          <p:cNvPr id="24" name="矩形 23"/>
          <p:cNvSpPr/>
          <p:nvPr/>
        </p:nvSpPr>
        <p:spPr>
          <a:xfrm>
            <a:off x="578423" y="916445"/>
            <a:ext cx="4644583" cy="1662430"/>
          </a:xfrm>
          <a:prstGeom prst="rect">
            <a:avLst/>
          </a:prstGeom>
        </p:spPr>
        <p:txBody>
          <a:bodyPr wrap="square" lIns="47216" tIns="23608" rIns="47216" bIns="23608">
            <a:spAutoFit/>
          </a:bodyPr>
          <a:lstStyle/>
          <a:p>
            <a:pPr>
              <a:lnSpc>
                <a:spcPct val="150000"/>
              </a:lnSpc>
            </a:pPr>
            <a:r>
              <a:rPr lang="zh-CN" altLang="en-US" sz="1400" dirty="0" smtClean="0">
                <a:solidFill>
                  <a:srgbClr val="0F3D14"/>
                </a:solidFill>
                <a:latin typeface="微软雅黑" panose="020B0503020204020204" pitchFamily="34" charset="-122"/>
                <a:ea typeface="微软雅黑" panose="020B0503020204020204" pitchFamily="34" charset="-122"/>
              </a:rPr>
              <a:t>       </a:t>
            </a:r>
            <a:r>
              <a:rPr sz="1400" dirty="0" smtClean="0">
                <a:solidFill>
                  <a:srgbClr val="0F3D14"/>
                </a:solidFill>
                <a:latin typeface="微软雅黑" panose="020B0503020204020204" pitchFamily="34" charset="-122"/>
                <a:ea typeface="微软雅黑" panose="020B0503020204020204" pitchFamily="34" charset="-122"/>
              </a:rPr>
              <a:t>NH全日空、UL斯里兰卡航空、MS埃及航空公司、QR卡塔尔航空公司、WE微笑航空、KA港龙航空、OZ韩亚航空、MH马来西亚航空、</a:t>
            </a:r>
            <a:r>
              <a:rPr lang="en-US" sz="1400" dirty="0" smtClean="0">
                <a:solidFill>
                  <a:srgbClr val="0F3D14"/>
                </a:solidFill>
                <a:latin typeface="微软雅黑" panose="020B0503020204020204" pitchFamily="34" charset="-122"/>
                <a:ea typeface="微软雅黑" panose="020B0503020204020204" pitchFamily="34" charset="-122"/>
                <a:sym typeface="+mn-ea"/>
              </a:rPr>
              <a:t>S7</a:t>
            </a:r>
            <a:r>
              <a:rPr lang="zh-CN" altLang="en-US" sz="1400" dirty="0" smtClean="0">
                <a:solidFill>
                  <a:srgbClr val="0F3D14"/>
                </a:solidFill>
                <a:latin typeface="微软雅黑" panose="020B0503020204020204" pitchFamily="34" charset="-122"/>
                <a:ea typeface="微软雅黑" panose="020B0503020204020204" pitchFamily="34" charset="-122"/>
                <a:sym typeface="+mn-ea"/>
              </a:rPr>
              <a:t>新西伯利亚航空，</a:t>
            </a:r>
            <a:r>
              <a:rPr sz="1400" dirty="0" smtClean="0">
                <a:solidFill>
                  <a:srgbClr val="0F3D14"/>
                </a:solidFill>
                <a:latin typeface="微软雅黑" panose="020B0503020204020204" pitchFamily="34" charset="-122"/>
                <a:ea typeface="微软雅黑" panose="020B0503020204020204" pitchFamily="34" charset="-122"/>
              </a:rPr>
              <a:t>AY芬兰航空</a:t>
            </a:r>
            <a:r>
              <a:rPr sz="1400" dirty="0" smtClean="0">
                <a:solidFill>
                  <a:srgbClr val="0F3D14"/>
                </a:solidFill>
                <a:latin typeface="微软雅黑" panose="020B0503020204020204" pitchFamily="34" charset="-122"/>
                <a:ea typeface="微软雅黑" panose="020B0503020204020204" pitchFamily="34" charset="-122"/>
                <a:sym typeface="+mn-ea"/>
              </a:rPr>
              <a:t>（T2）</a:t>
            </a:r>
            <a:r>
              <a:rPr sz="1400" dirty="0" smtClean="0">
                <a:solidFill>
                  <a:srgbClr val="0F3D14"/>
                </a:solidFill>
                <a:latin typeface="微软雅黑" panose="020B0503020204020204" pitchFamily="34" charset="-122"/>
                <a:ea typeface="微软雅黑" panose="020B0503020204020204" pitchFamily="34" charset="-122"/>
              </a:rPr>
              <a:t>、SV沙特航</a:t>
            </a:r>
            <a:r>
              <a:rPr lang="zh-CN" sz="1400" dirty="0" smtClean="0">
                <a:solidFill>
                  <a:srgbClr val="0F3D14"/>
                </a:solidFill>
                <a:latin typeface="微软雅黑" panose="020B0503020204020204" pitchFamily="34" charset="-122"/>
                <a:ea typeface="微软雅黑" panose="020B0503020204020204" pitchFamily="34" charset="-122"/>
              </a:rPr>
              <a:t>空</a:t>
            </a:r>
            <a:r>
              <a:rPr sz="1400" dirty="0" smtClean="0">
                <a:solidFill>
                  <a:srgbClr val="0F3D14"/>
                </a:solidFill>
                <a:latin typeface="微软雅黑" panose="020B0503020204020204" pitchFamily="34" charset="-122"/>
                <a:ea typeface="微软雅黑" panose="020B0503020204020204" pitchFamily="34" charset="-122"/>
              </a:rPr>
              <a:t>（T2）、GA印度尼西亚鹰航（T2）、KQ肯尼亚航空（T2）</a:t>
            </a:r>
            <a:endParaRPr sz="1400" dirty="0" smtClean="0">
              <a:solidFill>
                <a:srgbClr val="0F3D14"/>
              </a:solidFill>
              <a:latin typeface="微软雅黑" panose="020B0503020204020204" pitchFamily="34" charset="-122"/>
              <a:ea typeface="微软雅黑" panose="020B0503020204020204" pitchFamily="34" charset="-122"/>
            </a:endParaRPr>
          </a:p>
        </p:txBody>
      </p:sp>
      <p:sp>
        <p:nvSpPr>
          <p:cNvPr id="26" name="五边形 25"/>
          <p:cNvSpPr/>
          <p:nvPr/>
        </p:nvSpPr>
        <p:spPr>
          <a:xfrm>
            <a:off x="0" y="116900"/>
            <a:ext cx="1911214" cy="431574"/>
          </a:xfrm>
          <a:prstGeom prst="homePlate">
            <a:avLst/>
          </a:prstGeom>
          <a:solidFill>
            <a:srgbClr val="08482E"/>
          </a:solidFill>
          <a:ln>
            <a:noFill/>
          </a:ln>
        </p:spPr>
        <p:style>
          <a:lnRef idx="2">
            <a:schemeClr val="accent1">
              <a:shade val="50000"/>
            </a:schemeClr>
          </a:lnRef>
          <a:fillRef idx="1">
            <a:schemeClr val="accent1"/>
          </a:fillRef>
          <a:effectRef idx="0">
            <a:schemeClr val="accent1"/>
          </a:effectRef>
          <a:fontRef idx="minor">
            <a:schemeClr val="lt1"/>
          </a:fontRef>
        </p:style>
        <p:txBody>
          <a:bodyPr lIns="47216" tIns="23608" rIns="47216" bIns="23608" rtlCol="0" anchor="ctr"/>
          <a:lstStyle/>
          <a:p>
            <a:pPr>
              <a:lnSpc>
                <a:spcPct val="150000"/>
              </a:lnSpc>
            </a:pPr>
            <a:r>
              <a:rPr lang="zh-CN" altLang="en-US" sz="1600" b="1" dirty="0" smtClean="0">
                <a:solidFill>
                  <a:schemeClr val="bg1"/>
                </a:solidFill>
                <a:latin typeface="微软雅黑" panose="020B0503020204020204" pitchFamily="34" charset="-122"/>
                <a:ea typeface="微软雅黑" panose="020B0503020204020204" pitchFamily="34" charset="-122"/>
                <a:sym typeface="+mn-ea"/>
              </a:rPr>
              <a:t>代理航空公司介绍</a:t>
            </a:r>
            <a:endParaRPr lang="zh-CN" altLang="en-US" sz="16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28" name="矩形 27"/>
          <p:cNvSpPr/>
          <p:nvPr/>
        </p:nvSpPr>
        <p:spPr>
          <a:xfrm>
            <a:off x="1737511" y="111466"/>
            <a:ext cx="2879173" cy="185420"/>
          </a:xfrm>
          <a:prstGeom prst="rect">
            <a:avLst/>
          </a:prstGeom>
        </p:spPr>
        <p:txBody>
          <a:bodyPr lIns="47216" tIns="23608" rIns="47216" bIns="23608">
            <a:spAutoFit/>
          </a:bodyPr>
          <a:lstStyle/>
          <a:p>
            <a:pPr indent="157480" algn="ctr" defTabSz="471805" fontAlgn="base">
              <a:spcBef>
                <a:spcPct val="0"/>
              </a:spcBef>
              <a:spcAft>
                <a:spcPct val="0"/>
              </a:spcAft>
            </a:pPr>
            <a:r>
              <a:rPr sz="900" dirty="0" smtClean="0">
                <a:solidFill>
                  <a:srgbClr val="333333"/>
                </a:solidFill>
                <a:latin typeface="微软雅黑" panose="020B0503020204020204" pitchFamily="34" charset="-122"/>
                <a:ea typeface="微软雅黑" panose="020B0503020204020204" pitchFamily="34" charset="-122"/>
                <a:cs typeface="Arial" panose="020B0604020202020204" pitchFamily="34" charset="0"/>
              </a:rPr>
              <a:t>AMADEUS系统</a:t>
            </a:r>
            <a:endParaRPr sz="900" dirty="0" smtClean="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Users\Administrator\Desktop\1_0G410113644F.jpg"/>
          <p:cNvPicPr>
            <a:picLocks noChangeAspect="1" noChangeArrowheads="1"/>
          </p:cNvPicPr>
          <p:nvPr/>
        </p:nvPicPr>
        <p:blipFill>
          <a:blip r:embed="rId1" cstate="print">
            <a:clrChange>
              <a:clrFrom>
                <a:srgbClr val="FCFFFF"/>
              </a:clrFrom>
              <a:clrTo>
                <a:srgbClr val="FCFFFF">
                  <a:alpha val="0"/>
                </a:srgbClr>
              </a:clrTo>
            </a:clrChange>
          </a:blip>
          <a:srcRect t="14851" b="15842"/>
          <a:stretch>
            <a:fillRect/>
          </a:stretch>
        </p:blipFill>
        <p:spPr bwMode="auto">
          <a:xfrm>
            <a:off x="4343283" y="0"/>
            <a:ext cx="1417755" cy="472513"/>
          </a:xfrm>
          <a:prstGeom prst="rect">
            <a:avLst/>
          </a:prstGeom>
          <a:noFill/>
          <a:ln w="9525">
            <a:noFill/>
            <a:miter lim="800000"/>
            <a:headEnd/>
            <a:tailEnd/>
          </a:ln>
        </p:spPr>
      </p:pic>
      <p:cxnSp>
        <p:nvCxnSpPr>
          <p:cNvPr id="22" name="直接连接符 21"/>
          <p:cNvCxnSpPr/>
          <p:nvPr/>
        </p:nvCxnSpPr>
        <p:spPr>
          <a:xfrm>
            <a:off x="1880387" y="334160"/>
            <a:ext cx="2808000" cy="0"/>
          </a:xfrm>
          <a:prstGeom prst="line">
            <a:avLst/>
          </a:prstGeom>
        </p:spPr>
        <p:style>
          <a:lnRef idx="1">
            <a:schemeClr val="dk1"/>
          </a:lnRef>
          <a:fillRef idx="0">
            <a:schemeClr val="dk1"/>
          </a:fillRef>
          <a:effectRef idx="0">
            <a:schemeClr val="dk1"/>
          </a:effectRef>
          <a:fontRef idx="minor">
            <a:schemeClr val="tx1"/>
          </a:fontRef>
        </p:style>
      </p:cxnSp>
      <p:sp>
        <p:nvSpPr>
          <p:cNvPr id="24" name="矩形 23"/>
          <p:cNvSpPr/>
          <p:nvPr/>
        </p:nvSpPr>
        <p:spPr>
          <a:xfrm>
            <a:off x="578423" y="916445"/>
            <a:ext cx="4644583" cy="692785"/>
          </a:xfrm>
          <a:prstGeom prst="rect">
            <a:avLst/>
          </a:prstGeom>
        </p:spPr>
        <p:txBody>
          <a:bodyPr wrap="square" lIns="47216" tIns="23608" rIns="47216" bIns="23608">
            <a:spAutoFit/>
          </a:bodyPr>
          <a:lstStyle/>
          <a:p>
            <a:pPr>
              <a:lnSpc>
                <a:spcPct val="150000"/>
              </a:lnSpc>
            </a:pPr>
            <a:r>
              <a:rPr lang="zh-CN" altLang="en-US" sz="1400" dirty="0" smtClean="0">
                <a:solidFill>
                  <a:srgbClr val="0F3D14"/>
                </a:solidFill>
                <a:latin typeface="微软雅黑" panose="020B0503020204020204" pitchFamily="34" charset="-122"/>
                <a:ea typeface="微软雅黑" panose="020B0503020204020204" pitchFamily="34" charset="-122"/>
              </a:rPr>
              <a:t>       </a:t>
            </a:r>
            <a:r>
              <a:rPr sz="1400" dirty="0" smtClean="0">
                <a:solidFill>
                  <a:srgbClr val="0F3D14"/>
                </a:solidFill>
                <a:latin typeface="微软雅黑" panose="020B0503020204020204" pitchFamily="34" charset="-122"/>
                <a:ea typeface="微软雅黑" panose="020B0503020204020204" pitchFamily="34" charset="-122"/>
              </a:rPr>
              <a:t>ET埃塞俄比亚航空公司、SL泰国狮航、PR菲律宾航空公司、WY阿曼航空、OD马印航空、PG曼谷航空（暂停）</a:t>
            </a:r>
            <a:endParaRPr sz="1400" dirty="0" smtClean="0">
              <a:solidFill>
                <a:srgbClr val="0F3D14"/>
              </a:solidFill>
              <a:latin typeface="微软雅黑" panose="020B0503020204020204" pitchFamily="34" charset="-122"/>
              <a:ea typeface="微软雅黑" panose="020B0503020204020204" pitchFamily="34" charset="-122"/>
            </a:endParaRPr>
          </a:p>
        </p:txBody>
      </p:sp>
      <p:sp>
        <p:nvSpPr>
          <p:cNvPr id="26" name="五边形 25"/>
          <p:cNvSpPr/>
          <p:nvPr/>
        </p:nvSpPr>
        <p:spPr>
          <a:xfrm>
            <a:off x="0" y="116900"/>
            <a:ext cx="1911214" cy="431574"/>
          </a:xfrm>
          <a:prstGeom prst="homePlate">
            <a:avLst/>
          </a:prstGeom>
          <a:solidFill>
            <a:srgbClr val="08482E"/>
          </a:solidFill>
          <a:ln>
            <a:noFill/>
          </a:ln>
        </p:spPr>
        <p:style>
          <a:lnRef idx="2">
            <a:schemeClr val="accent1">
              <a:shade val="50000"/>
            </a:schemeClr>
          </a:lnRef>
          <a:fillRef idx="1">
            <a:schemeClr val="accent1"/>
          </a:fillRef>
          <a:effectRef idx="0">
            <a:schemeClr val="accent1"/>
          </a:effectRef>
          <a:fontRef idx="minor">
            <a:schemeClr val="lt1"/>
          </a:fontRef>
        </p:style>
        <p:txBody>
          <a:bodyPr lIns="47216" tIns="23608" rIns="47216" bIns="23608" rtlCol="0" anchor="ctr"/>
          <a:lstStyle/>
          <a:p>
            <a:pPr>
              <a:lnSpc>
                <a:spcPct val="150000"/>
              </a:lnSpc>
            </a:pPr>
            <a:r>
              <a:rPr lang="zh-CN" altLang="en-US" sz="1600" b="1" dirty="0" smtClean="0">
                <a:solidFill>
                  <a:schemeClr val="bg1"/>
                </a:solidFill>
                <a:latin typeface="微软雅黑" panose="020B0503020204020204" pitchFamily="34" charset="-122"/>
                <a:ea typeface="微软雅黑" panose="020B0503020204020204" pitchFamily="34" charset="-122"/>
                <a:sym typeface="+mn-ea"/>
              </a:rPr>
              <a:t>代理航空公司介绍</a:t>
            </a:r>
            <a:endParaRPr lang="zh-CN" altLang="en-US" sz="16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28" name="矩形 27"/>
          <p:cNvSpPr/>
          <p:nvPr/>
        </p:nvSpPr>
        <p:spPr>
          <a:xfrm>
            <a:off x="1737511" y="111466"/>
            <a:ext cx="2879173" cy="185420"/>
          </a:xfrm>
          <a:prstGeom prst="rect">
            <a:avLst/>
          </a:prstGeom>
        </p:spPr>
        <p:txBody>
          <a:bodyPr lIns="47216" tIns="23608" rIns="47216" bIns="23608">
            <a:spAutoFit/>
          </a:bodyPr>
          <a:lstStyle/>
          <a:p>
            <a:pPr indent="157480" algn="ctr" defTabSz="471805" fontAlgn="base">
              <a:spcBef>
                <a:spcPct val="0"/>
              </a:spcBef>
              <a:spcAft>
                <a:spcPct val="0"/>
              </a:spcAft>
            </a:pPr>
            <a:r>
              <a:rPr sz="900" dirty="0" smtClean="0">
                <a:solidFill>
                  <a:srgbClr val="333333"/>
                </a:solidFill>
                <a:latin typeface="微软雅黑" panose="020B0503020204020204" pitchFamily="34" charset="-122"/>
                <a:ea typeface="微软雅黑" panose="020B0503020204020204" pitchFamily="34" charset="-122"/>
                <a:cs typeface="Arial" panose="020B0604020202020204" pitchFamily="34" charset="0"/>
              </a:rPr>
              <a:t>SABRE 系统</a:t>
            </a:r>
            <a:endParaRPr sz="900" dirty="0" smtClean="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10246" name="Picture 8" descr="http://www.hangkonglaw.com/uploads/allimg/151119/1F9531640-0.jpg"/>
          <p:cNvPicPr>
            <a:picLocks noChangeAspect="1"/>
          </p:cNvPicPr>
          <p:nvPr/>
        </p:nvPicPr>
        <p:blipFill>
          <a:blip r:embed="rId2" cstate="print"/>
          <a:stretch>
            <a:fillRect/>
          </a:stretch>
        </p:blipFill>
        <p:spPr>
          <a:xfrm>
            <a:off x="83820" y="2244725"/>
            <a:ext cx="1445260" cy="986790"/>
          </a:xfrm>
          <a:prstGeom prst="rect">
            <a:avLst/>
          </a:prstGeom>
          <a:noFill/>
          <a:ln w="9525">
            <a:noFill/>
          </a:ln>
        </p:spPr>
      </p:pic>
      <p:pic>
        <p:nvPicPr>
          <p:cNvPr id="10245" name="Picture 6"/>
          <p:cNvPicPr>
            <a:picLocks noChangeAspect="1"/>
          </p:cNvPicPr>
          <p:nvPr/>
        </p:nvPicPr>
        <p:blipFill>
          <a:blip r:embed="rId3" cstate="print"/>
          <a:stretch>
            <a:fillRect/>
          </a:stretch>
        </p:blipFill>
        <p:spPr>
          <a:xfrm>
            <a:off x="2338070" y="2244725"/>
            <a:ext cx="1264920" cy="987425"/>
          </a:xfrm>
          <a:prstGeom prst="rect">
            <a:avLst/>
          </a:prstGeom>
          <a:noFill/>
          <a:ln w="9525">
            <a:noFill/>
          </a:ln>
        </p:spPr>
      </p:pic>
      <p:pic>
        <p:nvPicPr>
          <p:cNvPr id="10247" name="Picture 11"/>
          <p:cNvPicPr>
            <a:picLocks noChangeAspect="1"/>
          </p:cNvPicPr>
          <p:nvPr/>
        </p:nvPicPr>
        <p:blipFill>
          <a:blip r:embed="rId4" cstate="print"/>
          <a:stretch>
            <a:fillRect/>
          </a:stretch>
        </p:blipFill>
        <p:spPr>
          <a:xfrm>
            <a:off x="4241165" y="2244725"/>
            <a:ext cx="1302385" cy="953135"/>
          </a:xfrm>
          <a:prstGeom prst="rect">
            <a:avLst/>
          </a:prstGeom>
          <a:noFill/>
          <a:ln w="9525">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Users\Administrator\Desktop\1_0G410113644F.jpg"/>
          <p:cNvPicPr>
            <a:picLocks noChangeAspect="1" noChangeArrowheads="1"/>
          </p:cNvPicPr>
          <p:nvPr/>
        </p:nvPicPr>
        <p:blipFill>
          <a:blip r:embed="rId1" cstate="print">
            <a:clrChange>
              <a:clrFrom>
                <a:srgbClr val="FCFFFF"/>
              </a:clrFrom>
              <a:clrTo>
                <a:srgbClr val="FCFFFF">
                  <a:alpha val="0"/>
                </a:srgbClr>
              </a:clrTo>
            </a:clrChange>
          </a:blip>
          <a:srcRect t="14851" b="15842"/>
          <a:stretch>
            <a:fillRect/>
          </a:stretch>
        </p:blipFill>
        <p:spPr bwMode="auto">
          <a:xfrm>
            <a:off x="4343283" y="0"/>
            <a:ext cx="1417755" cy="472513"/>
          </a:xfrm>
          <a:prstGeom prst="rect">
            <a:avLst/>
          </a:prstGeom>
          <a:noFill/>
          <a:ln w="9525">
            <a:noFill/>
            <a:miter lim="800000"/>
            <a:headEnd/>
            <a:tailEnd/>
          </a:ln>
        </p:spPr>
      </p:pic>
      <p:cxnSp>
        <p:nvCxnSpPr>
          <p:cNvPr id="22" name="直接连接符 21"/>
          <p:cNvCxnSpPr/>
          <p:nvPr/>
        </p:nvCxnSpPr>
        <p:spPr>
          <a:xfrm>
            <a:off x="1880387" y="334160"/>
            <a:ext cx="2808000" cy="0"/>
          </a:xfrm>
          <a:prstGeom prst="line">
            <a:avLst/>
          </a:prstGeom>
        </p:spPr>
        <p:style>
          <a:lnRef idx="1">
            <a:schemeClr val="dk1"/>
          </a:lnRef>
          <a:fillRef idx="0">
            <a:schemeClr val="dk1"/>
          </a:fillRef>
          <a:effectRef idx="0">
            <a:schemeClr val="dk1"/>
          </a:effectRef>
          <a:fontRef idx="minor">
            <a:schemeClr val="tx1"/>
          </a:fontRef>
        </p:style>
      </p:cxnSp>
      <p:sp>
        <p:nvSpPr>
          <p:cNvPr id="24" name="矩形 23"/>
          <p:cNvSpPr/>
          <p:nvPr/>
        </p:nvSpPr>
        <p:spPr>
          <a:xfrm>
            <a:off x="97790" y="924560"/>
            <a:ext cx="2880360" cy="1985645"/>
          </a:xfrm>
          <a:prstGeom prst="rect">
            <a:avLst/>
          </a:prstGeom>
          <a:solidFill>
            <a:srgbClr val="92D050"/>
          </a:solidFill>
          <a:ln>
            <a:solidFill>
              <a:schemeClr val="accent6"/>
            </a:solidFill>
          </a:ln>
        </p:spPr>
        <p:txBody>
          <a:bodyPr wrap="square" lIns="47216" tIns="23608" rIns="47216" bIns="23608">
            <a:spAutoFit/>
          </a:bodyPr>
          <a:lstStyle/>
          <a:p>
            <a:pPr>
              <a:lnSpc>
                <a:spcPct val="150000"/>
              </a:lnSpc>
            </a:pPr>
            <a:r>
              <a:rPr sz="1400" dirty="0" smtClean="0">
                <a:solidFill>
                  <a:schemeClr val="bg1"/>
                </a:solidFill>
                <a:latin typeface="微软雅黑" panose="020B0503020204020204" pitchFamily="34" charset="-122"/>
                <a:ea typeface="微软雅黑" panose="020B0503020204020204" pitchFamily="34" charset="-122"/>
              </a:rPr>
              <a:t>AS connect：EK 阿联酋航空</a:t>
            </a:r>
            <a:endParaRPr sz="1400"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sz="1400" dirty="0" smtClean="0">
                <a:solidFill>
                  <a:schemeClr val="bg1"/>
                </a:solidFill>
                <a:latin typeface="微软雅黑" panose="020B0503020204020204" pitchFamily="34" charset="-122"/>
                <a:ea typeface="微软雅黑" panose="020B0503020204020204" pitchFamily="34" charset="-122"/>
              </a:rPr>
              <a:t>SKYPORT：  TZ  酷航</a:t>
            </a:r>
            <a:r>
              <a:rPr lang="zh-CN" sz="1400" dirty="0" smtClean="0">
                <a:solidFill>
                  <a:schemeClr val="bg1"/>
                </a:solidFill>
                <a:latin typeface="微软雅黑" panose="020B0503020204020204" pitchFamily="34" charset="-122"/>
                <a:ea typeface="微软雅黑" panose="020B0503020204020204" pitchFamily="34" charset="-122"/>
              </a:rPr>
              <a:t>、</a:t>
            </a:r>
            <a:r>
              <a:rPr lang="en-US" altLang="zh-CN" sz="1400" dirty="0" smtClean="0">
                <a:solidFill>
                  <a:schemeClr val="bg1"/>
                </a:solidFill>
                <a:latin typeface="微软雅黑" panose="020B0503020204020204" pitchFamily="34" charset="-122"/>
                <a:ea typeface="微软雅黑" panose="020B0503020204020204" pitchFamily="34" charset="-122"/>
              </a:rPr>
              <a:t>AK </a:t>
            </a:r>
            <a:r>
              <a:rPr lang="zh-CN" altLang="en-US" sz="1400" dirty="0" smtClean="0">
                <a:solidFill>
                  <a:schemeClr val="bg1"/>
                </a:solidFill>
                <a:latin typeface="微软雅黑" panose="020B0503020204020204" pitchFamily="34" charset="-122"/>
                <a:ea typeface="微软雅黑" panose="020B0503020204020204" pitchFamily="34" charset="-122"/>
              </a:rPr>
              <a:t>亚航</a:t>
            </a:r>
            <a:endParaRPr sz="1400"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sz="1400" dirty="0" smtClean="0">
                <a:solidFill>
                  <a:schemeClr val="bg1"/>
                </a:solidFill>
                <a:latin typeface="微软雅黑" panose="020B0503020204020204" pitchFamily="34" charset="-122"/>
                <a:ea typeface="微软雅黑" panose="020B0503020204020204" pitchFamily="34" charset="-122"/>
              </a:rPr>
              <a:t>QUICK CKI：TK 土耳其航空</a:t>
            </a:r>
            <a:endParaRPr sz="1400" dirty="0" smtClean="0">
              <a:solidFill>
                <a:schemeClr val="bg1"/>
              </a:solidFill>
              <a:latin typeface="微软雅黑" panose="020B0503020204020204" pitchFamily="34" charset="-122"/>
              <a:ea typeface="微软雅黑" panose="020B0503020204020204" pitchFamily="34" charset="-122"/>
            </a:endParaRPr>
          </a:p>
          <a:p>
            <a:pPr>
              <a:lnSpc>
                <a:spcPct val="150000"/>
              </a:lnSpc>
            </a:pPr>
            <a:endParaRPr sz="1400" dirty="0" smtClean="0">
              <a:solidFill>
                <a:schemeClr val="bg1"/>
              </a:solidFill>
              <a:latin typeface="微软雅黑" panose="020B0503020204020204" pitchFamily="34" charset="-122"/>
              <a:ea typeface="微软雅黑" panose="020B0503020204020204" pitchFamily="34" charset="-122"/>
            </a:endParaRPr>
          </a:p>
          <a:p>
            <a:pPr>
              <a:lnSpc>
                <a:spcPct val="150000"/>
              </a:lnSpc>
            </a:pPr>
            <a:endParaRPr sz="1400" dirty="0" smtClean="0">
              <a:solidFill>
                <a:schemeClr val="bg1"/>
              </a:solidFill>
              <a:latin typeface="微软雅黑" panose="020B0503020204020204" pitchFamily="34" charset="-122"/>
              <a:ea typeface="微软雅黑" panose="020B0503020204020204" pitchFamily="34" charset="-122"/>
            </a:endParaRPr>
          </a:p>
          <a:p>
            <a:pPr>
              <a:lnSpc>
                <a:spcPct val="150000"/>
              </a:lnSpc>
            </a:pPr>
            <a:endParaRPr sz="1400" dirty="0" smtClean="0">
              <a:solidFill>
                <a:schemeClr val="bg1"/>
              </a:solidFill>
              <a:latin typeface="微软雅黑" panose="020B0503020204020204" pitchFamily="34" charset="-122"/>
              <a:ea typeface="微软雅黑" panose="020B0503020204020204" pitchFamily="34" charset="-122"/>
            </a:endParaRPr>
          </a:p>
        </p:txBody>
      </p:sp>
      <p:sp>
        <p:nvSpPr>
          <p:cNvPr id="26" name="五边形 25"/>
          <p:cNvSpPr/>
          <p:nvPr/>
        </p:nvSpPr>
        <p:spPr>
          <a:xfrm>
            <a:off x="0" y="116900"/>
            <a:ext cx="1911214" cy="431574"/>
          </a:xfrm>
          <a:prstGeom prst="homePlate">
            <a:avLst/>
          </a:prstGeom>
          <a:solidFill>
            <a:srgbClr val="08482E"/>
          </a:solidFill>
          <a:ln>
            <a:noFill/>
          </a:ln>
        </p:spPr>
        <p:style>
          <a:lnRef idx="2">
            <a:schemeClr val="accent1">
              <a:shade val="50000"/>
            </a:schemeClr>
          </a:lnRef>
          <a:fillRef idx="1">
            <a:schemeClr val="accent1"/>
          </a:fillRef>
          <a:effectRef idx="0">
            <a:schemeClr val="accent1"/>
          </a:effectRef>
          <a:fontRef idx="minor">
            <a:schemeClr val="lt1"/>
          </a:fontRef>
        </p:style>
        <p:txBody>
          <a:bodyPr lIns="47216" tIns="23608" rIns="47216" bIns="23608" rtlCol="0" anchor="ctr"/>
          <a:lstStyle/>
          <a:p>
            <a:pPr>
              <a:lnSpc>
                <a:spcPct val="150000"/>
              </a:lnSpc>
            </a:pPr>
            <a:r>
              <a:rPr lang="zh-CN" altLang="en-US" sz="1600" b="1" dirty="0" smtClean="0">
                <a:solidFill>
                  <a:schemeClr val="bg1"/>
                </a:solidFill>
                <a:latin typeface="微软雅黑" panose="020B0503020204020204" pitchFamily="34" charset="-122"/>
                <a:ea typeface="微软雅黑" panose="020B0503020204020204" pitchFamily="34" charset="-122"/>
                <a:sym typeface="+mn-ea"/>
              </a:rPr>
              <a:t>代理航空公司介绍</a:t>
            </a:r>
            <a:endParaRPr lang="zh-CN" altLang="en-US" sz="16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28" name="矩形 27"/>
          <p:cNvSpPr/>
          <p:nvPr/>
        </p:nvSpPr>
        <p:spPr>
          <a:xfrm>
            <a:off x="1737511" y="111466"/>
            <a:ext cx="2879173" cy="185420"/>
          </a:xfrm>
          <a:prstGeom prst="rect">
            <a:avLst/>
          </a:prstGeom>
        </p:spPr>
        <p:txBody>
          <a:bodyPr lIns="47216" tIns="23608" rIns="47216" bIns="23608">
            <a:spAutoFit/>
          </a:bodyPr>
          <a:lstStyle/>
          <a:p>
            <a:pPr indent="157480" algn="ctr" defTabSz="471805" fontAlgn="base">
              <a:spcBef>
                <a:spcPct val="0"/>
              </a:spcBef>
              <a:spcAft>
                <a:spcPct val="0"/>
              </a:spcAft>
            </a:pPr>
            <a:r>
              <a:rPr sz="900" dirty="0" smtClean="0">
                <a:solidFill>
                  <a:srgbClr val="333333"/>
                </a:solidFill>
                <a:latin typeface="微软雅黑" panose="020B0503020204020204" pitchFamily="34" charset="-122"/>
                <a:ea typeface="微软雅黑" panose="020B0503020204020204" pitchFamily="34" charset="-122"/>
                <a:cs typeface="Arial" panose="020B0604020202020204" pitchFamily="34" charset="0"/>
              </a:rPr>
              <a:t>其他系统</a:t>
            </a:r>
            <a:endParaRPr sz="900" dirty="0" smtClean="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15362" name="图片 13315" descr="4Z1FL42U_(PSQOAA4JXI75T"/>
          <p:cNvPicPr>
            <a:picLocks noChangeAspect="1"/>
          </p:cNvPicPr>
          <p:nvPr/>
        </p:nvPicPr>
        <p:blipFill>
          <a:blip r:embed="rId2" cstate="print"/>
          <a:stretch>
            <a:fillRect/>
          </a:stretch>
        </p:blipFill>
        <p:spPr>
          <a:xfrm>
            <a:off x="2978150" y="917575"/>
            <a:ext cx="2755900" cy="1999615"/>
          </a:xfrm>
          <a:prstGeom prst="rect">
            <a:avLst/>
          </a:prstGeom>
          <a:noFill/>
          <a:ln w="9525">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Users\Administrator\Desktop\1_0G410113644F.jpg"/>
          <p:cNvPicPr>
            <a:picLocks noChangeAspect="1" noChangeArrowheads="1"/>
          </p:cNvPicPr>
          <p:nvPr/>
        </p:nvPicPr>
        <p:blipFill>
          <a:blip r:embed="rId1" cstate="print">
            <a:clrChange>
              <a:clrFrom>
                <a:srgbClr val="FCFFFF"/>
              </a:clrFrom>
              <a:clrTo>
                <a:srgbClr val="FCFFFF">
                  <a:alpha val="0"/>
                </a:srgbClr>
              </a:clrTo>
            </a:clrChange>
          </a:blip>
          <a:srcRect t="14851" b="15842"/>
          <a:stretch>
            <a:fillRect/>
          </a:stretch>
        </p:blipFill>
        <p:spPr bwMode="auto">
          <a:xfrm>
            <a:off x="4343283" y="0"/>
            <a:ext cx="1417755" cy="472513"/>
          </a:xfrm>
          <a:prstGeom prst="rect">
            <a:avLst/>
          </a:prstGeom>
          <a:noFill/>
          <a:ln w="9525">
            <a:noFill/>
            <a:miter lim="800000"/>
            <a:headEnd/>
            <a:tailEnd/>
          </a:ln>
        </p:spPr>
      </p:pic>
      <p:sp>
        <p:nvSpPr>
          <p:cNvPr id="65" name="TextBox 64"/>
          <p:cNvSpPr txBox="1"/>
          <p:nvPr/>
        </p:nvSpPr>
        <p:spPr>
          <a:xfrm>
            <a:off x="803910" y="854710"/>
            <a:ext cx="3885565" cy="1198880"/>
          </a:xfrm>
          <a:prstGeom prst="rect">
            <a:avLst/>
          </a:prstGeom>
          <a:noFill/>
        </p:spPr>
        <p:txBody>
          <a:bodyPr wrap="square" rtlCol="0">
            <a:spAutoFit/>
          </a:bodyPr>
          <a:lstStyle/>
          <a:p>
            <a:pPr>
              <a:lnSpc>
                <a:spcPct val="150000"/>
              </a:lnSpc>
            </a:pPr>
            <a:r>
              <a:rPr lang="zh-CN" altLang="en-US" sz="1600" b="1" dirty="0" smtClean="0">
                <a:solidFill>
                  <a:srgbClr val="0F3D14"/>
                </a:solidFill>
                <a:latin typeface="微软雅黑" panose="020B0503020204020204" pitchFamily="34" charset="-122"/>
                <a:ea typeface="微软雅黑" panose="020B0503020204020204" pitchFamily="34" charset="-122"/>
              </a:rPr>
              <a:t>一、代理航空公司介绍</a:t>
            </a:r>
            <a:endParaRPr lang="zh-CN" altLang="en-US" sz="1600" b="1" dirty="0" smtClean="0">
              <a:solidFill>
                <a:srgbClr val="0F3D14"/>
              </a:solidFill>
              <a:latin typeface="微软雅黑" panose="020B0503020204020204" pitchFamily="34" charset="-122"/>
              <a:ea typeface="微软雅黑" panose="020B0503020204020204" pitchFamily="34" charset="-122"/>
            </a:endParaRPr>
          </a:p>
          <a:p>
            <a:pPr>
              <a:lnSpc>
                <a:spcPct val="150000"/>
              </a:lnSpc>
            </a:pPr>
            <a:r>
              <a:rPr lang="zh-CN" altLang="en-US" sz="1600" b="1" dirty="0" smtClean="0">
                <a:solidFill>
                  <a:srgbClr val="FF0000"/>
                </a:solidFill>
                <a:latin typeface="微软雅黑" panose="020B0503020204020204" pitchFamily="34" charset="-122"/>
                <a:ea typeface="微软雅黑" panose="020B0503020204020204" pitchFamily="34" charset="-122"/>
              </a:rPr>
              <a:t>二、国际值机室岗位</a:t>
            </a:r>
            <a:endParaRPr lang="zh-CN" altLang="en-US" sz="1600" b="1" dirty="0" smtClean="0">
              <a:solidFill>
                <a:srgbClr val="0F3D14"/>
              </a:solidFill>
              <a:latin typeface="微软雅黑" panose="020B0503020204020204" pitchFamily="34" charset="-122"/>
              <a:ea typeface="微软雅黑" panose="020B0503020204020204" pitchFamily="34" charset="-122"/>
            </a:endParaRPr>
          </a:p>
          <a:p>
            <a:pPr>
              <a:lnSpc>
                <a:spcPct val="150000"/>
              </a:lnSpc>
            </a:pPr>
            <a:r>
              <a:rPr lang="zh-CN" altLang="en-US" sz="1600" b="1" dirty="0" smtClean="0">
                <a:solidFill>
                  <a:srgbClr val="0F3D14"/>
                </a:solidFill>
                <a:latin typeface="微软雅黑" panose="020B0503020204020204" pitchFamily="34" charset="-122"/>
                <a:ea typeface="微软雅黑" panose="020B0503020204020204" pitchFamily="34" charset="-122"/>
              </a:rPr>
              <a:t>三、国际值机岗位流程</a:t>
            </a:r>
            <a:endParaRPr lang="zh-CN" altLang="en-US" sz="1600" b="1" dirty="0" smtClean="0">
              <a:solidFill>
                <a:srgbClr val="0F3D14"/>
              </a:solidFill>
              <a:latin typeface="微软雅黑" panose="020B0503020204020204" pitchFamily="34" charset="-122"/>
              <a:ea typeface="微软雅黑" panose="020B0503020204020204" pitchFamily="34" charset="-122"/>
            </a:endParaRPr>
          </a:p>
        </p:txBody>
      </p:sp>
      <p:cxnSp>
        <p:nvCxnSpPr>
          <p:cNvPr id="67" name="直接连接符 66"/>
          <p:cNvCxnSpPr/>
          <p:nvPr/>
        </p:nvCxnSpPr>
        <p:spPr>
          <a:xfrm flipV="1">
            <a:off x="1808949" y="334160"/>
            <a:ext cx="2880000" cy="0"/>
          </a:xfrm>
          <a:prstGeom prst="line">
            <a:avLst/>
          </a:prstGeom>
        </p:spPr>
        <p:style>
          <a:lnRef idx="1">
            <a:schemeClr val="dk1"/>
          </a:lnRef>
          <a:fillRef idx="0">
            <a:schemeClr val="dk1"/>
          </a:fillRef>
          <a:effectRef idx="0">
            <a:schemeClr val="dk1"/>
          </a:effectRef>
          <a:fontRef idx="minor">
            <a:schemeClr val="tx1"/>
          </a:fontRef>
        </p:style>
      </p:cxnSp>
      <p:sp>
        <p:nvSpPr>
          <p:cNvPr id="3" name="五边形 2"/>
          <p:cNvSpPr/>
          <p:nvPr/>
        </p:nvSpPr>
        <p:spPr>
          <a:xfrm>
            <a:off x="0" y="119846"/>
            <a:ext cx="1911214" cy="428628"/>
          </a:xfrm>
          <a:prstGeom prst="homePlate">
            <a:avLst/>
          </a:prstGeom>
          <a:solidFill>
            <a:srgbClr val="08482E"/>
          </a:solidFill>
          <a:ln>
            <a:noFill/>
          </a:ln>
        </p:spPr>
        <p:style>
          <a:lnRef idx="2">
            <a:schemeClr val="accent1">
              <a:shade val="50000"/>
            </a:schemeClr>
          </a:lnRef>
          <a:fillRef idx="1">
            <a:schemeClr val="accent1"/>
          </a:fillRef>
          <a:effectRef idx="0">
            <a:schemeClr val="accent1"/>
          </a:effectRef>
          <a:fontRef idx="minor">
            <a:schemeClr val="lt1"/>
          </a:fontRef>
        </p:style>
        <p:txBody>
          <a:bodyPr lIns="47216" tIns="23608" rIns="47216" bIns="23608" rtlCol="0" anchor="ctr"/>
          <a:lstStyle/>
          <a:p>
            <a:pPr algn="ctr"/>
            <a:r>
              <a:rPr lang="zh-CN" altLang="en-US" sz="1600" b="1" dirty="0" smtClean="0">
                <a:latin typeface="微软雅黑" panose="020B0503020204020204" pitchFamily="34" charset="-122"/>
                <a:ea typeface="微软雅黑" panose="020B0503020204020204" pitchFamily="34" charset="-122"/>
              </a:rPr>
              <a:t>目  录</a:t>
            </a:r>
            <a:endParaRPr lang="zh-CN" altLang="en-US" sz="1600" b="1"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Users\Administrator\Desktop\1_0G410113644F.jpg"/>
          <p:cNvPicPr>
            <a:picLocks noChangeAspect="1" noChangeArrowheads="1"/>
          </p:cNvPicPr>
          <p:nvPr/>
        </p:nvPicPr>
        <p:blipFill>
          <a:blip r:embed="rId1" cstate="print">
            <a:clrChange>
              <a:clrFrom>
                <a:srgbClr val="FCFFFF"/>
              </a:clrFrom>
              <a:clrTo>
                <a:srgbClr val="FCFFFF">
                  <a:alpha val="0"/>
                </a:srgbClr>
              </a:clrTo>
            </a:clrChange>
          </a:blip>
          <a:srcRect t="14851" b="15842"/>
          <a:stretch>
            <a:fillRect/>
          </a:stretch>
        </p:blipFill>
        <p:spPr bwMode="auto">
          <a:xfrm>
            <a:off x="4343283" y="0"/>
            <a:ext cx="1417755" cy="472513"/>
          </a:xfrm>
          <a:prstGeom prst="rect">
            <a:avLst/>
          </a:prstGeom>
          <a:noFill/>
          <a:ln w="9525">
            <a:noFill/>
            <a:miter lim="800000"/>
            <a:headEnd/>
            <a:tailEnd/>
          </a:ln>
        </p:spPr>
      </p:pic>
      <p:cxnSp>
        <p:nvCxnSpPr>
          <p:cNvPr id="22" name="直接连接符 21"/>
          <p:cNvCxnSpPr/>
          <p:nvPr/>
        </p:nvCxnSpPr>
        <p:spPr>
          <a:xfrm>
            <a:off x="1880387" y="334160"/>
            <a:ext cx="2808000" cy="0"/>
          </a:xfrm>
          <a:prstGeom prst="line">
            <a:avLst/>
          </a:prstGeom>
        </p:spPr>
        <p:style>
          <a:lnRef idx="1">
            <a:schemeClr val="dk1"/>
          </a:lnRef>
          <a:fillRef idx="0">
            <a:schemeClr val="dk1"/>
          </a:fillRef>
          <a:effectRef idx="0">
            <a:schemeClr val="dk1"/>
          </a:effectRef>
          <a:fontRef idx="minor">
            <a:schemeClr val="tx1"/>
          </a:fontRef>
        </p:style>
      </p:cxnSp>
      <p:sp>
        <p:nvSpPr>
          <p:cNvPr id="24" name="矩形 23"/>
          <p:cNvSpPr/>
          <p:nvPr/>
        </p:nvSpPr>
        <p:spPr>
          <a:xfrm>
            <a:off x="578423" y="916445"/>
            <a:ext cx="4644583" cy="369570"/>
          </a:xfrm>
          <a:prstGeom prst="rect">
            <a:avLst/>
          </a:prstGeom>
        </p:spPr>
        <p:txBody>
          <a:bodyPr wrap="square" lIns="47216" tIns="23608" rIns="47216" bIns="23608">
            <a:spAutoFit/>
          </a:bodyPr>
          <a:lstStyle/>
          <a:p>
            <a:pPr>
              <a:lnSpc>
                <a:spcPct val="150000"/>
              </a:lnSpc>
            </a:pPr>
            <a:r>
              <a:rPr lang="zh-CN" altLang="en-US" sz="1400" dirty="0" smtClean="0">
                <a:solidFill>
                  <a:srgbClr val="0F3D14"/>
                </a:solidFill>
                <a:latin typeface="微软雅黑" panose="020B0503020204020204" pitchFamily="34" charset="-122"/>
                <a:ea typeface="微软雅黑" panose="020B0503020204020204" pitchFamily="34" charset="-122"/>
              </a:rPr>
              <a:t> </a:t>
            </a:r>
            <a:endParaRPr sz="1400" dirty="0" smtClean="0">
              <a:solidFill>
                <a:srgbClr val="0F3D14"/>
              </a:solidFill>
              <a:latin typeface="微软雅黑" panose="020B0503020204020204" pitchFamily="34" charset="-122"/>
              <a:ea typeface="微软雅黑" panose="020B0503020204020204" pitchFamily="34" charset="-122"/>
            </a:endParaRPr>
          </a:p>
        </p:txBody>
      </p:sp>
      <p:sp>
        <p:nvSpPr>
          <p:cNvPr id="26" name="五边形 25"/>
          <p:cNvSpPr/>
          <p:nvPr/>
        </p:nvSpPr>
        <p:spPr>
          <a:xfrm>
            <a:off x="0" y="116900"/>
            <a:ext cx="1911214" cy="431574"/>
          </a:xfrm>
          <a:prstGeom prst="homePlate">
            <a:avLst/>
          </a:prstGeom>
          <a:solidFill>
            <a:srgbClr val="08482E"/>
          </a:solidFill>
          <a:ln>
            <a:noFill/>
          </a:ln>
        </p:spPr>
        <p:style>
          <a:lnRef idx="2">
            <a:schemeClr val="accent1">
              <a:shade val="50000"/>
            </a:schemeClr>
          </a:lnRef>
          <a:fillRef idx="1">
            <a:schemeClr val="accent1"/>
          </a:fillRef>
          <a:effectRef idx="0">
            <a:schemeClr val="accent1"/>
          </a:effectRef>
          <a:fontRef idx="minor">
            <a:schemeClr val="lt1"/>
          </a:fontRef>
        </p:style>
        <p:txBody>
          <a:bodyPr lIns="47216" tIns="23608" rIns="47216" bIns="23608" rtlCol="0" anchor="ctr"/>
          <a:lstStyle/>
          <a:p>
            <a:pPr>
              <a:lnSpc>
                <a:spcPct val="150000"/>
              </a:lnSpc>
            </a:pPr>
            <a:r>
              <a:rPr lang="zh-CN" altLang="en-US" sz="1600" b="1" dirty="0" smtClean="0">
                <a:solidFill>
                  <a:schemeClr val="bg1"/>
                </a:solidFill>
                <a:latin typeface="微软雅黑" panose="020B0503020204020204" pitchFamily="34" charset="-122"/>
                <a:ea typeface="微软雅黑" panose="020B0503020204020204" pitchFamily="34" charset="-122"/>
                <a:sym typeface="+mn-ea"/>
              </a:rPr>
              <a:t>国际值机室岗位</a:t>
            </a:r>
            <a:endParaRPr lang="zh-CN" altLang="en-US" sz="16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28" name="矩形 27"/>
          <p:cNvSpPr/>
          <p:nvPr/>
        </p:nvSpPr>
        <p:spPr>
          <a:xfrm>
            <a:off x="1737511" y="111466"/>
            <a:ext cx="2879173" cy="185420"/>
          </a:xfrm>
          <a:prstGeom prst="rect">
            <a:avLst/>
          </a:prstGeom>
        </p:spPr>
        <p:txBody>
          <a:bodyPr lIns="47216" tIns="23608" rIns="47216" bIns="23608">
            <a:spAutoFit/>
          </a:bodyPr>
          <a:lstStyle/>
          <a:p>
            <a:pPr indent="157480" algn="ctr" defTabSz="471805" fontAlgn="base">
              <a:spcBef>
                <a:spcPct val="0"/>
              </a:spcBef>
              <a:spcAft>
                <a:spcPct val="0"/>
              </a:spcAft>
            </a:pPr>
            <a:r>
              <a:rPr sz="900" dirty="0" smtClean="0">
                <a:solidFill>
                  <a:srgbClr val="333333"/>
                </a:solidFill>
                <a:latin typeface="微软雅黑" panose="020B0503020204020204" pitchFamily="34" charset="-122"/>
                <a:ea typeface="微软雅黑" panose="020B0503020204020204" pitchFamily="34" charset="-122"/>
                <a:cs typeface="Arial" panose="020B0604020202020204" pitchFamily="34" charset="0"/>
              </a:rPr>
              <a:t>国际值机室</a:t>
            </a:r>
            <a:r>
              <a:rPr lang="zh-CN" sz="900" dirty="0" smtClean="0">
                <a:solidFill>
                  <a:srgbClr val="333333"/>
                </a:solidFill>
                <a:latin typeface="微软雅黑" panose="020B0503020204020204" pitchFamily="34" charset="-122"/>
                <a:ea typeface="微软雅黑" panose="020B0503020204020204" pitchFamily="34" charset="-122"/>
                <a:cs typeface="Arial" panose="020B0604020202020204" pitchFamily="34" charset="0"/>
              </a:rPr>
              <a:t>值班人员</a:t>
            </a:r>
            <a:r>
              <a:rPr sz="900" dirty="0" smtClean="0">
                <a:solidFill>
                  <a:srgbClr val="333333"/>
                </a:solidFill>
                <a:latin typeface="微软雅黑" panose="020B0503020204020204" pitchFamily="34" charset="-122"/>
                <a:ea typeface="微软雅黑" panose="020B0503020204020204" pitchFamily="34" charset="-122"/>
                <a:cs typeface="Arial" panose="020B0604020202020204" pitchFamily="34" charset="0"/>
              </a:rPr>
              <a:t>简介</a:t>
            </a:r>
            <a:endParaRPr sz="900" dirty="0" smtClean="0">
              <a:solidFill>
                <a:srgbClr val="333333"/>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p:cNvSpPr txBox="1"/>
          <p:nvPr>
            <p:custDataLst>
              <p:tags r:id="rId2"/>
            </p:custDataLst>
          </p:nvPr>
        </p:nvSpPr>
        <p:spPr>
          <a:xfrm>
            <a:off x="765272" y="1520184"/>
            <a:ext cx="1006366" cy="373447"/>
          </a:xfrm>
          <a:prstGeom prst="rect">
            <a:avLst/>
          </a:prstGeom>
          <a:noFill/>
        </p:spPr>
        <p:txBody>
          <a:bodyPr wrap="square" rtlCol="0" anchor="t" anchorCtr="0">
            <a:normAutofit/>
            <a:scene3d>
              <a:camera prst="orthographicFront"/>
              <a:lightRig rig="threePt" dir="t"/>
            </a:scene3d>
          </a:bodyPr>
          <a:lstStyle/>
          <a:p>
            <a:pPr algn="ctr"/>
            <a:r>
              <a:rPr lang="zh-CN" altLang="en-US" sz="850" dirty="0">
                <a:solidFill>
                  <a:schemeClr val="tx1"/>
                </a:solidFill>
                <a:effectLst>
                  <a:outerShdw blurRad="38100" dist="19050" dir="2700000" algn="tl" rotWithShape="0">
                    <a:schemeClr val="dk1">
                      <a:alpha val="40000"/>
                    </a:schemeClr>
                  </a:outerShdw>
                </a:effectLst>
              </a:rPr>
              <a:t>主管服务</a:t>
            </a:r>
            <a:endParaRPr lang="zh-CN" altLang="en-US" sz="850" dirty="0">
              <a:solidFill>
                <a:schemeClr val="tx1"/>
              </a:solidFill>
              <a:effectLst>
                <a:outerShdw blurRad="38100" dist="19050" dir="2700000" algn="tl" rotWithShape="0">
                  <a:schemeClr val="dk1">
                    <a:alpha val="40000"/>
                  </a:schemeClr>
                </a:outerShdw>
              </a:effectLst>
            </a:endParaRPr>
          </a:p>
        </p:txBody>
      </p:sp>
      <p:sp>
        <p:nvSpPr>
          <p:cNvPr id="6" name="文本框 5"/>
          <p:cNvSpPr txBox="1"/>
          <p:nvPr>
            <p:custDataLst>
              <p:tags r:id="rId3"/>
            </p:custDataLst>
          </p:nvPr>
        </p:nvSpPr>
        <p:spPr>
          <a:xfrm>
            <a:off x="1508259" y="931124"/>
            <a:ext cx="1006366" cy="373447"/>
          </a:xfrm>
          <a:prstGeom prst="rect">
            <a:avLst/>
          </a:prstGeom>
          <a:noFill/>
        </p:spPr>
        <p:txBody>
          <a:bodyPr wrap="square" rtlCol="0" anchor="t" anchorCtr="0">
            <a:normAutofit/>
            <a:scene3d>
              <a:camera prst="orthographicFront"/>
              <a:lightRig rig="threePt" dir="t"/>
            </a:scene3d>
          </a:bodyPr>
          <a:lstStyle/>
          <a:p>
            <a:pPr algn="ctr"/>
            <a:r>
              <a:rPr lang="zh-CN" altLang="en-US" sz="850" dirty="0">
                <a:effectLst>
                  <a:outerShdw blurRad="38100" dist="19050" dir="2700000" algn="tl" rotWithShape="0">
                    <a:schemeClr val="dk1">
                      <a:alpha val="40000"/>
                    </a:schemeClr>
                  </a:outerShdw>
                </a:effectLst>
                <a:sym typeface="+mn-ea"/>
              </a:rPr>
              <a:t>统筹全局</a:t>
            </a:r>
            <a:endParaRPr lang="zh-CN" altLang="en-US" sz="850" dirty="0">
              <a:solidFill>
                <a:schemeClr val="tx1"/>
              </a:solidFill>
              <a:effectLst>
                <a:outerShdw blurRad="38100" dist="19050" dir="2700000" algn="tl" rotWithShape="0">
                  <a:schemeClr val="dk1">
                    <a:alpha val="40000"/>
                  </a:schemeClr>
                </a:outerShdw>
              </a:effectLst>
            </a:endParaRPr>
          </a:p>
        </p:txBody>
      </p:sp>
      <p:sp>
        <p:nvSpPr>
          <p:cNvPr id="8" name="文本框 7"/>
          <p:cNvSpPr txBox="1"/>
          <p:nvPr>
            <p:custDataLst>
              <p:tags r:id="rId4"/>
            </p:custDataLst>
          </p:nvPr>
        </p:nvSpPr>
        <p:spPr>
          <a:xfrm>
            <a:off x="3910009" y="1416843"/>
            <a:ext cx="1006366" cy="373447"/>
          </a:xfrm>
          <a:prstGeom prst="rect">
            <a:avLst/>
          </a:prstGeom>
          <a:noFill/>
        </p:spPr>
        <p:txBody>
          <a:bodyPr wrap="square" rtlCol="0" anchor="t" anchorCtr="0">
            <a:normAutofit/>
          </a:bodyPr>
          <a:lstStyle/>
          <a:p>
            <a:pPr algn="ctr"/>
            <a:r>
              <a:rPr lang="zh-CN" altLang="en-US" sz="850" dirty="0">
                <a:solidFill>
                  <a:schemeClr val="tx1"/>
                </a:solidFill>
                <a:effectLst>
                  <a:outerShdw blurRad="38100" dist="19050" dir="2700000" algn="tl" rotWithShape="0">
                    <a:schemeClr val="dk1">
                      <a:alpha val="40000"/>
                    </a:schemeClr>
                  </a:outerShdw>
                </a:effectLst>
              </a:rPr>
              <a:t>主管安全</a:t>
            </a:r>
            <a:endParaRPr lang="zh-CN" altLang="en-US" sz="850" dirty="0">
              <a:solidFill>
                <a:schemeClr val="tx1"/>
              </a:solidFill>
              <a:effectLst>
                <a:outerShdw blurRad="38100" dist="19050" dir="2700000" algn="tl" rotWithShape="0">
                  <a:schemeClr val="dk1">
                    <a:alpha val="40000"/>
                  </a:schemeClr>
                </a:outerShdw>
              </a:effectLst>
            </a:endParaRPr>
          </a:p>
        </p:txBody>
      </p:sp>
      <p:sp>
        <p:nvSpPr>
          <p:cNvPr id="10" name="文本框 9"/>
          <p:cNvSpPr txBox="1"/>
          <p:nvPr>
            <p:custDataLst>
              <p:tags r:id="rId5"/>
            </p:custDataLst>
          </p:nvPr>
        </p:nvSpPr>
        <p:spPr>
          <a:xfrm>
            <a:off x="3910009" y="2238240"/>
            <a:ext cx="1006366" cy="373447"/>
          </a:xfrm>
          <a:prstGeom prst="rect">
            <a:avLst/>
          </a:prstGeom>
          <a:noFill/>
        </p:spPr>
        <p:txBody>
          <a:bodyPr wrap="square" rtlCol="0" anchor="t" anchorCtr="0">
            <a:normAutofit/>
            <a:scene3d>
              <a:camera prst="orthographicFront"/>
              <a:lightRig rig="threePt" dir="t"/>
            </a:scene3d>
          </a:bodyPr>
          <a:lstStyle/>
          <a:p>
            <a:pPr algn="ctr"/>
            <a:r>
              <a:rPr lang="zh-CN" altLang="en-US" sz="850" dirty="0">
                <a:solidFill>
                  <a:schemeClr val="tx1"/>
                </a:solidFill>
                <a:effectLst>
                  <a:outerShdw blurRad="38100" dist="19050" dir="2700000" algn="tl" rotWithShape="0">
                    <a:schemeClr val="dk1">
                      <a:alpha val="40000"/>
                    </a:schemeClr>
                  </a:outerShdw>
                </a:effectLst>
              </a:rPr>
              <a:t>主管班组建设，海关申报业务</a:t>
            </a:r>
            <a:endParaRPr lang="zh-CN" altLang="en-US" sz="850" dirty="0">
              <a:solidFill>
                <a:schemeClr val="tx1"/>
              </a:solidFill>
              <a:effectLst>
                <a:outerShdw blurRad="38100" dist="19050" dir="2700000" algn="tl" rotWithShape="0">
                  <a:schemeClr val="dk1">
                    <a:alpha val="40000"/>
                  </a:schemeClr>
                </a:outerShdw>
              </a:effectLst>
            </a:endParaRPr>
          </a:p>
        </p:txBody>
      </p:sp>
      <p:sp>
        <p:nvSpPr>
          <p:cNvPr id="12" name="文本框 11"/>
          <p:cNvSpPr txBox="1"/>
          <p:nvPr>
            <p:custDataLst>
              <p:tags r:id="rId6"/>
            </p:custDataLst>
          </p:nvPr>
        </p:nvSpPr>
        <p:spPr>
          <a:xfrm>
            <a:off x="965635" y="2395883"/>
            <a:ext cx="1006366" cy="373447"/>
          </a:xfrm>
          <a:prstGeom prst="rect">
            <a:avLst/>
          </a:prstGeom>
          <a:noFill/>
        </p:spPr>
        <p:txBody>
          <a:bodyPr wrap="square" rtlCol="0" anchor="t" anchorCtr="0">
            <a:normAutofit/>
          </a:bodyPr>
          <a:lstStyle/>
          <a:p>
            <a:pPr algn="ctr"/>
            <a:r>
              <a:rPr lang="zh-CN" altLang="en-US" sz="850" dirty="0">
                <a:solidFill>
                  <a:schemeClr val="tx1"/>
                </a:solidFill>
                <a:effectLst>
                  <a:outerShdw blurRad="38100" dist="19050" dir="2700000" algn="tl" rotWithShape="0">
                    <a:schemeClr val="dk1">
                      <a:alpha val="40000"/>
                    </a:schemeClr>
                  </a:outerShdw>
                </a:effectLst>
              </a:rPr>
              <a:t>主管培训</a:t>
            </a:r>
            <a:endParaRPr lang="zh-CN" altLang="en-US" sz="850" dirty="0">
              <a:solidFill>
                <a:schemeClr val="tx1"/>
              </a:solidFill>
              <a:effectLst>
                <a:outerShdw blurRad="38100" dist="19050" dir="2700000" algn="tl" rotWithShape="0">
                  <a:schemeClr val="dk1">
                    <a:alpha val="40000"/>
                  </a:schemeClr>
                </a:outerShdw>
              </a:effectLst>
            </a:endParaRPr>
          </a:p>
        </p:txBody>
      </p:sp>
      <p:sp>
        <p:nvSpPr>
          <p:cNvPr id="14" name="泪滴形 13"/>
          <p:cNvSpPr/>
          <p:nvPr>
            <p:custDataLst>
              <p:tags r:id="rId7"/>
            </p:custDataLst>
          </p:nvPr>
        </p:nvSpPr>
        <p:spPr>
          <a:xfrm rot="18882936">
            <a:off x="2602001" y="2331247"/>
            <a:ext cx="617305" cy="617305"/>
          </a:xfrm>
          <a:prstGeom prst="teardrop">
            <a:avLst/>
          </a:prstGeom>
          <a:solidFill>
            <a:srgbClr val="DE3F54"/>
          </a:solidFill>
          <a:ln>
            <a:noFill/>
          </a:ln>
        </p:spPr>
        <p:style>
          <a:lnRef idx="2">
            <a:srgbClr val="297FB8">
              <a:shade val="50000"/>
            </a:srgbClr>
          </a:lnRef>
          <a:fillRef idx="1">
            <a:srgbClr val="297FB8"/>
          </a:fillRef>
          <a:effectRef idx="0">
            <a:srgbClr val="297FB8"/>
          </a:effectRef>
          <a:fontRef idx="minor">
            <a:sysClr val="window" lastClr="FFFFFF"/>
          </a:fontRef>
        </p:style>
        <p:txBody>
          <a:bodyPr rtlCol="0" anchor="ctr"/>
          <a:lstStyle/>
          <a:p>
            <a:pPr algn="ctr"/>
            <a:endParaRPr lang="zh-CN" altLang="en-US" sz="850"/>
          </a:p>
        </p:txBody>
      </p:sp>
      <p:sp>
        <p:nvSpPr>
          <p:cNvPr id="15" name="泪滴形 14"/>
          <p:cNvSpPr/>
          <p:nvPr>
            <p:custDataLst>
              <p:tags r:id="rId8"/>
            </p:custDataLst>
          </p:nvPr>
        </p:nvSpPr>
        <p:spPr>
          <a:xfrm rot="15813423">
            <a:off x="3200090" y="1984908"/>
            <a:ext cx="617305" cy="617305"/>
          </a:xfrm>
          <a:prstGeom prst="teardrop">
            <a:avLst/>
          </a:prstGeom>
          <a:solidFill>
            <a:srgbClr val="C1392B"/>
          </a:solidFill>
          <a:ln>
            <a:noFill/>
          </a:ln>
        </p:spPr>
        <p:style>
          <a:lnRef idx="2">
            <a:srgbClr val="297FB8">
              <a:shade val="50000"/>
            </a:srgbClr>
          </a:lnRef>
          <a:fillRef idx="1">
            <a:srgbClr val="297FB8"/>
          </a:fillRef>
          <a:effectRef idx="0">
            <a:srgbClr val="297FB8"/>
          </a:effectRef>
          <a:fontRef idx="minor">
            <a:sysClr val="window" lastClr="FFFFFF"/>
          </a:fontRef>
        </p:style>
        <p:txBody>
          <a:bodyPr rtlCol="0" anchor="ctr"/>
          <a:lstStyle/>
          <a:p>
            <a:pPr algn="ctr"/>
            <a:endParaRPr lang="zh-CN" altLang="en-US" sz="850"/>
          </a:p>
        </p:txBody>
      </p:sp>
      <p:sp>
        <p:nvSpPr>
          <p:cNvPr id="16" name="泪滴形 15"/>
          <p:cNvSpPr/>
          <p:nvPr>
            <p:custDataLst>
              <p:tags r:id="rId9"/>
            </p:custDataLst>
          </p:nvPr>
        </p:nvSpPr>
        <p:spPr>
          <a:xfrm rot="12260210">
            <a:off x="3263421" y="1293135"/>
            <a:ext cx="617305" cy="617305"/>
          </a:xfrm>
          <a:prstGeom prst="teardrop">
            <a:avLst/>
          </a:prstGeom>
          <a:solidFill>
            <a:srgbClr val="F39712"/>
          </a:solidFill>
          <a:ln>
            <a:noFill/>
          </a:ln>
        </p:spPr>
        <p:style>
          <a:lnRef idx="2">
            <a:srgbClr val="297FB8">
              <a:shade val="50000"/>
            </a:srgbClr>
          </a:lnRef>
          <a:fillRef idx="1">
            <a:srgbClr val="297FB8"/>
          </a:fillRef>
          <a:effectRef idx="0">
            <a:srgbClr val="297FB8"/>
          </a:effectRef>
          <a:fontRef idx="minor">
            <a:sysClr val="window" lastClr="FFFFFF"/>
          </a:fontRef>
        </p:style>
        <p:txBody>
          <a:bodyPr rtlCol="0" anchor="ctr"/>
          <a:lstStyle/>
          <a:p>
            <a:pPr algn="ctr"/>
            <a:endParaRPr lang="zh-CN" altLang="en-US" sz="850"/>
          </a:p>
        </p:txBody>
      </p:sp>
      <p:sp>
        <p:nvSpPr>
          <p:cNvPr id="17" name="泪滴形 16"/>
          <p:cNvSpPr/>
          <p:nvPr>
            <p:custDataLst>
              <p:tags r:id="rId10"/>
            </p:custDataLst>
          </p:nvPr>
        </p:nvSpPr>
        <p:spPr>
          <a:xfrm rot="3993906">
            <a:off x="1941622" y="1270701"/>
            <a:ext cx="617305" cy="617305"/>
          </a:xfrm>
          <a:prstGeom prst="teardrop">
            <a:avLst/>
          </a:prstGeom>
          <a:solidFill>
            <a:srgbClr val="94B74F"/>
          </a:solidFill>
          <a:ln>
            <a:noFill/>
          </a:ln>
        </p:spPr>
        <p:style>
          <a:lnRef idx="2">
            <a:srgbClr val="297FB8">
              <a:shade val="50000"/>
            </a:srgbClr>
          </a:lnRef>
          <a:fillRef idx="1">
            <a:srgbClr val="297FB8"/>
          </a:fillRef>
          <a:effectRef idx="0">
            <a:srgbClr val="297FB8"/>
          </a:effectRef>
          <a:fontRef idx="minor">
            <a:sysClr val="window" lastClr="FFFFFF"/>
          </a:fontRef>
        </p:style>
        <p:txBody>
          <a:bodyPr rtlCol="0" anchor="ctr"/>
          <a:lstStyle/>
          <a:p>
            <a:pPr algn="ctr"/>
            <a:endParaRPr lang="zh-CN" altLang="en-US" sz="850"/>
          </a:p>
        </p:txBody>
      </p:sp>
      <p:sp>
        <p:nvSpPr>
          <p:cNvPr id="18" name="泪滴形 17"/>
          <p:cNvSpPr/>
          <p:nvPr>
            <p:custDataLst>
              <p:tags r:id="rId11"/>
            </p:custDataLst>
          </p:nvPr>
        </p:nvSpPr>
        <p:spPr>
          <a:xfrm rot="8052167">
            <a:off x="2601613" y="907616"/>
            <a:ext cx="617305" cy="617305"/>
          </a:xfrm>
          <a:prstGeom prst="teardrop">
            <a:avLst/>
          </a:prstGeom>
          <a:solidFill>
            <a:srgbClr val="16A086"/>
          </a:solidFill>
          <a:ln>
            <a:noFill/>
          </a:ln>
        </p:spPr>
        <p:style>
          <a:lnRef idx="2">
            <a:srgbClr val="297FB8">
              <a:shade val="50000"/>
            </a:srgbClr>
          </a:lnRef>
          <a:fillRef idx="1">
            <a:srgbClr val="297FB8"/>
          </a:fillRef>
          <a:effectRef idx="0">
            <a:srgbClr val="297FB8"/>
          </a:effectRef>
          <a:fontRef idx="minor">
            <a:sysClr val="window" lastClr="FFFFFF"/>
          </a:fontRef>
        </p:style>
        <p:txBody>
          <a:bodyPr rtlCol="0" anchor="ctr"/>
          <a:lstStyle/>
          <a:p>
            <a:pPr algn="ctr"/>
            <a:endParaRPr lang="zh-CN" altLang="en-US" sz="850" dirty="0"/>
          </a:p>
        </p:txBody>
      </p:sp>
      <p:sp>
        <p:nvSpPr>
          <p:cNvPr id="19" name="文本框 18"/>
          <p:cNvSpPr txBox="1"/>
          <p:nvPr>
            <p:custDataLst>
              <p:tags r:id="rId12"/>
            </p:custDataLst>
          </p:nvPr>
        </p:nvSpPr>
        <p:spPr>
          <a:xfrm>
            <a:off x="2679700" y="973455"/>
            <a:ext cx="488315" cy="485140"/>
          </a:xfrm>
          <a:prstGeom prst="rect">
            <a:avLst/>
          </a:prstGeom>
          <a:noFill/>
        </p:spPr>
        <p:txBody>
          <a:bodyPr wrap="square" rtlCol="0" anchor="ctr" anchorCtr="0">
            <a:normAutofit/>
          </a:bodyPr>
          <a:lstStyle/>
          <a:p>
            <a:pPr algn="ctr"/>
            <a:r>
              <a:rPr lang="zh-CN" altLang="en-US" sz="800" dirty="0">
                <a:solidFill>
                  <a:sysClr val="window" lastClr="FFFFFF"/>
                </a:solidFill>
              </a:rPr>
              <a:t>罗小秋</a:t>
            </a:r>
            <a:endParaRPr lang="zh-CN" altLang="en-US" sz="800" dirty="0">
              <a:solidFill>
                <a:sysClr val="window" lastClr="FFFFFF"/>
              </a:solidFill>
            </a:endParaRPr>
          </a:p>
          <a:p>
            <a:pPr algn="ctr"/>
            <a:r>
              <a:rPr lang="zh-CN" altLang="en-US" sz="800" dirty="0">
                <a:solidFill>
                  <a:sysClr val="window" lastClr="FFFFFF"/>
                </a:solidFill>
              </a:rPr>
              <a:t>经理</a:t>
            </a:r>
            <a:endParaRPr lang="zh-CN" altLang="en-US" sz="800" dirty="0">
              <a:solidFill>
                <a:sysClr val="window" lastClr="FFFFFF"/>
              </a:solidFill>
            </a:endParaRPr>
          </a:p>
        </p:txBody>
      </p:sp>
      <p:sp>
        <p:nvSpPr>
          <p:cNvPr id="20" name="文本框 19"/>
          <p:cNvSpPr txBox="1"/>
          <p:nvPr>
            <p:custDataLst>
              <p:tags r:id="rId13"/>
            </p:custDataLst>
          </p:nvPr>
        </p:nvSpPr>
        <p:spPr>
          <a:xfrm>
            <a:off x="3338195" y="1359535"/>
            <a:ext cx="511810" cy="485140"/>
          </a:xfrm>
          <a:prstGeom prst="rect">
            <a:avLst/>
          </a:prstGeom>
          <a:noFill/>
        </p:spPr>
        <p:txBody>
          <a:bodyPr wrap="square" rtlCol="0" anchor="ctr" anchorCtr="0">
            <a:normAutofit fontScale="37500" lnSpcReduction="20000"/>
          </a:bodyPr>
          <a:lstStyle/>
          <a:p>
            <a:pPr algn="ctr"/>
            <a:r>
              <a:rPr lang="zh-CN" altLang="en-US" sz="2550" dirty="0">
                <a:solidFill>
                  <a:sysClr val="window" lastClr="FFFFFF"/>
                </a:solidFill>
              </a:rPr>
              <a:t>黄晓娟主任</a:t>
            </a:r>
            <a:endParaRPr lang="zh-CN" altLang="en-US" sz="2550" dirty="0">
              <a:solidFill>
                <a:sysClr val="window" lastClr="FFFFFF"/>
              </a:solidFill>
            </a:endParaRPr>
          </a:p>
        </p:txBody>
      </p:sp>
      <p:sp>
        <p:nvSpPr>
          <p:cNvPr id="21" name="文本框 20"/>
          <p:cNvSpPr txBox="1"/>
          <p:nvPr>
            <p:custDataLst>
              <p:tags r:id="rId14"/>
            </p:custDataLst>
          </p:nvPr>
        </p:nvSpPr>
        <p:spPr>
          <a:xfrm>
            <a:off x="2018030" y="1337945"/>
            <a:ext cx="496570" cy="485140"/>
          </a:xfrm>
          <a:prstGeom prst="rect">
            <a:avLst/>
          </a:prstGeom>
          <a:noFill/>
        </p:spPr>
        <p:txBody>
          <a:bodyPr wrap="square" rtlCol="0" anchor="ctr" anchorCtr="0">
            <a:normAutofit fontScale="37500" lnSpcReduction="20000"/>
          </a:bodyPr>
          <a:lstStyle/>
          <a:p>
            <a:pPr algn="ctr"/>
            <a:r>
              <a:rPr lang="zh-CN" altLang="en-US" sz="2550" dirty="0">
                <a:solidFill>
                  <a:sysClr val="window" lastClr="FFFFFF"/>
                </a:solidFill>
              </a:rPr>
              <a:t>史一叶主任</a:t>
            </a:r>
            <a:endParaRPr lang="zh-CN" altLang="en-US" sz="2550" dirty="0">
              <a:solidFill>
                <a:sysClr val="window" lastClr="FFFFFF"/>
              </a:solidFill>
            </a:endParaRPr>
          </a:p>
        </p:txBody>
      </p:sp>
      <p:sp>
        <p:nvSpPr>
          <p:cNvPr id="2" name="文本框 1"/>
          <p:cNvSpPr txBox="1"/>
          <p:nvPr>
            <p:custDataLst>
              <p:tags r:id="rId15"/>
            </p:custDataLst>
          </p:nvPr>
        </p:nvSpPr>
        <p:spPr>
          <a:xfrm>
            <a:off x="2642870" y="2395855"/>
            <a:ext cx="566420" cy="485140"/>
          </a:xfrm>
          <a:prstGeom prst="rect">
            <a:avLst/>
          </a:prstGeom>
          <a:noFill/>
        </p:spPr>
        <p:txBody>
          <a:bodyPr wrap="square" rtlCol="0" anchor="ctr" anchorCtr="0">
            <a:normAutofit fontScale="55000" lnSpcReduction="20000"/>
          </a:bodyPr>
          <a:lstStyle/>
          <a:p>
            <a:pPr algn="ctr"/>
            <a:r>
              <a:rPr lang="zh-CN" sz="2550" dirty="0">
                <a:solidFill>
                  <a:sysClr val="window" lastClr="FFFFFF"/>
                </a:solidFill>
              </a:rPr>
              <a:t>魏伟贤</a:t>
            </a:r>
            <a:endParaRPr lang="zh-CN" sz="2550" dirty="0">
              <a:solidFill>
                <a:sysClr val="window" lastClr="FFFFFF"/>
              </a:solidFill>
            </a:endParaRPr>
          </a:p>
        </p:txBody>
      </p:sp>
      <p:sp>
        <p:nvSpPr>
          <p:cNvPr id="23" name="文本框 22"/>
          <p:cNvSpPr txBox="1"/>
          <p:nvPr>
            <p:custDataLst>
              <p:tags r:id="rId16"/>
            </p:custDataLst>
          </p:nvPr>
        </p:nvSpPr>
        <p:spPr>
          <a:xfrm>
            <a:off x="3276433" y="2050856"/>
            <a:ext cx="464618" cy="485408"/>
          </a:xfrm>
          <a:prstGeom prst="rect">
            <a:avLst/>
          </a:prstGeom>
          <a:noFill/>
        </p:spPr>
        <p:txBody>
          <a:bodyPr wrap="square" rtlCol="0" anchor="ctr" anchorCtr="0">
            <a:normAutofit fontScale="62500" lnSpcReduction="20000"/>
          </a:bodyPr>
          <a:lstStyle/>
          <a:p>
            <a:pPr algn="ctr"/>
            <a:r>
              <a:rPr lang="zh-CN" altLang="en-US" sz="2550" dirty="0">
                <a:solidFill>
                  <a:sysClr val="window" lastClr="FFFFFF"/>
                </a:solidFill>
              </a:rPr>
              <a:t>沈重</a:t>
            </a:r>
            <a:endParaRPr lang="zh-CN" altLang="en-US" sz="2550" dirty="0">
              <a:solidFill>
                <a:sysClr val="window" lastClr="FFFFFF"/>
              </a:solidFill>
            </a:endParaRPr>
          </a:p>
        </p:txBody>
      </p:sp>
      <p:sp>
        <p:nvSpPr>
          <p:cNvPr id="13" name="泪滴形 12"/>
          <p:cNvSpPr/>
          <p:nvPr>
            <p:custDataLst>
              <p:tags r:id="rId17"/>
            </p:custDataLst>
          </p:nvPr>
        </p:nvSpPr>
        <p:spPr>
          <a:xfrm rot="367394">
            <a:off x="1994341" y="1949234"/>
            <a:ext cx="617305" cy="617305"/>
          </a:xfrm>
          <a:prstGeom prst="teardrop">
            <a:avLst/>
          </a:prstGeom>
          <a:solidFill>
            <a:srgbClr val="297FB8"/>
          </a:solidFill>
          <a:ln>
            <a:noFill/>
          </a:ln>
        </p:spPr>
        <p:style>
          <a:lnRef idx="2">
            <a:srgbClr val="297FB8">
              <a:shade val="50000"/>
            </a:srgbClr>
          </a:lnRef>
          <a:fillRef idx="1">
            <a:srgbClr val="297FB8"/>
          </a:fillRef>
          <a:effectRef idx="0">
            <a:srgbClr val="297FB8"/>
          </a:effectRef>
          <a:fontRef idx="minor">
            <a:sysClr val="window" lastClr="FFFFFF"/>
          </a:fontRef>
        </p:style>
        <p:txBody>
          <a:bodyPr rtlCol="0" anchor="ctr"/>
          <a:lstStyle/>
          <a:p>
            <a:pPr algn="ctr"/>
            <a:endParaRPr lang="zh-CN" altLang="en-US" sz="850"/>
          </a:p>
        </p:txBody>
      </p:sp>
      <p:sp>
        <p:nvSpPr>
          <p:cNvPr id="25" name="文本框 24"/>
          <p:cNvSpPr txBox="1"/>
          <p:nvPr>
            <p:custDataLst>
              <p:tags r:id="rId18"/>
            </p:custDataLst>
          </p:nvPr>
        </p:nvSpPr>
        <p:spPr>
          <a:xfrm>
            <a:off x="2071370" y="2016760"/>
            <a:ext cx="571500" cy="485140"/>
          </a:xfrm>
          <a:prstGeom prst="rect">
            <a:avLst/>
          </a:prstGeom>
          <a:noFill/>
        </p:spPr>
        <p:txBody>
          <a:bodyPr wrap="square" rtlCol="0" anchor="ctr" anchorCtr="0">
            <a:normAutofit fontScale="35000" lnSpcReduction="20000"/>
          </a:bodyPr>
          <a:lstStyle/>
          <a:p>
            <a:pPr algn="ctr"/>
            <a:r>
              <a:rPr lang="zh-CN" altLang="en-US" sz="2550" dirty="0">
                <a:solidFill>
                  <a:sysClr val="window" lastClr="FFFFFF"/>
                </a:solidFill>
              </a:rPr>
              <a:t>谢锋萍主任</a:t>
            </a:r>
            <a:endParaRPr lang="zh-CN" altLang="en-US" sz="2550" dirty="0">
              <a:solidFill>
                <a:sysClr val="window" lastClr="FFFFFF"/>
              </a:solidFill>
            </a:endParaRPr>
          </a:p>
        </p:txBody>
      </p:sp>
      <p:sp>
        <p:nvSpPr>
          <p:cNvPr id="29" name="文本框 28"/>
          <p:cNvSpPr txBox="1"/>
          <p:nvPr>
            <p:custDataLst>
              <p:tags r:id="rId19"/>
            </p:custDataLst>
          </p:nvPr>
        </p:nvSpPr>
        <p:spPr>
          <a:xfrm>
            <a:off x="3267236" y="2797478"/>
            <a:ext cx="1006366" cy="373447"/>
          </a:xfrm>
          <a:prstGeom prst="rect">
            <a:avLst/>
          </a:prstGeom>
          <a:noFill/>
        </p:spPr>
        <p:txBody>
          <a:bodyPr wrap="square" rtlCol="0" anchor="t" anchorCtr="0">
            <a:normAutofit/>
          </a:bodyPr>
          <a:lstStyle/>
          <a:p>
            <a:pPr algn="ctr"/>
            <a:r>
              <a:rPr lang="zh-CN" altLang="en-US" sz="850" dirty="0">
                <a:solidFill>
                  <a:schemeClr val="tx1"/>
                </a:solidFill>
                <a:effectLst>
                  <a:outerShdw blurRad="38100" dist="19050" dir="2700000" algn="tl" rotWithShape="0">
                    <a:schemeClr val="dk1">
                      <a:alpha val="40000"/>
                    </a:schemeClr>
                  </a:outerShdw>
                </a:effectLst>
              </a:rPr>
              <a:t>主管设备，排班</a:t>
            </a:r>
            <a:endParaRPr lang="zh-CN" altLang="en-US" sz="850" dirty="0">
              <a:solidFill>
                <a:schemeClr val="tx1"/>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TAG_VERSION" val="1.0"/>
  <p:tag name="KSO_WM_BEAUTIFY_FLAG" val="#wm#"/>
  <p:tag name="KSO_WM_TEMPLATE_CATEGORY" val="diagram"/>
  <p:tag name="KSO_WM_TEMPLATE_INDEX" val="20169554"/>
  <p:tag name="KSO_WM_UNIT_TYPE" val="q_h_f"/>
  <p:tag name="KSO_WM_UNIT_INDEX" val="1_2_1"/>
  <p:tag name="KSO_WM_UNIT_CLEAR" val="1"/>
  <p:tag name="KSO_WM_UNIT_LAYERLEVEL" val="1_1_1"/>
  <p:tag name="KSO_WM_UNIT_VALUE" val="16"/>
  <p:tag name="KSO_WM_UNIT_HIGHLIGHT" val="0"/>
  <p:tag name="KSO_WM_UNIT_COMPATIBLE" val="0"/>
  <p:tag name="KSO_WM_UNIT_PRESET_TEXT_INDEX" val="4"/>
  <p:tag name="KSO_WM_UNIT_PRESET_TEXT_LEN" val="35"/>
  <p:tag name="KSO_WM_DIAGRAM_GROUP_CODE" val="q1-1"/>
  <p:tag name="KSO_WM_UNIT_ID" val="diagram20169554_5*q_h_f*1_2_1"/>
  <p:tag name="KSO_WM_UNIT_TEXT_FILL_FORE_SCHEMECOLOR_INDEX" val="14"/>
  <p:tag name="KSO_WM_UNIT_TEXT_FILL_TYPE" val="1"/>
</p:tagLst>
</file>

<file path=ppt/tags/tag10.xml><?xml version="1.0" encoding="utf-8"?>
<p:tagLst xmlns:p="http://schemas.openxmlformats.org/presentationml/2006/main">
  <p:tag name="KSO_WM_TAG_VERSION" val="1.0"/>
  <p:tag name="KSO_WM_BEAUTIFY_FLAG" val="#wm#"/>
  <p:tag name="KSO_WM_TEMPLATE_CATEGORY" val="diagram"/>
  <p:tag name="KSO_WM_TEMPLATE_INDEX" val="20169554"/>
  <p:tag name="KSO_WM_UNIT_CLEAR" val="1"/>
  <p:tag name="KSO_WM_UNIT_TYPE" val="q_h_i"/>
  <p:tag name="KSO_WM_UNIT_INDEX" val="1_1_2"/>
  <p:tag name="KSO_WM_UNIT_ID" val="diagram20169554_5*q_h_i*1_1_2"/>
  <p:tag name="KSO_WM_UNIT_LAYERLEVEL" val="1_1_1"/>
  <p:tag name="KSO_WM_DIAGRAM_GROUP_CODE" val="q1-1"/>
  <p:tag name="KSO_WM_UNIT_FILL_FORE_SCHEMECOLOR_INDEX" val="6"/>
  <p:tag name="KSO_WM_UNIT_FILL_TYPE" val="1"/>
  <p:tag name="KSO_WM_UNIT_TEXT_FILL_FORE_SCHEMECOLOR_INDEX" val="2"/>
  <p:tag name="KSO_WM_UNIT_TEXT_FILL_TYPE" val="1"/>
</p:tagLst>
</file>

<file path=ppt/tags/tag11.xml><?xml version="1.0" encoding="utf-8"?>
<p:tagLst xmlns:p="http://schemas.openxmlformats.org/presentationml/2006/main">
  <p:tag name="KSO_WM_TAG_VERSION" val="1.0"/>
  <p:tag name="KSO_WM_BEAUTIFY_FLAG" val="#wm#"/>
  <p:tag name="KSO_WM_TEMPLATE_CATEGORY" val="diagram"/>
  <p:tag name="KSO_WM_TEMPLATE_INDEX" val="20169554"/>
  <p:tag name="KSO_WM_UNIT_CLEAR" val="1"/>
  <p:tag name="KSO_WM_UNIT_TYPE" val="q_h_i"/>
  <p:tag name="KSO_WM_UNIT_INDEX" val="1_1_1"/>
  <p:tag name="KSO_WM_UNIT_ID" val="diagram20169554_5*q_h_i*1_1_1"/>
  <p:tag name="KSO_WM_UNIT_LAYERLEVEL" val="1_1_1"/>
  <p:tag name="KSO_WM_DIAGRAM_GROUP_CODE" val="q1-1"/>
  <p:tag name="KSO_WM_UNIT_TEXT_FILL_FORE_SCHEMECOLOR_INDEX" val="14"/>
  <p:tag name="KSO_WM_UNIT_TEXT_FILL_TYPE" val="1"/>
</p:tagLst>
</file>

<file path=ppt/tags/tag12.xml><?xml version="1.0" encoding="utf-8"?>
<p:tagLst xmlns:p="http://schemas.openxmlformats.org/presentationml/2006/main">
  <p:tag name="KSO_WM_TAG_VERSION" val="1.0"/>
  <p:tag name="KSO_WM_BEAUTIFY_FLAG" val="#wm#"/>
  <p:tag name="KSO_WM_TEMPLATE_CATEGORY" val="diagram"/>
  <p:tag name="KSO_WM_TEMPLATE_INDEX" val="20169554"/>
  <p:tag name="KSO_WM_UNIT_CLEAR" val="1"/>
  <p:tag name="KSO_WM_UNIT_TYPE" val="q_h_i"/>
  <p:tag name="KSO_WM_UNIT_INDEX" val="1_6_2"/>
  <p:tag name="KSO_WM_UNIT_ID" val="diagram20169554_5*q_h_i*1_6_2"/>
  <p:tag name="KSO_WM_UNIT_LAYERLEVEL" val="1_1_1"/>
  <p:tag name="KSO_WM_DIAGRAM_GROUP_CODE" val="q1-1"/>
  <p:tag name="KSO_WM_UNIT_TEXT_FILL_FORE_SCHEMECOLOR_INDEX" val="14"/>
  <p:tag name="KSO_WM_UNIT_TEXT_FILL_TYPE" val="1"/>
</p:tagLst>
</file>

<file path=ppt/tags/tag13.xml><?xml version="1.0" encoding="utf-8"?>
<p:tagLst xmlns:p="http://schemas.openxmlformats.org/presentationml/2006/main">
  <p:tag name="KSO_WM_TAG_VERSION" val="1.0"/>
  <p:tag name="KSO_WM_BEAUTIFY_FLAG" val="#wm#"/>
  <p:tag name="KSO_WM_TEMPLATE_CATEGORY" val="diagram"/>
  <p:tag name="KSO_WM_TEMPLATE_INDEX" val="20169554"/>
  <p:tag name="KSO_WM_UNIT_CLEAR" val="1"/>
  <p:tag name="KSO_WM_UNIT_TYPE" val="q_h_i"/>
  <p:tag name="KSO_WM_UNIT_INDEX" val="1_2_2"/>
  <p:tag name="KSO_WM_UNIT_ID" val="diagram20169554_5*q_h_i*1_2_2"/>
  <p:tag name="KSO_WM_UNIT_LAYERLEVEL" val="1_1_1"/>
  <p:tag name="KSO_WM_DIAGRAM_GROUP_CODE" val="q1-1"/>
  <p:tag name="KSO_WM_UNIT_TEXT_FILL_FORE_SCHEMECOLOR_INDEX" val="14"/>
  <p:tag name="KSO_WM_UNIT_TEXT_FILL_TYPE" val="1"/>
</p:tagLst>
</file>

<file path=ppt/tags/tag14.xml><?xml version="1.0" encoding="utf-8"?>
<p:tagLst xmlns:p="http://schemas.openxmlformats.org/presentationml/2006/main">
  <p:tag name="KSO_WM_TAG_VERSION" val="1.0"/>
  <p:tag name="KSO_WM_BEAUTIFY_FLAG" val="#wm#"/>
  <p:tag name="KSO_WM_TEMPLATE_CATEGORY" val="diagram"/>
  <p:tag name="KSO_WM_TEMPLATE_INDEX" val="20169554"/>
  <p:tag name="KSO_WM_UNIT_CLEAR" val="1"/>
  <p:tag name="KSO_WM_UNIT_TYPE" val="q_h_i"/>
  <p:tag name="KSO_WM_UNIT_INDEX" val="1_4_2"/>
  <p:tag name="KSO_WM_UNIT_ID" val="diagram20169554_5*q_h_i*1_4_2"/>
  <p:tag name="KSO_WM_UNIT_LAYERLEVEL" val="1_1_1"/>
  <p:tag name="KSO_WM_DIAGRAM_GROUP_CODE" val="q1-1"/>
  <p:tag name="KSO_WM_UNIT_TEXT_FILL_FORE_SCHEMECOLOR_INDEX" val="14"/>
  <p:tag name="KSO_WM_UNIT_TEXT_FILL_TYPE" val="1"/>
</p:tagLst>
</file>

<file path=ppt/tags/tag15.xml><?xml version="1.0" encoding="utf-8"?>
<p:tagLst xmlns:p="http://schemas.openxmlformats.org/presentationml/2006/main">
  <p:tag name="KSO_WM_TAG_VERSION" val="1.0"/>
  <p:tag name="KSO_WM_BEAUTIFY_FLAG" val="#wm#"/>
  <p:tag name="KSO_WM_TEMPLATE_CATEGORY" val="diagram"/>
  <p:tag name="KSO_WM_TEMPLATE_INDEX" val="20169554"/>
  <p:tag name="KSO_WM_UNIT_CLEAR" val="1"/>
  <p:tag name="KSO_WM_UNIT_TYPE" val="q_h_i"/>
  <p:tag name="KSO_WM_UNIT_INDEX" val="1_5_2"/>
  <p:tag name="KSO_WM_UNIT_ID" val="diagram20169554_5*q_h_i*1_5_2"/>
  <p:tag name="KSO_WM_UNIT_LAYERLEVEL" val="1_1_1"/>
  <p:tag name="KSO_WM_DIAGRAM_GROUP_CODE" val="q1-1"/>
  <p:tag name="KSO_WM_UNIT_TEXT_FILL_FORE_SCHEMECOLOR_INDEX" val="14"/>
  <p:tag name="KSO_WM_UNIT_TEXT_FILL_TYPE" val="1"/>
</p:tagLst>
</file>

<file path=ppt/tags/tag16.xml><?xml version="1.0" encoding="utf-8"?>
<p:tagLst xmlns:p="http://schemas.openxmlformats.org/presentationml/2006/main">
  <p:tag name="KSO_WM_TAG_VERSION" val="1.0"/>
  <p:tag name="KSO_WM_BEAUTIFY_FLAG" val="#wm#"/>
  <p:tag name="KSO_WM_TEMPLATE_CATEGORY" val="diagram"/>
  <p:tag name="KSO_WM_TEMPLATE_INDEX" val="20169554"/>
  <p:tag name="KSO_WM_UNIT_CLEAR" val="1"/>
  <p:tag name="KSO_WM_UNIT_TYPE" val="q_h_i"/>
  <p:tag name="KSO_WM_UNIT_INDEX" val="1_3_1"/>
  <p:tag name="KSO_WM_UNIT_ID" val="diagram20169554_5*q_h_i*1_3_1"/>
  <p:tag name="KSO_WM_UNIT_LAYERLEVEL" val="1_1_1"/>
  <p:tag name="KSO_WM_DIAGRAM_GROUP_CODE" val="q1-1"/>
  <p:tag name="KSO_WM_UNIT_FILL_FORE_SCHEMECOLOR_INDEX" val="5"/>
  <p:tag name="KSO_WM_UNIT_FILL_TYPE" val="1"/>
  <p:tag name="KSO_WM_UNIT_TEXT_FILL_FORE_SCHEMECOLOR_INDEX" val="2"/>
  <p:tag name="KSO_WM_UNIT_TEXT_FILL_TYPE" val="1"/>
</p:tagLst>
</file>

<file path=ppt/tags/tag17.xml><?xml version="1.0" encoding="utf-8"?>
<p:tagLst xmlns:p="http://schemas.openxmlformats.org/presentationml/2006/main">
  <p:tag name="KSO_WM_TAG_VERSION" val="1.0"/>
  <p:tag name="KSO_WM_BEAUTIFY_FLAG" val="#wm#"/>
  <p:tag name="KSO_WM_TEMPLATE_CATEGORY" val="diagram"/>
  <p:tag name="KSO_WM_TEMPLATE_INDEX" val="20169554"/>
  <p:tag name="KSO_WM_UNIT_CLEAR" val="1"/>
  <p:tag name="KSO_WM_UNIT_TYPE" val="q_h_i"/>
  <p:tag name="KSO_WM_UNIT_INDEX" val="1_3_2"/>
  <p:tag name="KSO_WM_UNIT_ID" val="diagram20169554_5*q_h_i*1_3_2"/>
  <p:tag name="KSO_WM_UNIT_LAYERLEVEL" val="1_1_1"/>
  <p:tag name="KSO_WM_DIAGRAM_GROUP_CODE" val="q1-1"/>
  <p:tag name="KSO_WM_UNIT_TEXT_FILL_FORE_SCHEMECOLOR_INDEX" val="14"/>
  <p:tag name="KSO_WM_UNIT_TEXT_FILL_TYPE" val="1"/>
</p:tagLst>
</file>

<file path=ppt/tags/tag18.xml><?xml version="1.0" encoding="utf-8"?>
<p:tagLst xmlns:p="http://schemas.openxmlformats.org/presentationml/2006/main">
  <p:tag name="KSO_WM_TAG_VERSION" val="1.0"/>
  <p:tag name="KSO_WM_BEAUTIFY_FLAG" val="#wm#"/>
  <p:tag name="KSO_WM_TEMPLATE_CATEGORY" val="diagram"/>
  <p:tag name="KSO_WM_TEMPLATE_INDEX" val="20169554"/>
  <p:tag name="KSO_WM_UNIT_TYPE" val="q_h_f"/>
  <p:tag name="KSO_WM_UNIT_INDEX" val="1_4_1"/>
  <p:tag name="KSO_WM_UNIT_CLEAR" val="1"/>
  <p:tag name="KSO_WM_UNIT_LAYERLEVEL" val="1_1_1"/>
  <p:tag name="KSO_WM_UNIT_VALUE" val="16"/>
  <p:tag name="KSO_WM_UNIT_HIGHLIGHT" val="0"/>
  <p:tag name="KSO_WM_UNIT_COMPATIBLE" val="0"/>
  <p:tag name="KSO_WM_UNIT_PRESET_TEXT_INDEX" val="4"/>
  <p:tag name="KSO_WM_UNIT_PRESET_TEXT_LEN" val="35"/>
  <p:tag name="KSO_WM_DIAGRAM_GROUP_CODE" val="q1-1"/>
  <p:tag name="KSO_WM_UNIT_ID" val="diagram20169554_5*q_h_f*1_4_1"/>
  <p:tag name="KSO_WM_UNIT_TEXT_FILL_FORE_SCHEMECOLOR_INDEX" val="14"/>
  <p:tag name="KSO_WM_UNIT_TEXT_FILL_TYPE" val="1"/>
</p:tagLst>
</file>

<file path=ppt/tags/tag19.xml><?xml version="1.0" encoding="utf-8"?>
<p:tagLst xmlns:p="http://schemas.openxmlformats.org/presentationml/2006/main">
  <p:tag name="KSO_WM_TAG_VERSION" val="1.0"/>
  <p:tag name="KSO_WM_BEAUTIFY_FLAG" val="#wm#"/>
  <p:tag name="KSO_WM_UNIT_TYPE" val="i"/>
  <p:tag name="KSO_WM_UNIT_ID" val="diagram160514_6*i*1"/>
  <p:tag name="KSO_WM_TEMPLATE_CATEGORY" val="diagram"/>
  <p:tag name="KSO_WM_TEMPLATE_INDEX" val="160514"/>
  <p:tag name="KSO_WM_UNIT_INDEX" val="1"/>
</p:tagLst>
</file>

<file path=ppt/tags/tag2.xml><?xml version="1.0" encoding="utf-8"?>
<p:tagLst xmlns:p="http://schemas.openxmlformats.org/presentationml/2006/main">
  <p:tag name="KSO_WM_TAG_VERSION" val="1.0"/>
  <p:tag name="KSO_WM_BEAUTIFY_FLAG" val="#wm#"/>
  <p:tag name="KSO_WM_TEMPLATE_CATEGORY" val="diagram"/>
  <p:tag name="KSO_WM_TEMPLATE_INDEX" val="20169554"/>
  <p:tag name="KSO_WM_UNIT_TYPE" val="q_h_f"/>
  <p:tag name="KSO_WM_UNIT_INDEX" val="1_1_1"/>
  <p:tag name="KSO_WM_UNIT_CLEAR" val="1"/>
  <p:tag name="KSO_WM_UNIT_LAYERLEVEL" val="1_1_1"/>
  <p:tag name="KSO_WM_UNIT_VALUE" val="16"/>
  <p:tag name="KSO_WM_UNIT_HIGHLIGHT" val="0"/>
  <p:tag name="KSO_WM_UNIT_COMPATIBLE" val="0"/>
  <p:tag name="KSO_WM_UNIT_PRESET_TEXT_INDEX" val="4"/>
  <p:tag name="KSO_WM_UNIT_PRESET_TEXT_LEN" val="35"/>
  <p:tag name="KSO_WM_DIAGRAM_GROUP_CODE" val="q1-1"/>
  <p:tag name="KSO_WM_UNIT_ID" val="diagram20169554_5*q_h_f*1_1_1"/>
  <p:tag name="KSO_WM_UNIT_TEXT_FILL_FORE_SCHEMECOLOR_INDEX" val="14"/>
  <p:tag name="KSO_WM_UNIT_TEXT_FILL_TYPE" val="1"/>
</p:tagLst>
</file>

<file path=ppt/tags/tag20.xml><?xml version="1.0" encoding="utf-8"?>
<p:tagLst xmlns:p="http://schemas.openxmlformats.org/presentationml/2006/main">
  <p:tag name="KSO_WM_TAG_VERSION" val="1.0"/>
  <p:tag name="KSO_WM_BEAUTIFY_FLAG" val="#wm#"/>
  <p:tag name="KSO_WM_TEMPLATE_CATEGORY" val="diagram"/>
  <p:tag name="KSO_WM_TEMPLATE_INDEX" val="160514"/>
  <p:tag name="KSO_WM_UNIT_TYPE" val="m_i"/>
  <p:tag name="KSO_WM_UNIT_INDEX" val="1_1"/>
  <p:tag name="KSO_WM_UNIT_ID" val="diagram160514_6*m_i*1_1"/>
  <p:tag name="KSO_WM_UNIT_CLEAR" val="1"/>
  <p:tag name="KSO_WM_UNIT_LAYERLEVEL" val="1_1"/>
  <p:tag name="KSO_WM_DIAGRAM_GROUP_CODE" val="m1-1"/>
  <p:tag name="KSO_WM_UNIT_LINE_FORE_SCHEMECOLOR_INDEX" val="6"/>
  <p:tag name="KSO_WM_UNIT_LINE_FILL_TYPE" val="2"/>
</p:tagLst>
</file>

<file path=ppt/tags/tag21.xml><?xml version="1.0" encoding="utf-8"?>
<p:tagLst xmlns:p="http://schemas.openxmlformats.org/presentationml/2006/main">
  <p:tag name="KSO_WM_TAG_VERSION" val="1.0"/>
  <p:tag name="KSO_WM_BEAUTIFY_FLAG" val="#wm#"/>
  <p:tag name="KSO_WM_TEMPLATE_CATEGORY" val="diagram"/>
  <p:tag name="KSO_WM_TEMPLATE_INDEX" val="160514"/>
  <p:tag name="KSO_WM_UNIT_TYPE" val="m_i"/>
  <p:tag name="KSO_WM_UNIT_INDEX" val="1_2"/>
  <p:tag name="KSO_WM_UNIT_ID" val="diagram160514_6*m_i*1_2"/>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Lst>
</file>

<file path=ppt/tags/tag22.xml><?xml version="1.0" encoding="utf-8"?>
<p:tagLst xmlns:p="http://schemas.openxmlformats.org/presentationml/2006/main">
  <p:tag name="KSO_WM_TAG_VERSION" val="1.0"/>
  <p:tag name="KSO_WM_BEAUTIFY_FLAG" val="#wm#"/>
  <p:tag name="KSO_WM_TEMPLATE_CATEGORY" val="diagram"/>
  <p:tag name="KSO_WM_TEMPLATE_INDEX" val="160514"/>
  <p:tag name="KSO_WM_UNIT_TYPE" val="m_h_f"/>
  <p:tag name="KSO_WM_UNIT_INDEX" val="1_1_1"/>
  <p:tag name="KSO_WM_UNIT_ID" val="diagram160514_6*m_h_f*1_1_1"/>
  <p:tag name="KSO_WM_UNIT_CLEAR" val="1"/>
  <p:tag name="KSO_WM_UNIT_LAYERLEVEL" val="1_1_1"/>
  <p:tag name="KSO_WM_UNIT_VALUE" val="35"/>
  <p:tag name="KSO_WM_UNIT_HIGHLIGHT" val="0"/>
  <p:tag name="KSO_WM_UNIT_COMPATIBLE" val="0"/>
  <p:tag name="KSO_WM_DIAGRAM_GROUP_CODE" val="m1-1"/>
  <p:tag name="KSO_WM_UNIT_PRESET_TEXT" val="LOREM"/>
  <p:tag name="KSO_WM_UNIT_LINE_FORE_SCHEMECOLOR_INDEX" val="5"/>
  <p:tag name="KSO_WM_UNIT_LINE_FILL_TYPE" val="2"/>
  <p:tag name="KSO_WM_UNIT_TEXT_FILL_FORE_SCHEMECOLOR_INDEX" val="5"/>
  <p:tag name="KSO_WM_UNIT_TEXT_FILL_TYPE" val="1"/>
</p:tagLst>
</file>

<file path=ppt/tags/tag23.xml><?xml version="1.0" encoding="utf-8"?>
<p:tagLst xmlns:p="http://schemas.openxmlformats.org/presentationml/2006/main">
  <p:tag name="KSO_WM_TAG_VERSION" val="1.0"/>
  <p:tag name="KSO_WM_BEAUTIFY_FLAG" val="#wm#"/>
  <p:tag name="KSO_WM_UNIT_TYPE" val="i"/>
  <p:tag name="KSO_WM_UNIT_ID" val="diagram160514_6*i*8"/>
  <p:tag name="KSO_WM_TEMPLATE_CATEGORY" val="diagram"/>
  <p:tag name="KSO_WM_TEMPLATE_INDEX" val="160514"/>
  <p:tag name="KSO_WM_UNIT_INDEX" val="8"/>
</p:tagLst>
</file>

<file path=ppt/tags/tag24.xml><?xml version="1.0" encoding="utf-8"?>
<p:tagLst xmlns:p="http://schemas.openxmlformats.org/presentationml/2006/main">
  <p:tag name="KSO_WM_TAG_VERSION" val="1.0"/>
  <p:tag name="KSO_WM_BEAUTIFY_FLAG" val="#wm#"/>
  <p:tag name="KSO_WM_TEMPLATE_CATEGORY" val="diagram"/>
  <p:tag name="KSO_WM_TEMPLATE_INDEX" val="160514"/>
  <p:tag name="KSO_WM_UNIT_TYPE" val="m_i"/>
  <p:tag name="KSO_WM_UNIT_INDEX" val="1_3"/>
  <p:tag name="KSO_WM_UNIT_ID" val="diagram160514_6*m_i*1_3"/>
  <p:tag name="KSO_WM_UNIT_CLEAR" val="1"/>
  <p:tag name="KSO_WM_UNIT_LAYERLEVEL" val="1_1"/>
  <p:tag name="KSO_WM_DIAGRAM_GROUP_CODE" val="m1-1"/>
  <p:tag name="KSO_WM_UNIT_LINE_FORE_SCHEMECOLOR_INDEX" val="6"/>
  <p:tag name="KSO_WM_UNIT_LINE_FILL_TYPE" val="2"/>
</p:tagLst>
</file>

<file path=ppt/tags/tag25.xml><?xml version="1.0" encoding="utf-8"?>
<p:tagLst xmlns:p="http://schemas.openxmlformats.org/presentationml/2006/main">
  <p:tag name="KSO_WM_TAG_VERSION" val="1.0"/>
  <p:tag name="KSO_WM_BEAUTIFY_FLAG" val="#wm#"/>
  <p:tag name="KSO_WM_TEMPLATE_CATEGORY" val="diagram"/>
  <p:tag name="KSO_WM_TEMPLATE_INDEX" val="160514"/>
  <p:tag name="KSO_WM_UNIT_TYPE" val="m_i"/>
  <p:tag name="KSO_WM_UNIT_INDEX" val="1_4"/>
  <p:tag name="KSO_WM_UNIT_ID" val="diagram160514_6*m_i*1_4"/>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Lst>
</file>

<file path=ppt/tags/tag26.xml><?xml version="1.0" encoding="utf-8"?>
<p:tagLst xmlns:p="http://schemas.openxmlformats.org/presentationml/2006/main">
  <p:tag name="KSO_WM_TAG_VERSION" val="1.0"/>
  <p:tag name="KSO_WM_BEAUTIFY_FLAG" val="#wm#"/>
  <p:tag name="KSO_WM_TEMPLATE_CATEGORY" val="diagram"/>
  <p:tag name="KSO_WM_TEMPLATE_INDEX" val="160514"/>
  <p:tag name="KSO_WM_UNIT_TYPE" val="m_h_f"/>
  <p:tag name="KSO_WM_UNIT_INDEX" val="1_2_1"/>
  <p:tag name="KSO_WM_UNIT_ID" val="diagram160514_6*m_h_f*1_2_1"/>
  <p:tag name="KSO_WM_UNIT_CLEAR" val="1"/>
  <p:tag name="KSO_WM_UNIT_LAYERLEVEL" val="1_1_1"/>
  <p:tag name="KSO_WM_UNIT_VALUE" val="35"/>
  <p:tag name="KSO_WM_UNIT_HIGHLIGHT" val="0"/>
  <p:tag name="KSO_WM_UNIT_COMPATIBLE" val="0"/>
  <p:tag name="KSO_WM_DIAGRAM_GROUP_CODE" val="m1-1"/>
  <p:tag name="KSO_WM_UNIT_PRESET_TEXT" val="LOREM"/>
  <p:tag name="KSO_WM_UNIT_LINE_FORE_SCHEMECOLOR_INDEX" val="5"/>
  <p:tag name="KSO_WM_UNIT_LINE_FILL_TYPE" val="2"/>
  <p:tag name="KSO_WM_UNIT_TEXT_FILL_FORE_SCHEMECOLOR_INDEX" val="5"/>
  <p:tag name="KSO_WM_UNIT_TEXT_FILL_TYPE" val="1"/>
</p:tagLst>
</file>

<file path=ppt/tags/tag27.xml><?xml version="1.0" encoding="utf-8"?>
<p:tagLst xmlns:p="http://schemas.openxmlformats.org/presentationml/2006/main">
  <p:tag name="KSO_WM_TAG_VERSION" val="1.0"/>
  <p:tag name="KSO_WM_BEAUTIFY_FLAG" val="#wm#"/>
  <p:tag name="KSO_WM_UNIT_TYPE" val="i"/>
  <p:tag name="KSO_WM_UNIT_ID" val="diagram160514_6*i*15"/>
  <p:tag name="KSO_WM_TEMPLATE_CATEGORY" val="diagram"/>
  <p:tag name="KSO_WM_TEMPLATE_INDEX" val="160514"/>
  <p:tag name="KSO_WM_UNIT_INDEX" val="15"/>
</p:tagLst>
</file>

<file path=ppt/tags/tag28.xml><?xml version="1.0" encoding="utf-8"?>
<p:tagLst xmlns:p="http://schemas.openxmlformats.org/presentationml/2006/main">
  <p:tag name="KSO_WM_TAG_VERSION" val="1.0"/>
  <p:tag name="KSO_WM_BEAUTIFY_FLAG" val="#wm#"/>
  <p:tag name="KSO_WM_TEMPLATE_CATEGORY" val="diagram"/>
  <p:tag name="KSO_WM_TEMPLATE_INDEX" val="160514"/>
  <p:tag name="KSO_WM_UNIT_TYPE" val="m_i"/>
  <p:tag name="KSO_WM_UNIT_INDEX" val="1_5"/>
  <p:tag name="KSO_WM_UNIT_ID" val="diagram160514_6*m_i*1_5"/>
  <p:tag name="KSO_WM_UNIT_CLEAR" val="1"/>
  <p:tag name="KSO_WM_UNIT_LAYERLEVEL" val="1_1"/>
  <p:tag name="KSO_WM_DIAGRAM_GROUP_CODE" val="m1-1"/>
  <p:tag name="KSO_WM_UNIT_LINE_FORE_SCHEMECOLOR_INDEX" val="6"/>
  <p:tag name="KSO_WM_UNIT_LINE_FILL_TYPE" val="2"/>
</p:tagLst>
</file>

<file path=ppt/tags/tag29.xml><?xml version="1.0" encoding="utf-8"?>
<p:tagLst xmlns:p="http://schemas.openxmlformats.org/presentationml/2006/main">
  <p:tag name="KSO_WM_TAG_VERSION" val="1.0"/>
  <p:tag name="KSO_WM_BEAUTIFY_FLAG" val="#wm#"/>
  <p:tag name="KSO_WM_TEMPLATE_CATEGORY" val="diagram"/>
  <p:tag name="KSO_WM_TEMPLATE_INDEX" val="160514"/>
  <p:tag name="KSO_WM_UNIT_TYPE" val="m_i"/>
  <p:tag name="KSO_WM_UNIT_INDEX" val="1_6"/>
  <p:tag name="KSO_WM_UNIT_ID" val="diagram160514_6*m_i*1_6"/>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Lst>
</file>

<file path=ppt/tags/tag3.xml><?xml version="1.0" encoding="utf-8"?>
<p:tagLst xmlns:p="http://schemas.openxmlformats.org/presentationml/2006/main">
  <p:tag name="KSO_WM_TAG_VERSION" val="1.0"/>
  <p:tag name="KSO_WM_BEAUTIFY_FLAG" val="#wm#"/>
  <p:tag name="KSO_WM_TEMPLATE_CATEGORY" val="diagram"/>
  <p:tag name="KSO_WM_TEMPLATE_INDEX" val="20169554"/>
  <p:tag name="KSO_WM_UNIT_TYPE" val="q_h_f"/>
  <p:tag name="KSO_WM_UNIT_INDEX" val="1_6_1"/>
  <p:tag name="KSO_WM_UNIT_CLEAR" val="1"/>
  <p:tag name="KSO_WM_UNIT_LAYERLEVEL" val="1_1_1"/>
  <p:tag name="KSO_WM_UNIT_VALUE" val="16"/>
  <p:tag name="KSO_WM_UNIT_HIGHLIGHT" val="0"/>
  <p:tag name="KSO_WM_UNIT_COMPATIBLE" val="0"/>
  <p:tag name="KSO_WM_UNIT_PRESET_TEXT_INDEX" val="4"/>
  <p:tag name="KSO_WM_UNIT_PRESET_TEXT_LEN" val="35"/>
  <p:tag name="KSO_WM_DIAGRAM_GROUP_CODE" val="q1-1"/>
  <p:tag name="KSO_WM_UNIT_ID" val="diagram20169554_5*q_h_f*1_6_1"/>
  <p:tag name="KSO_WM_UNIT_TEXT_FILL_FORE_SCHEMECOLOR_INDEX" val="14"/>
  <p:tag name="KSO_WM_UNIT_TEXT_FILL_TYPE" val="1"/>
</p:tagLst>
</file>

<file path=ppt/tags/tag30.xml><?xml version="1.0" encoding="utf-8"?>
<p:tagLst xmlns:p="http://schemas.openxmlformats.org/presentationml/2006/main">
  <p:tag name="KSO_WM_TAG_VERSION" val="1.0"/>
  <p:tag name="KSO_WM_BEAUTIFY_FLAG" val="#wm#"/>
  <p:tag name="KSO_WM_TEMPLATE_CATEGORY" val="diagram"/>
  <p:tag name="KSO_WM_TEMPLATE_INDEX" val="160514"/>
  <p:tag name="KSO_WM_UNIT_TYPE" val="m_h_f"/>
  <p:tag name="KSO_WM_UNIT_INDEX" val="1_3_1"/>
  <p:tag name="KSO_WM_UNIT_ID" val="diagram160514_6*m_h_f*1_3_1"/>
  <p:tag name="KSO_WM_UNIT_CLEAR" val="1"/>
  <p:tag name="KSO_WM_UNIT_LAYERLEVEL" val="1_1_1"/>
  <p:tag name="KSO_WM_UNIT_VALUE" val="35"/>
  <p:tag name="KSO_WM_UNIT_HIGHLIGHT" val="0"/>
  <p:tag name="KSO_WM_UNIT_COMPATIBLE" val="0"/>
  <p:tag name="KSO_WM_DIAGRAM_GROUP_CODE" val="m1-1"/>
  <p:tag name="KSO_WM_UNIT_PRESET_TEXT" val="LOREM"/>
  <p:tag name="KSO_WM_UNIT_LINE_FORE_SCHEMECOLOR_INDEX" val="5"/>
  <p:tag name="KSO_WM_UNIT_LINE_FILL_TYPE" val="2"/>
  <p:tag name="KSO_WM_UNIT_TEXT_FILL_FORE_SCHEMECOLOR_INDEX" val="5"/>
  <p:tag name="KSO_WM_UNIT_TEXT_FILL_TYPE" val="1"/>
</p:tagLst>
</file>

<file path=ppt/tags/tag31.xml><?xml version="1.0" encoding="utf-8"?>
<p:tagLst xmlns:p="http://schemas.openxmlformats.org/presentationml/2006/main">
  <p:tag name="KSO_WM_TAG_VERSION" val="1.0"/>
  <p:tag name="KSO_WM_BEAUTIFY_FLAG" val="#wm#"/>
  <p:tag name="KSO_WM_UNIT_TYPE" val="i"/>
  <p:tag name="KSO_WM_UNIT_ID" val="diagram160514_6*i*22"/>
  <p:tag name="KSO_WM_TEMPLATE_CATEGORY" val="diagram"/>
  <p:tag name="KSO_WM_TEMPLATE_INDEX" val="160514"/>
  <p:tag name="KSO_WM_UNIT_INDEX" val="22"/>
</p:tagLst>
</file>

<file path=ppt/tags/tag32.xml><?xml version="1.0" encoding="utf-8"?>
<p:tagLst xmlns:p="http://schemas.openxmlformats.org/presentationml/2006/main">
  <p:tag name="KSO_WM_TAG_VERSION" val="1.0"/>
  <p:tag name="KSO_WM_BEAUTIFY_FLAG" val="#wm#"/>
  <p:tag name="KSO_WM_TEMPLATE_CATEGORY" val="diagram"/>
  <p:tag name="KSO_WM_TEMPLATE_INDEX" val="160514"/>
  <p:tag name="KSO_WM_UNIT_TYPE" val="m_i"/>
  <p:tag name="KSO_WM_UNIT_INDEX" val="1_7"/>
  <p:tag name="KSO_WM_UNIT_ID" val="diagram160514_6*m_i*1_7"/>
  <p:tag name="KSO_WM_UNIT_CLEAR" val="1"/>
  <p:tag name="KSO_WM_UNIT_LAYERLEVEL" val="1_1"/>
  <p:tag name="KSO_WM_DIAGRAM_GROUP_CODE" val="m1-1"/>
  <p:tag name="KSO_WM_UNIT_LINE_FORE_SCHEMECOLOR_INDEX" val="6"/>
  <p:tag name="KSO_WM_UNIT_LINE_FILL_TYPE" val="2"/>
</p:tagLst>
</file>

<file path=ppt/tags/tag33.xml><?xml version="1.0" encoding="utf-8"?>
<p:tagLst xmlns:p="http://schemas.openxmlformats.org/presentationml/2006/main">
  <p:tag name="KSO_WM_TAG_VERSION" val="1.0"/>
  <p:tag name="KSO_WM_BEAUTIFY_FLAG" val="#wm#"/>
  <p:tag name="KSO_WM_TEMPLATE_CATEGORY" val="diagram"/>
  <p:tag name="KSO_WM_TEMPLATE_INDEX" val="160514"/>
  <p:tag name="KSO_WM_UNIT_TYPE" val="m_i"/>
  <p:tag name="KSO_WM_UNIT_INDEX" val="1_8"/>
  <p:tag name="KSO_WM_UNIT_ID" val="diagram160514_6*m_i*1_8"/>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Lst>
</file>

<file path=ppt/tags/tag34.xml><?xml version="1.0" encoding="utf-8"?>
<p:tagLst xmlns:p="http://schemas.openxmlformats.org/presentationml/2006/main">
  <p:tag name="KSO_WM_TAG_VERSION" val="1.0"/>
  <p:tag name="KSO_WM_BEAUTIFY_FLAG" val="#wm#"/>
  <p:tag name="KSO_WM_TEMPLATE_CATEGORY" val="diagram"/>
  <p:tag name="KSO_WM_TEMPLATE_INDEX" val="160514"/>
  <p:tag name="KSO_WM_UNIT_TYPE" val="m_h_f"/>
  <p:tag name="KSO_WM_UNIT_INDEX" val="1_4_1"/>
  <p:tag name="KSO_WM_UNIT_ID" val="diagram160514_6*m_h_f*1_4_1"/>
  <p:tag name="KSO_WM_UNIT_CLEAR" val="1"/>
  <p:tag name="KSO_WM_UNIT_LAYERLEVEL" val="1_1_1"/>
  <p:tag name="KSO_WM_UNIT_VALUE" val="35"/>
  <p:tag name="KSO_WM_UNIT_HIGHLIGHT" val="0"/>
  <p:tag name="KSO_WM_UNIT_COMPATIBLE" val="0"/>
  <p:tag name="KSO_WM_DIAGRAM_GROUP_CODE" val="m1-1"/>
  <p:tag name="KSO_WM_UNIT_PRESET_TEXT" val="LOREM"/>
  <p:tag name="KSO_WM_UNIT_LINE_FORE_SCHEMECOLOR_INDEX" val="5"/>
  <p:tag name="KSO_WM_UNIT_LINE_FILL_TYPE" val="2"/>
  <p:tag name="KSO_WM_UNIT_TEXT_FILL_FORE_SCHEMECOLOR_INDEX" val="5"/>
  <p:tag name="KSO_WM_UNIT_TEXT_FILL_TYPE" val="1"/>
</p:tagLst>
</file>

<file path=ppt/tags/tag35.xml><?xml version="1.0" encoding="utf-8"?>
<p:tagLst xmlns:p="http://schemas.openxmlformats.org/presentationml/2006/main">
  <p:tag name="KSO_WM_TAG_VERSION" val="1.0"/>
  <p:tag name="KSO_WM_BEAUTIFY_FLAG" val="#wm#"/>
  <p:tag name="KSO_WM_UNIT_TYPE" val="i"/>
  <p:tag name="KSO_WM_UNIT_ID" val="diagram160514_6*i*29"/>
  <p:tag name="KSO_WM_TEMPLATE_CATEGORY" val="diagram"/>
  <p:tag name="KSO_WM_TEMPLATE_INDEX" val="160514"/>
  <p:tag name="KSO_WM_UNIT_INDEX" val="29"/>
</p:tagLst>
</file>

<file path=ppt/tags/tag36.xml><?xml version="1.0" encoding="utf-8"?>
<p:tagLst xmlns:p="http://schemas.openxmlformats.org/presentationml/2006/main">
  <p:tag name="KSO_WM_TAG_VERSION" val="1.0"/>
  <p:tag name="KSO_WM_BEAUTIFY_FLAG" val="#wm#"/>
  <p:tag name="KSO_WM_TEMPLATE_CATEGORY" val="diagram"/>
  <p:tag name="KSO_WM_TEMPLATE_INDEX" val="160514"/>
  <p:tag name="KSO_WM_UNIT_TYPE" val="m_i"/>
  <p:tag name="KSO_WM_UNIT_INDEX" val="1_9"/>
  <p:tag name="KSO_WM_UNIT_ID" val="diagram160514_6*m_i*1_9"/>
  <p:tag name="KSO_WM_UNIT_CLEAR" val="1"/>
  <p:tag name="KSO_WM_UNIT_LAYERLEVEL" val="1_1"/>
  <p:tag name="KSO_WM_DIAGRAM_GROUP_CODE" val="m1-1"/>
  <p:tag name="KSO_WM_UNIT_LINE_FORE_SCHEMECOLOR_INDEX" val="6"/>
  <p:tag name="KSO_WM_UNIT_LINE_FILL_TYPE" val="2"/>
</p:tagLst>
</file>

<file path=ppt/tags/tag37.xml><?xml version="1.0" encoding="utf-8"?>
<p:tagLst xmlns:p="http://schemas.openxmlformats.org/presentationml/2006/main">
  <p:tag name="KSO_WM_TAG_VERSION" val="1.0"/>
  <p:tag name="KSO_WM_BEAUTIFY_FLAG" val="#wm#"/>
  <p:tag name="KSO_WM_TEMPLATE_CATEGORY" val="diagram"/>
  <p:tag name="KSO_WM_TEMPLATE_INDEX" val="160514"/>
  <p:tag name="KSO_WM_UNIT_TYPE" val="m_i"/>
  <p:tag name="KSO_WM_UNIT_INDEX" val="1_10"/>
  <p:tag name="KSO_WM_UNIT_ID" val="diagram160514_6*m_i*1_10"/>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Lst>
</file>

<file path=ppt/tags/tag38.xml><?xml version="1.0" encoding="utf-8"?>
<p:tagLst xmlns:p="http://schemas.openxmlformats.org/presentationml/2006/main">
  <p:tag name="KSO_WM_TAG_VERSION" val="1.0"/>
  <p:tag name="KSO_WM_BEAUTIFY_FLAG" val="#wm#"/>
  <p:tag name="KSO_WM_TEMPLATE_CATEGORY" val="diagram"/>
  <p:tag name="KSO_WM_TEMPLATE_INDEX" val="160514"/>
  <p:tag name="KSO_WM_UNIT_TYPE" val="m_h_f"/>
  <p:tag name="KSO_WM_UNIT_INDEX" val="1_5_1"/>
  <p:tag name="KSO_WM_UNIT_ID" val="diagram160514_6*m_h_f*1_5_1"/>
  <p:tag name="KSO_WM_UNIT_CLEAR" val="1"/>
  <p:tag name="KSO_WM_UNIT_LAYERLEVEL" val="1_1_1"/>
  <p:tag name="KSO_WM_UNIT_VALUE" val="35"/>
  <p:tag name="KSO_WM_UNIT_HIGHLIGHT" val="0"/>
  <p:tag name="KSO_WM_UNIT_COMPATIBLE" val="0"/>
  <p:tag name="KSO_WM_DIAGRAM_GROUP_CODE" val="m1-1"/>
  <p:tag name="KSO_WM_UNIT_PRESET_TEXT" val="LOREM"/>
  <p:tag name="KSO_WM_UNIT_LINE_FORE_SCHEMECOLOR_INDEX" val="5"/>
  <p:tag name="KSO_WM_UNIT_LINE_FILL_TYPE" val="2"/>
  <p:tag name="KSO_WM_UNIT_TEXT_FILL_FORE_SCHEMECOLOR_INDEX" val="5"/>
  <p:tag name="KSO_WM_UNIT_TEXT_FILL_TYPE" val="1"/>
</p:tagLst>
</file>

<file path=ppt/tags/tag39.xml><?xml version="1.0" encoding="utf-8"?>
<p:tagLst xmlns:p="http://schemas.openxmlformats.org/presentationml/2006/main">
  <p:tag name="KSO_WM_TAG_VERSION" val="1.0"/>
  <p:tag name="KSO_WM_BEAUTIFY_FLAG" val="#wm#"/>
  <p:tag name="KSO_WM_UNIT_TYPE" val="i"/>
  <p:tag name="KSO_WM_UNIT_ID" val="diagram160514_6*i*36"/>
  <p:tag name="KSO_WM_TEMPLATE_CATEGORY" val="diagram"/>
  <p:tag name="KSO_WM_TEMPLATE_INDEX" val="160514"/>
  <p:tag name="KSO_WM_UNIT_INDEX" val="36"/>
</p:tagLst>
</file>

<file path=ppt/tags/tag4.xml><?xml version="1.0" encoding="utf-8"?>
<p:tagLst xmlns:p="http://schemas.openxmlformats.org/presentationml/2006/main">
  <p:tag name="KSO_WM_TAG_VERSION" val="1.0"/>
  <p:tag name="KSO_WM_BEAUTIFY_FLAG" val="#wm#"/>
  <p:tag name="KSO_WM_TEMPLATE_CATEGORY" val="diagram"/>
  <p:tag name="KSO_WM_TEMPLATE_INDEX" val="20169554"/>
  <p:tag name="KSO_WM_UNIT_TYPE" val="q_h_f"/>
  <p:tag name="KSO_WM_UNIT_INDEX" val="1_5_1"/>
  <p:tag name="KSO_WM_UNIT_CLEAR" val="1"/>
  <p:tag name="KSO_WM_UNIT_LAYERLEVEL" val="1_1_1"/>
  <p:tag name="KSO_WM_UNIT_VALUE" val="16"/>
  <p:tag name="KSO_WM_UNIT_HIGHLIGHT" val="0"/>
  <p:tag name="KSO_WM_UNIT_COMPATIBLE" val="0"/>
  <p:tag name="KSO_WM_UNIT_PRESET_TEXT_INDEX" val="4"/>
  <p:tag name="KSO_WM_UNIT_PRESET_TEXT_LEN" val="35"/>
  <p:tag name="KSO_WM_DIAGRAM_GROUP_CODE" val="q1-1"/>
  <p:tag name="KSO_WM_UNIT_ID" val="diagram20169554_5*q_h_f*1_5_1"/>
  <p:tag name="KSO_WM_UNIT_TEXT_FILL_FORE_SCHEMECOLOR_INDEX" val="14"/>
  <p:tag name="KSO_WM_UNIT_TEXT_FILL_TYPE" val="1"/>
</p:tagLst>
</file>

<file path=ppt/tags/tag40.xml><?xml version="1.0" encoding="utf-8"?>
<p:tagLst xmlns:p="http://schemas.openxmlformats.org/presentationml/2006/main">
  <p:tag name="KSO_WM_TAG_VERSION" val="1.0"/>
  <p:tag name="KSO_WM_BEAUTIFY_FLAG" val="#wm#"/>
  <p:tag name="KSO_WM_TEMPLATE_CATEGORY" val="diagram"/>
  <p:tag name="KSO_WM_TEMPLATE_INDEX" val="160514"/>
  <p:tag name="KSO_WM_UNIT_TYPE" val="m_i"/>
  <p:tag name="KSO_WM_UNIT_INDEX" val="1_11"/>
  <p:tag name="KSO_WM_UNIT_ID" val="diagram160514_6*m_i*1_11"/>
  <p:tag name="KSO_WM_UNIT_CLEAR" val="1"/>
  <p:tag name="KSO_WM_UNIT_LAYERLEVEL" val="1_1"/>
  <p:tag name="KSO_WM_DIAGRAM_GROUP_CODE" val="m1-1"/>
  <p:tag name="KSO_WM_UNIT_LINE_FORE_SCHEMECOLOR_INDEX" val="6"/>
  <p:tag name="KSO_WM_UNIT_LINE_FILL_TYPE" val="2"/>
</p:tagLst>
</file>

<file path=ppt/tags/tag41.xml><?xml version="1.0" encoding="utf-8"?>
<p:tagLst xmlns:p="http://schemas.openxmlformats.org/presentationml/2006/main">
  <p:tag name="KSO_WM_TAG_VERSION" val="1.0"/>
  <p:tag name="KSO_WM_BEAUTIFY_FLAG" val="#wm#"/>
  <p:tag name="KSO_WM_TEMPLATE_CATEGORY" val="diagram"/>
  <p:tag name="KSO_WM_TEMPLATE_INDEX" val="160514"/>
  <p:tag name="KSO_WM_UNIT_TYPE" val="m_i"/>
  <p:tag name="KSO_WM_UNIT_INDEX" val="1_12"/>
  <p:tag name="KSO_WM_UNIT_ID" val="diagram160514_6*m_i*1_12"/>
  <p:tag name="KSO_WM_UNIT_CLEAR" val="1"/>
  <p:tag name="KSO_WM_UNIT_LAYERLEVEL" val="1_1"/>
  <p:tag name="KSO_WM_DIAGRAM_GROUP_CODE" val="m1-1"/>
  <p:tag name="KSO_WM_UNIT_FILL_FORE_SCHEMECOLOR_INDEX" val="6"/>
  <p:tag name="KSO_WM_UNIT_FILL_TYPE" val="1"/>
  <p:tag name="KSO_WM_UNIT_TEXT_FILL_FORE_SCHEMECOLOR_INDEX" val="14"/>
  <p:tag name="KSO_WM_UNIT_TEXT_FILL_TYPE" val="1"/>
</p:tagLst>
</file>

<file path=ppt/tags/tag42.xml><?xml version="1.0" encoding="utf-8"?>
<p:tagLst xmlns:p="http://schemas.openxmlformats.org/presentationml/2006/main">
  <p:tag name="KSO_WM_TAG_VERSION" val="1.0"/>
  <p:tag name="KSO_WM_BEAUTIFY_FLAG" val="#wm#"/>
  <p:tag name="KSO_WM_TEMPLATE_CATEGORY" val="diagram"/>
  <p:tag name="KSO_WM_TEMPLATE_INDEX" val="160514"/>
  <p:tag name="KSO_WM_UNIT_TYPE" val="m_h_f"/>
  <p:tag name="KSO_WM_UNIT_INDEX" val="1_6_1"/>
  <p:tag name="KSO_WM_UNIT_ID" val="diagram160514_6*m_h_f*1_6_1"/>
  <p:tag name="KSO_WM_UNIT_CLEAR" val="1"/>
  <p:tag name="KSO_WM_UNIT_LAYERLEVEL" val="1_1_1"/>
  <p:tag name="KSO_WM_UNIT_VALUE" val="35"/>
  <p:tag name="KSO_WM_UNIT_HIGHLIGHT" val="0"/>
  <p:tag name="KSO_WM_UNIT_COMPATIBLE" val="0"/>
  <p:tag name="KSO_WM_DIAGRAM_GROUP_CODE" val="m1-1"/>
  <p:tag name="KSO_WM_UNIT_PRESET_TEXT" val="LOREM"/>
  <p:tag name="KSO_WM_UNIT_LINE_FORE_SCHEMECOLOR_INDEX" val="5"/>
  <p:tag name="KSO_WM_UNIT_LINE_FILL_TYPE" val="2"/>
  <p:tag name="KSO_WM_UNIT_TEXT_FILL_FORE_SCHEMECOLOR_INDEX" val="5"/>
  <p:tag name="KSO_WM_UNIT_TEXT_FILL_TYPE" val="1"/>
</p:tagLst>
</file>

<file path=ppt/tags/tag5.xml><?xml version="1.0" encoding="utf-8"?>
<p:tagLst xmlns:p="http://schemas.openxmlformats.org/presentationml/2006/main">
  <p:tag name="KSO_WM_TAG_VERSION" val="1.0"/>
  <p:tag name="KSO_WM_BEAUTIFY_FLAG" val="#wm#"/>
  <p:tag name="KSO_WM_TEMPLATE_CATEGORY" val="diagram"/>
  <p:tag name="KSO_WM_TEMPLATE_INDEX" val="20169554"/>
  <p:tag name="KSO_WM_UNIT_TYPE" val="q_h_f"/>
  <p:tag name="KSO_WM_UNIT_INDEX" val="1_3_1"/>
  <p:tag name="KSO_WM_UNIT_CLEAR" val="1"/>
  <p:tag name="KSO_WM_UNIT_LAYERLEVEL" val="1_1_1"/>
  <p:tag name="KSO_WM_UNIT_VALUE" val="16"/>
  <p:tag name="KSO_WM_UNIT_HIGHLIGHT" val="0"/>
  <p:tag name="KSO_WM_UNIT_COMPATIBLE" val="0"/>
  <p:tag name="KSO_WM_UNIT_PRESET_TEXT_INDEX" val="4"/>
  <p:tag name="KSO_WM_UNIT_PRESET_TEXT_LEN" val="35"/>
  <p:tag name="KSO_WM_DIAGRAM_GROUP_CODE" val="q1-1"/>
  <p:tag name="KSO_WM_UNIT_ID" val="diagram20169554_5*q_h_f*1_3_1"/>
  <p:tag name="KSO_WM_UNIT_TEXT_FILL_FORE_SCHEMECOLOR_INDEX" val="14"/>
  <p:tag name="KSO_WM_UNIT_TEXT_FILL_TYPE" val="1"/>
</p:tagLst>
</file>

<file path=ppt/tags/tag6.xml><?xml version="1.0" encoding="utf-8"?>
<p:tagLst xmlns:p="http://schemas.openxmlformats.org/presentationml/2006/main">
  <p:tag name="KSO_WM_TAG_VERSION" val="1.0"/>
  <p:tag name="KSO_WM_BEAUTIFY_FLAG" val="#wm#"/>
  <p:tag name="KSO_WM_TEMPLATE_CATEGORY" val="diagram"/>
  <p:tag name="KSO_WM_TEMPLATE_INDEX" val="20169554"/>
  <p:tag name="KSO_WM_UNIT_CLEAR" val="1"/>
  <p:tag name="KSO_WM_UNIT_TYPE" val="q_h_i"/>
  <p:tag name="KSO_WM_UNIT_INDEX" val="1_4_1"/>
  <p:tag name="KSO_WM_UNIT_ID" val="diagram20169554_5*q_h_i*1_4_1"/>
  <p:tag name="KSO_WM_UNIT_LAYERLEVEL" val="1_1_1"/>
  <p:tag name="KSO_WM_DIAGRAM_GROUP_CODE" val="q1-1"/>
  <p:tag name="KSO_WM_UNIT_FILL_FORE_SCHEMECOLOR_INDEX" val="10"/>
  <p:tag name="KSO_WM_UNIT_FILL_TYPE" val="1"/>
  <p:tag name="KSO_WM_UNIT_TEXT_FILL_FORE_SCHEMECOLOR_INDEX" val="2"/>
  <p:tag name="KSO_WM_UNIT_TEXT_FILL_TYPE" val="1"/>
</p:tagLst>
</file>

<file path=ppt/tags/tag7.xml><?xml version="1.0" encoding="utf-8"?>
<p:tagLst xmlns:p="http://schemas.openxmlformats.org/presentationml/2006/main">
  <p:tag name="KSO_WM_TAG_VERSION" val="1.0"/>
  <p:tag name="KSO_WM_BEAUTIFY_FLAG" val="#wm#"/>
  <p:tag name="KSO_WM_TEMPLATE_CATEGORY" val="diagram"/>
  <p:tag name="KSO_WM_TEMPLATE_INDEX" val="20169554"/>
  <p:tag name="KSO_WM_UNIT_CLEAR" val="1"/>
  <p:tag name="KSO_WM_UNIT_TYPE" val="q_h_i"/>
  <p:tag name="KSO_WM_UNIT_INDEX" val="1_5_1"/>
  <p:tag name="KSO_WM_UNIT_ID" val="diagram20169554_5*q_h_i*1_5_1"/>
  <p:tag name="KSO_WM_UNIT_LAYERLEVEL" val="1_1_1"/>
  <p:tag name="KSO_WM_DIAGRAM_GROUP_CODE" val="q1-1"/>
  <p:tag name="KSO_WM_UNIT_FILL_FORE_SCHEMECOLOR_INDEX" val="9"/>
  <p:tag name="KSO_WM_UNIT_FILL_TYPE" val="1"/>
  <p:tag name="KSO_WM_UNIT_TEXT_FILL_FORE_SCHEMECOLOR_INDEX" val="2"/>
  <p:tag name="KSO_WM_UNIT_TEXT_FILL_TYPE" val="1"/>
</p:tagLst>
</file>

<file path=ppt/tags/tag8.xml><?xml version="1.0" encoding="utf-8"?>
<p:tagLst xmlns:p="http://schemas.openxmlformats.org/presentationml/2006/main">
  <p:tag name="KSO_WM_TAG_VERSION" val="1.0"/>
  <p:tag name="KSO_WM_BEAUTIFY_FLAG" val="#wm#"/>
  <p:tag name="KSO_WM_TEMPLATE_CATEGORY" val="diagram"/>
  <p:tag name="KSO_WM_TEMPLATE_INDEX" val="20169554"/>
  <p:tag name="KSO_WM_UNIT_CLEAR" val="1"/>
  <p:tag name="KSO_WM_UNIT_TYPE" val="q_h_i"/>
  <p:tag name="KSO_WM_UNIT_INDEX" val="1_6_1"/>
  <p:tag name="KSO_WM_UNIT_ID" val="diagram20169554_5*q_h_i*1_6_1"/>
  <p:tag name="KSO_WM_UNIT_LAYERLEVEL" val="1_1_1"/>
  <p:tag name="KSO_WM_DIAGRAM_GROUP_CODE" val="q1-1"/>
  <p:tag name="KSO_WM_UNIT_FILL_FORE_SCHEMECOLOR_INDEX" val="8"/>
  <p:tag name="KSO_WM_UNIT_FILL_TYPE" val="1"/>
  <p:tag name="KSO_WM_UNIT_TEXT_FILL_FORE_SCHEMECOLOR_INDEX" val="2"/>
  <p:tag name="KSO_WM_UNIT_TEXT_FILL_TYPE" val="1"/>
</p:tagLst>
</file>

<file path=ppt/tags/tag9.xml><?xml version="1.0" encoding="utf-8"?>
<p:tagLst xmlns:p="http://schemas.openxmlformats.org/presentationml/2006/main">
  <p:tag name="KSO_WM_TAG_VERSION" val="1.0"/>
  <p:tag name="KSO_WM_BEAUTIFY_FLAG" val="#wm#"/>
  <p:tag name="KSO_WM_TEMPLATE_CATEGORY" val="diagram"/>
  <p:tag name="KSO_WM_TEMPLATE_INDEX" val="20169554"/>
  <p:tag name="KSO_WM_UNIT_CLEAR" val="1"/>
  <p:tag name="KSO_WM_UNIT_TYPE" val="q_h_i"/>
  <p:tag name="KSO_WM_UNIT_INDEX" val="1_2_1"/>
  <p:tag name="KSO_WM_UNIT_ID" val="diagram20169554_5*q_h_i*1_2_1"/>
  <p:tag name="KSO_WM_UNIT_LAYERLEVEL" val="1_1_1"/>
  <p:tag name="KSO_WM_DIAGRAM_GROUP_CODE" val="q1-1"/>
  <p:tag name="KSO_WM_UNIT_FILL_FORE_SCHEMECOLOR_INDEX" val="7"/>
  <p:tag name="KSO_WM_UNIT_FILL_TYPE" val="1"/>
  <p:tag name="KSO_WM_UNIT_TEXT_FILL_FORE_SCHEMECOLOR_INDEX" val="2"/>
  <p:tag name="KSO_WM_UNIT_TEXT_FILL_TYPE" val="1"/>
</p:tagLst>
</file>

<file path=ppt/theme/theme1.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培训PPT模板</Template>
  <TotalTime>0</TotalTime>
  <Words>5592</Words>
  <Application>WPS 演示</Application>
  <PresentationFormat>自定义</PresentationFormat>
  <Paragraphs>467</Paragraphs>
  <Slides>37</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37</vt:i4>
      </vt:variant>
    </vt:vector>
  </HeadingPairs>
  <TitlesOfParts>
    <vt:vector size="53" baseType="lpstr">
      <vt:lpstr>Arial</vt:lpstr>
      <vt:lpstr>宋体</vt:lpstr>
      <vt:lpstr>Wingdings</vt:lpstr>
      <vt:lpstr>Calibri Light</vt:lpstr>
      <vt:lpstr>微软雅黑</vt:lpstr>
      <vt:lpstr>Calibri</vt:lpstr>
      <vt:lpstr>Arial Unicode MS</vt:lpstr>
      <vt:lpstr>仿宋_GB2312</vt:lpstr>
      <vt:lpstr>楷体</vt:lpstr>
      <vt:lpstr>华文中宋</vt:lpstr>
      <vt:lpstr>Microsoft Himalaya</vt:lpstr>
      <vt:lpstr>黑体</vt:lpstr>
      <vt:lpstr>Times New Roman</vt:lpstr>
      <vt:lpstr>华文仿宋</vt:lpstr>
      <vt:lpstr>仿宋</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WPS_1527897964</cp:lastModifiedBy>
  <cp:revision>158</cp:revision>
  <dcterms:created xsi:type="dcterms:W3CDTF">2019-01-20T03:02:00Z</dcterms:created>
  <dcterms:modified xsi:type="dcterms:W3CDTF">2020-04-21T03:15:36Z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2052-11.1.0.9440</vt:lpwstr>
  </property>
</Properties>
</file>