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8" r:id="rId3"/>
    <p:sldId id="269" r:id="rId4"/>
    <p:sldId id="258"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48"/>
  </p:normalViewPr>
  <p:slideViewPr>
    <p:cSldViewPr showGuides="1">
      <p:cViewPr varScale="1">
        <p:scale>
          <a:sx n="74" d="100"/>
          <a:sy n="74" d="100"/>
        </p:scale>
        <p:origin x="-1044" y="-84"/>
      </p:cViewPr>
      <p:guideLst>
        <p:guide orient="horz" pos="2161"/>
        <p:guide pos="2879"/>
      </p:guideLst>
    </p:cSldViewPr>
  </p:slideViewPr>
  <p:outlineViewPr>
    <p:cViewPr>
      <p:scale>
        <a:sx n="33" d="100"/>
        <a:sy n="33" d="100"/>
      </p:scale>
      <p:origin x="114"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zh-CN" dirty="0">
                <a:latin typeface="Arial" panose="020B0604020202020204" pitchFamily="34" charset="0"/>
              </a:rPr>
              <a:pPr lvl="0" eaLnBrk="1" hangingPunct="1"/>
              <a:t>‹#›</a:t>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ctrTitle"/>
          </p:nvPr>
        </p:nvSpPr>
        <p:spPr>
          <a:xfrm>
            <a:off x="685800" y="1564640"/>
            <a:ext cx="7772400" cy="1470025"/>
          </a:xfrm>
          <a:ln/>
        </p:spPr>
        <p:txBody>
          <a:bodyPr vert="horz" wrap="square" lIns="91440" tIns="45720" rIns="91440" bIns="45720" anchor="ctr"/>
          <a:lstStyle/>
          <a:p>
            <a:pPr eaLnBrk="1" hangingPunct="1"/>
            <a:r>
              <a:rPr lang="zh-CN" altLang="en-US" sz="6000" dirty="0">
                <a:ea typeface="宋体" panose="02010600030101010101" pitchFamily="2" charset="-122"/>
              </a:rPr>
              <a:t>手工航班操作手册</a:t>
            </a:r>
          </a:p>
        </p:txBody>
      </p:sp>
      <p:sp>
        <p:nvSpPr>
          <p:cNvPr id="2051" name="副标题 2"/>
          <p:cNvSpPr>
            <a:spLocks noGrp="1"/>
          </p:cNvSpPr>
          <p:nvPr>
            <p:ph type="subTitle" idx="1"/>
          </p:nvPr>
        </p:nvSpPr>
        <p:spPr>
          <a:xfrm>
            <a:off x="1371600" y="3034665"/>
            <a:ext cx="6400800" cy="1752600"/>
          </a:xfrm>
          <a:ln/>
        </p:spPr>
        <p:txBody>
          <a:bodyPr vert="horz" wrap="square" lIns="91440" tIns="45720" rIns="91440" bIns="45720" anchor="t"/>
          <a:lstStyle/>
          <a:p>
            <a:pPr eaLnBrk="1" hangingPunct="1"/>
            <a:endParaRPr lang="en-US" altLang="zh-CN" sz="4800" dirty="0" smtClean="0">
              <a:latin typeface="+mn-lt"/>
              <a:ea typeface="宋体" panose="02010600030101010101" pitchFamily="2" charset="-122"/>
              <a:cs typeface="+mn-cs"/>
            </a:endParaRPr>
          </a:p>
          <a:p>
            <a:pPr eaLnBrk="1" hangingPunct="1"/>
            <a:r>
              <a:rPr lang="zh-CN" altLang="en-US" sz="4800" dirty="0" smtClean="0">
                <a:latin typeface="+mn-lt"/>
                <a:ea typeface="宋体" panose="02010600030101010101" pitchFamily="2" charset="-122"/>
                <a:cs typeface="+mn-cs"/>
              </a:rPr>
              <a:t>以</a:t>
            </a:r>
            <a:r>
              <a:rPr lang="zh-CN" altLang="en-US" sz="4800" dirty="0">
                <a:latin typeface="+mn-lt"/>
                <a:ea typeface="宋体" panose="02010600030101010101" pitchFamily="2" charset="-122"/>
                <a:cs typeface="+mn-cs"/>
              </a:rPr>
              <a:t>马航为例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457200" y="1143000"/>
            <a:ext cx="8229600" cy="1143000"/>
          </a:xfrm>
          <a:ln/>
        </p:spPr>
        <p:txBody>
          <a:bodyPr vert="horz" wrap="square" lIns="91440" tIns="45720" rIns="91440" bIns="45720" anchor="ctr"/>
          <a:lstStyle/>
          <a:p>
            <a:pPr eaLnBrk="1" hangingPunct="1"/>
            <a:r>
              <a:rPr lang="zh-CN" altLang="en-US" dirty="0">
                <a:ea typeface="宋体" panose="02010600030101010101" pitchFamily="2" charset="-122"/>
              </a:rPr>
              <a:t>引导员</a:t>
            </a:r>
          </a:p>
        </p:txBody>
      </p:sp>
      <p:sp>
        <p:nvSpPr>
          <p:cNvPr id="12291" name="内容占位符 2"/>
          <p:cNvSpPr>
            <a:spLocks noGrp="1"/>
          </p:cNvSpPr>
          <p:nvPr>
            <p:ph idx="1"/>
          </p:nvPr>
        </p:nvSpPr>
        <p:spPr>
          <a:xfrm>
            <a:off x="457200" y="2332038"/>
            <a:ext cx="8229600" cy="4525962"/>
          </a:xfrm>
          <a:ln/>
        </p:spPr>
        <p:txBody>
          <a:bodyPr vert="horz" wrap="square" lIns="91440" tIns="45720" rIns="91440" bIns="45720" anchor="t"/>
          <a:lstStyle/>
          <a:p>
            <a:pPr eaLnBrk="1" hangingPunct="1"/>
            <a:r>
              <a:rPr lang="en-US" altLang="zh-CN" dirty="0">
                <a:ea typeface="宋体" panose="02010600030101010101" pitchFamily="2" charset="-122"/>
              </a:rPr>
              <a:t>1.</a:t>
            </a:r>
            <a:r>
              <a:rPr lang="zh-CN" altLang="en-US" dirty="0">
                <a:ea typeface="宋体" panose="02010600030101010101" pitchFamily="2" charset="-122"/>
              </a:rPr>
              <a:t>按公务常旅客，直飞，转机来分流旅客到相应的柜台</a:t>
            </a:r>
            <a:r>
              <a:rPr lang="zh-CN" altLang="en-US" dirty="0" smtClean="0">
                <a:ea typeface="宋体" panose="02010600030101010101" pitchFamily="2" charset="-122"/>
              </a:rPr>
              <a:t>办理，并跟旅客做好解析。</a:t>
            </a:r>
            <a:endParaRPr lang="en-US" altLang="zh-CN" dirty="0">
              <a:ea typeface="宋体" panose="02010600030101010101" pitchFamily="2" charset="-122"/>
            </a:endParaRPr>
          </a:p>
          <a:p>
            <a:pPr eaLnBrk="1" hangingPunct="1"/>
            <a:r>
              <a:rPr lang="en-US" altLang="zh-CN" dirty="0">
                <a:ea typeface="宋体" panose="02010600030101010101" pitchFamily="2" charset="-122"/>
              </a:rPr>
              <a:t>2.</a:t>
            </a:r>
            <a:r>
              <a:rPr lang="zh-CN" altLang="en-US" dirty="0">
                <a:ea typeface="宋体" panose="02010600030101010101" pitchFamily="2" charset="-122"/>
              </a:rPr>
              <a:t>派发行李姓名牌</a:t>
            </a:r>
            <a:r>
              <a:rPr lang="zh-CN" altLang="en-US" dirty="0" smtClean="0">
                <a:ea typeface="宋体" panose="02010600030101010101" pitchFamily="2" charset="-122"/>
              </a:rPr>
              <a:t>，统一</a:t>
            </a:r>
            <a:r>
              <a:rPr lang="zh-CN" altLang="en-US" dirty="0">
                <a:ea typeface="宋体" panose="02010600030101010101" pitchFamily="2" charset="-122"/>
              </a:rPr>
              <a:t>用经济舱的手提条，提醒有托运行李的旅客写好名字联系方式在姓名牌上</a:t>
            </a:r>
            <a:r>
              <a:rPr lang="zh-CN" altLang="en-US" dirty="0" smtClean="0">
                <a:ea typeface="宋体" panose="02010600030101010101" pitchFamily="2" charset="-122"/>
              </a:rPr>
              <a:t>，预防行李</a:t>
            </a:r>
            <a:r>
              <a:rPr lang="zh-CN" altLang="en-US" dirty="0">
                <a:ea typeface="宋体" panose="02010600030101010101" pitchFamily="2" charset="-122"/>
              </a:rPr>
              <a:t>无法分拣或是分拣不及时导致无法上机的</a:t>
            </a:r>
            <a:r>
              <a:rPr lang="zh-CN" altLang="en-US" dirty="0" smtClean="0">
                <a:ea typeface="宋体" panose="02010600030101010101" pitchFamily="2" charset="-122"/>
              </a:rPr>
              <a:t>情况，</a:t>
            </a:r>
            <a:r>
              <a:rPr lang="zh-CN" altLang="en-US" dirty="0">
                <a:ea typeface="宋体" panose="02010600030101010101" pitchFamily="2" charset="-122"/>
              </a:rPr>
              <a:t>可以快速联系到旅客以及识别本航班的行李。</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457200" y="990600"/>
            <a:ext cx="8229600" cy="1143000"/>
          </a:xfrm>
          <a:ln/>
        </p:spPr>
        <p:txBody>
          <a:bodyPr vert="horz" wrap="square" lIns="91440" tIns="45720" rIns="91440" bIns="45720" anchor="ctr"/>
          <a:lstStyle/>
          <a:p>
            <a:pPr eaLnBrk="1" hangingPunct="1"/>
            <a:r>
              <a:rPr lang="zh-CN" altLang="en-US" dirty="0">
                <a:ea typeface="宋体" panose="02010600030101010101" pitchFamily="2" charset="-122"/>
              </a:rPr>
              <a:t>值机柜台</a:t>
            </a:r>
          </a:p>
        </p:txBody>
      </p:sp>
      <p:sp>
        <p:nvSpPr>
          <p:cNvPr id="13315" name="内容占位符 2"/>
          <p:cNvSpPr>
            <a:spLocks noGrp="1"/>
          </p:cNvSpPr>
          <p:nvPr>
            <p:ph idx="1"/>
          </p:nvPr>
        </p:nvSpPr>
        <p:spPr>
          <a:xfrm>
            <a:off x="457200" y="1981200"/>
            <a:ext cx="8229600" cy="4525963"/>
          </a:xfrm>
          <a:ln/>
        </p:spPr>
        <p:txBody>
          <a:bodyPr vert="horz" wrap="square" lIns="91440" tIns="45720" rIns="91440" bIns="45720" anchor="t"/>
          <a:lstStyle/>
          <a:p>
            <a:pPr eaLnBrk="1" hangingPunct="1"/>
            <a:r>
              <a:rPr lang="en-US" altLang="zh-CN" dirty="0">
                <a:ea typeface="宋体" panose="02010600030101010101" pitchFamily="2" charset="-122"/>
              </a:rPr>
              <a:t>1.</a:t>
            </a:r>
            <a:r>
              <a:rPr lang="zh-CN" altLang="en-US" dirty="0">
                <a:ea typeface="宋体" panose="02010600030101010101" pitchFamily="2" charset="-122"/>
              </a:rPr>
              <a:t>航前会强调注意事项</a:t>
            </a:r>
            <a:endParaRPr lang="en-US" altLang="zh-CN" dirty="0">
              <a:ea typeface="宋体" panose="02010600030101010101" pitchFamily="2" charset="-122"/>
            </a:endParaRPr>
          </a:p>
          <a:p>
            <a:pPr eaLnBrk="1" hangingPunct="1"/>
            <a:r>
              <a:rPr lang="en-US" altLang="zh-CN" dirty="0">
                <a:ea typeface="宋体" panose="02010600030101010101" pitchFamily="2" charset="-122"/>
              </a:rPr>
              <a:t>1.</a:t>
            </a:r>
            <a:r>
              <a:rPr lang="zh-CN" altLang="en-US" dirty="0">
                <a:ea typeface="宋体" panose="02010600030101010101" pitchFamily="2" charset="-122"/>
              </a:rPr>
              <a:t>用名字查找旅客，核对票号，登单上做好记录，</a:t>
            </a:r>
            <a:r>
              <a:rPr lang="zh-CN" altLang="en-US" dirty="0" smtClean="0">
                <a:ea typeface="宋体" panose="02010600030101010101" pitchFamily="2" charset="-122"/>
              </a:rPr>
              <a:t>序号和座位</a:t>
            </a:r>
            <a:r>
              <a:rPr lang="zh-CN" altLang="en-US" dirty="0">
                <a:ea typeface="宋体" panose="02010600030101010101" pitchFamily="2" charset="-122"/>
              </a:rPr>
              <a:t>号，行李条分别</a:t>
            </a:r>
            <a:r>
              <a:rPr lang="zh-CN" altLang="en-US" dirty="0" smtClean="0">
                <a:ea typeface="宋体" panose="02010600030101010101" pitchFamily="2" charset="-122"/>
              </a:rPr>
              <a:t>挂机场</a:t>
            </a:r>
            <a:r>
              <a:rPr lang="en-US" altLang="zh-CN" dirty="0" smtClean="0">
                <a:ea typeface="宋体" panose="02010600030101010101" pitchFamily="2" charset="-122"/>
              </a:rPr>
              <a:t>BAGFAST</a:t>
            </a:r>
            <a:r>
              <a:rPr lang="zh-CN" altLang="en-US" dirty="0">
                <a:ea typeface="宋体" panose="02010600030101010101" pitchFamily="2" charset="-122"/>
              </a:rPr>
              <a:t>条和马航的手工条。</a:t>
            </a:r>
            <a:endParaRPr lang="en-US" altLang="zh-CN" dirty="0">
              <a:ea typeface="宋体" panose="02010600030101010101" pitchFamily="2" charset="-122"/>
            </a:endParaRPr>
          </a:p>
          <a:p>
            <a:pPr eaLnBrk="1" hangingPunct="1"/>
            <a:r>
              <a:rPr lang="en-US" altLang="zh-CN" dirty="0">
                <a:ea typeface="宋体" panose="02010600030101010101" pitchFamily="2" charset="-122"/>
              </a:rPr>
              <a:t>2.</a:t>
            </a:r>
            <a:r>
              <a:rPr lang="zh-CN" altLang="en-US" dirty="0">
                <a:ea typeface="宋体" panose="02010600030101010101" pitchFamily="2" charset="-122"/>
              </a:rPr>
              <a:t>把旅客分为</a:t>
            </a:r>
            <a:r>
              <a:rPr lang="en-US" altLang="zh-CN" dirty="0">
                <a:ea typeface="宋体" panose="02010600030101010101" pitchFamily="2" charset="-122"/>
              </a:rPr>
              <a:t>3</a:t>
            </a:r>
            <a:r>
              <a:rPr lang="zh-CN" altLang="en-US" dirty="0">
                <a:ea typeface="宋体" panose="02010600030101010101" pitchFamily="2" charset="-122"/>
              </a:rPr>
              <a:t>种类型，</a:t>
            </a:r>
            <a:r>
              <a:rPr lang="zh-CN" altLang="en-US" dirty="0" smtClean="0">
                <a:ea typeface="宋体" panose="02010600030101010101" pitchFamily="2" charset="-122"/>
              </a:rPr>
              <a:t>公务常旅客，</a:t>
            </a:r>
            <a:r>
              <a:rPr lang="zh-CN" altLang="en-US" dirty="0">
                <a:ea typeface="宋体" panose="02010600030101010101" pitchFamily="2" charset="-122"/>
              </a:rPr>
              <a:t>直飞，中转分别用不同的登单。要注意核对旅客的行李件数重量，统计</a:t>
            </a:r>
            <a:r>
              <a:rPr lang="zh-CN" altLang="en-US" dirty="0" smtClean="0">
                <a:ea typeface="宋体" panose="02010600030101010101" pitchFamily="2" charset="-122"/>
              </a:rPr>
              <a:t>总数报数据同事。</a:t>
            </a:r>
            <a:endParaRPr lang="en-US" altLang="zh-CN" dirty="0">
              <a:ea typeface="宋体" panose="02010600030101010101" pitchFamily="2" charset="-122"/>
            </a:endParaRPr>
          </a:p>
          <a:p>
            <a:pPr eaLnBrk="1" hangingPunct="1"/>
            <a:r>
              <a:rPr lang="en-US" altLang="zh-CN" dirty="0">
                <a:ea typeface="宋体" panose="02010600030101010101" pitchFamily="2" charset="-122"/>
              </a:rPr>
              <a:t>3.</a:t>
            </a:r>
            <a:r>
              <a:rPr lang="zh-CN" altLang="en-US" dirty="0">
                <a:ea typeface="宋体" panose="02010600030101010101" pitchFamily="2" charset="-122"/>
              </a:rPr>
              <a:t>查验证件签证以名单的目的地为参考。</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533400" y="838200"/>
            <a:ext cx="8229600" cy="1143000"/>
          </a:xfrm>
          <a:ln/>
        </p:spPr>
        <p:txBody>
          <a:bodyPr vert="horz" wrap="square" lIns="91440" tIns="45720" rIns="91440" bIns="45720" anchor="ctr"/>
          <a:lstStyle/>
          <a:p>
            <a:pPr eaLnBrk="1" hangingPunct="1"/>
            <a:r>
              <a:rPr lang="zh-CN" altLang="en-US" dirty="0">
                <a:ea typeface="宋体" panose="02010600030101010101" pitchFamily="2" charset="-122"/>
              </a:rPr>
              <a:t>航后汇总</a:t>
            </a:r>
          </a:p>
        </p:txBody>
      </p:sp>
      <p:sp>
        <p:nvSpPr>
          <p:cNvPr id="14339" name="内容占位符 2"/>
          <p:cNvSpPr>
            <a:spLocks noGrp="1"/>
          </p:cNvSpPr>
          <p:nvPr>
            <p:ph idx="1"/>
          </p:nvPr>
        </p:nvSpPr>
        <p:spPr>
          <a:xfrm>
            <a:off x="533400" y="1752600"/>
            <a:ext cx="8229600" cy="4525963"/>
          </a:xfrm>
          <a:ln/>
        </p:spPr>
        <p:txBody>
          <a:bodyPr vert="horz" wrap="square" lIns="91440" tIns="45720" rIns="91440" bIns="45720" anchor="t"/>
          <a:lstStyle/>
          <a:p>
            <a:pPr eaLnBrk="1" hangingPunct="1"/>
            <a:r>
              <a:rPr lang="en-US" altLang="zh-CN" dirty="0">
                <a:ea typeface="宋体" panose="02010600030101010101" pitchFamily="2" charset="-122"/>
              </a:rPr>
              <a:t>1</a:t>
            </a:r>
            <a:r>
              <a:rPr lang="zh-CN" altLang="en-US" dirty="0" smtClean="0">
                <a:ea typeface="宋体" panose="02010600030101010101" pitchFamily="2" charset="-122"/>
              </a:rPr>
              <a:t>。数据岗同事位统计</a:t>
            </a:r>
            <a:r>
              <a:rPr lang="zh-CN" altLang="en-US" dirty="0">
                <a:ea typeface="宋体" panose="02010600030101010101" pitchFamily="2" charset="-122"/>
              </a:rPr>
              <a:t>所有登单的总数，并记录好</a:t>
            </a:r>
            <a:r>
              <a:rPr lang="en-US" altLang="zh-CN" dirty="0">
                <a:ea typeface="宋体" panose="02010600030101010101" pitchFamily="2" charset="-122"/>
              </a:rPr>
              <a:t>3</a:t>
            </a:r>
            <a:r>
              <a:rPr lang="zh-CN" altLang="en-US" dirty="0">
                <a:ea typeface="宋体" panose="02010600030101010101" pitchFamily="2" charset="-122"/>
              </a:rPr>
              <a:t>种类型旅客的人头，行李件数</a:t>
            </a:r>
            <a:r>
              <a:rPr lang="zh-CN" altLang="en-US" dirty="0" smtClean="0">
                <a:ea typeface="宋体" panose="02010600030101010101" pitchFamily="2" charset="-122"/>
              </a:rPr>
              <a:t>重量。</a:t>
            </a:r>
            <a:endParaRPr lang="en-US" altLang="zh-CN" dirty="0">
              <a:ea typeface="宋体" panose="02010600030101010101" pitchFamily="2" charset="-122"/>
            </a:endParaRPr>
          </a:p>
          <a:p>
            <a:pPr eaLnBrk="1" hangingPunct="1"/>
            <a:r>
              <a:rPr lang="en-US" altLang="zh-CN" dirty="0">
                <a:ea typeface="宋体" panose="02010600030101010101" pitchFamily="2" charset="-122"/>
              </a:rPr>
              <a:t>2.</a:t>
            </a:r>
            <a:r>
              <a:rPr lang="zh-CN" altLang="en-US" dirty="0">
                <a:ea typeface="宋体" panose="02010600030101010101" pitchFamily="2" charset="-122"/>
              </a:rPr>
              <a:t>统计剩下的登机牌，边防</a:t>
            </a:r>
            <a:r>
              <a:rPr lang="zh-CN" altLang="en-US" dirty="0" smtClean="0">
                <a:ea typeface="宋体" panose="02010600030101010101" pitchFamily="2" charset="-122"/>
              </a:rPr>
              <a:t>岗位同事</a:t>
            </a:r>
            <a:r>
              <a:rPr lang="zh-CN" altLang="en-US" dirty="0">
                <a:ea typeface="宋体" panose="02010600030101010101" pitchFamily="2" charset="-122"/>
              </a:rPr>
              <a:t>利用边防系统再次核对旅客是否办理值</a:t>
            </a:r>
            <a:r>
              <a:rPr lang="zh-CN" altLang="en-US" dirty="0" smtClean="0">
                <a:ea typeface="宋体" panose="02010600030101010101" pitchFamily="2" charset="-122"/>
              </a:rPr>
              <a:t>机过三关。</a:t>
            </a:r>
            <a:endParaRPr lang="en-US" altLang="zh-CN" dirty="0">
              <a:ea typeface="宋体" panose="02010600030101010101" pitchFamily="2" charset="-122"/>
            </a:endParaRPr>
          </a:p>
          <a:p>
            <a:pPr eaLnBrk="1" hangingPunct="1"/>
            <a:r>
              <a:rPr lang="en-US" altLang="zh-CN" dirty="0">
                <a:ea typeface="宋体" panose="02010600030101010101" pitchFamily="2" charset="-122"/>
              </a:rPr>
              <a:t>3.</a:t>
            </a:r>
            <a:r>
              <a:rPr lang="zh-CN" altLang="en-US" dirty="0">
                <a:ea typeface="宋体" panose="02010600030101010101" pitchFamily="2" charset="-122"/>
              </a:rPr>
              <a:t>根据座位图和</a:t>
            </a:r>
            <a:r>
              <a:rPr lang="en-US" altLang="zh-CN" dirty="0">
                <a:ea typeface="宋体" panose="02010600030101010101" pitchFamily="2" charset="-122"/>
              </a:rPr>
              <a:t>NOSHOW</a:t>
            </a:r>
            <a:r>
              <a:rPr lang="zh-CN" altLang="en-US" dirty="0">
                <a:ea typeface="宋体" panose="02010600030101010101" pitchFamily="2" charset="-122"/>
              </a:rPr>
              <a:t>得出分区情况报</a:t>
            </a:r>
            <a:r>
              <a:rPr lang="zh-CN" altLang="en-US" dirty="0" smtClean="0">
                <a:ea typeface="宋体" panose="02010600030101010101" pitchFamily="2" charset="-122"/>
              </a:rPr>
              <a:t>载和登机口。</a:t>
            </a:r>
            <a:endParaRPr lang="en-US" altLang="zh-CN" dirty="0">
              <a:ea typeface="宋体" panose="02010600030101010101" pitchFamily="2" charset="-122"/>
            </a:endParaRPr>
          </a:p>
          <a:p>
            <a:pPr eaLnBrk="1" hangingPunct="1"/>
            <a:r>
              <a:rPr lang="en-US" altLang="zh-CN" dirty="0">
                <a:ea typeface="宋体" panose="02010600030101010101" pitchFamily="2" charset="-122"/>
              </a:rPr>
              <a:t>4.4</a:t>
            </a:r>
            <a:r>
              <a:rPr lang="zh-CN" altLang="en-US" dirty="0">
                <a:ea typeface="宋体" panose="02010600030101010101" pitchFamily="2" charset="-122"/>
              </a:rPr>
              <a:t>份结关名单划去</a:t>
            </a:r>
            <a:r>
              <a:rPr lang="en-US" altLang="zh-CN" dirty="0">
                <a:ea typeface="宋体" panose="02010600030101010101" pitchFamily="2" charset="-122"/>
              </a:rPr>
              <a:t>NOSHOW</a:t>
            </a:r>
            <a:r>
              <a:rPr lang="zh-CN" altLang="en-US" dirty="0">
                <a:ea typeface="宋体" panose="02010600030101010101" pitchFamily="2" charset="-122"/>
              </a:rPr>
              <a:t>旅客，一份给海关，一份给边防，二份上机。</a:t>
            </a:r>
            <a:endParaRPr lang="en-US" altLang="zh-CN" dirty="0">
              <a:ea typeface="宋体" panose="02010600030101010101" pitchFamily="2" charset="-122"/>
            </a:endParaRPr>
          </a:p>
          <a:p>
            <a:pPr eaLnBrk="1" hangingPunct="1"/>
            <a:r>
              <a:rPr lang="en-US" altLang="zh-CN" dirty="0">
                <a:ea typeface="宋体" panose="02010600030101010101" pitchFamily="2" charset="-122"/>
              </a:rPr>
              <a:t>5.</a:t>
            </a:r>
            <a:r>
              <a:rPr lang="zh-CN" altLang="en-US" dirty="0">
                <a:ea typeface="宋体" panose="02010600030101010101" pitchFamily="2" charset="-122"/>
              </a:rPr>
              <a:t>结束后把登单上的行李牌号输入系统。</a:t>
            </a:r>
            <a:endParaRPr lang="en-US" altLang="zh-CN" dirty="0">
              <a:ea typeface="宋体" panose="02010600030101010101" pitchFamily="2" charset="-122"/>
            </a:endParaRPr>
          </a:p>
          <a:p>
            <a:pPr eaLnBrk="1" hangingPunct="1"/>
            <a:endParaRPr lang="zh-CN" altLang="en-US" dirty="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a:xfrm>
            <a:off x="749935" y="17780"/>
            <a:ext cx="7368540" cy="572770"/>
          </a:xfrm>
          <a:ln/>
        </p:spPr>
        <p:txBody>
          <a:bodyPr vert="horz" wrap="square" lIns="91440" tIns="45720" rIns="91440" bIns="45720" anchor="ctr"/>
          <a:lstStyle/>
          <a:p>
            <a:r>
              <a:rPr lang="zh-CN" altLang="en-US" dirty="0"/>
              <a:t>手工航班的介绍</a:t>
            </a:r>
          </a:p>
        </p:txBody>
      </p:sp>
      <p:pic>
        <p:nvPicPr>
          <p:cNvPr id="3075" name="内容占位符 3" descr="柜台号.jpg"/>
          <p:cNvPicPr>
            <a:picLocks noGrp="1" noChangeAspect="1"/>
          </p:cNvPicPr>
          <p:nvPr>
            <p:ph idx="1"/>
          </p:nvPr>
        </p:nvPicPr>
        <p:blipFill>
          <a:blip r:embed="rId2"/>
          <a:stretch>
            <a:fillRect/>
          </a:stretch>
        </p:blipFill>
        <p:spPr>
          <a:xfrm>
            <a:off x="1625283" y="1403985"/>
            <a:ext cx="6035675" cy="4525963"/>
          </a:xfr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3515" y="167005"/>
            <a:ext cx="8088630" cy="583565"/>
          </a:xfrm>
          <a:prstGeom prst="rect">
            <a:avLst/>
          </a:prstGeom>
          <a:noFill/>
        </p:spPr>
        <p:txBody>
          <a:bodyPr wrap="square" rtlCol="0">
            <a:spAutoFit/>
          </a:bodyPr>
          <a:lstStyle/>
          <a:p>
            <a:r>
              <a:rPr lang="zh-CN" altLang="en-US" sz="3200" b="1">
                <a:latin typeface="宋体" panose="02010600030101010101" pitchFamily="2" charset="-122"/>
              </a:rPr>
              <a:t>手工航班工作流程</a:t>
            </a:r>
          </a:p>
        </p:txBody>
      </p:sp>
      <p:sp>
        <p:nvSpPr>
          <p:cNvPr id="21" name="流程图: 可选过程 20"/>
          <p:cNvSpPr/>
          <p:nvPr/>
        </p:nvSpPr>
        <p:spPr>
          <a:xfrm>
            <a:off x="457200" y="1817370"/>
            <a:ext cx="2903855" cy="433705"/>
          </a:xfrm>
          <a:prstGeom prst="flowChartAlternateProcess">
            <a:avLst/>
          </a:prstGeom>
          <a:solidFill>
            <a:srgbClr val="477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98855">
              <a:defRPr/>
            </a:pPr>
            <a:r>
              <a:rPr lang="zh-CN" altLang="en-US" sz="3200" b="1" dirty="0">
                <a:latin typeface="微软雅黑" panose="020B0503020204020204" charset="-122"/>
                <a:ea typeface="微软雅黑" panose="020B0503020204020204" charset="-122"/>
              </a:rPr>
              <a:t>航前准备工作</a:t>
            </a:r>
          </a:p>
        </p:txBody>
      </p:sp>
      <p:sp>
        <p:nvSpPr>
          <p:cNvPr id="34" name="下箭头 33"/>
          <p:cNvSpPr/>
          <p:nvPr/>
        </p:nvSpPr>
        <p:spPr>
          <a:xfrm>
            <a:off x="1584966" y="2587534"/>
            <a:ext cx="441325" cy="288032"/>
          </a:xfrm>
          <a:prstGeom prst="downArrow">
            <a:avLst/>
          </a:prstGeom>
          <a:solidFill>
            <a:srgbClr val="477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98855">
              <a:defRPr/>
            </a:pPr>
            <a:endParaRPr lang="zh-CN" altLang="en-US" sz="3200" b="1">
              <a:latin typeface="微软雅黑" panose="020B0503020204020204" charset="-122"/>
              <a:ea typeface="微软雅黑" panose="020B0503020204020204" charset="-122"/>
            </a:endParaRPr>
          </a:p>
        </p:txBody>
      </p:sp>
      <p:sp>
        <p:nvSpPr>
          <p:cNvPr id="3" name="流程图: 可选过程 2"/>
          <p:cNvSpPr/>
          <p:nvPr/>
        </p:nvSpPr>
        <p:spPr>
          <a:xfrm>
            <a:off x="457200" y="3212465"/>
            <a:ext cx="2903855" cy="433705"/>
          </a:xfrm>
          <a:prstGeom prst="flowChartAlternateProcess">
            <a:avLst/>
          </a:prstGeom>
          <a:solidFill>
            <a:srgbClr val="477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98855">
              <a:defRPr/>
            </a:pPr>
            <a:r>
              <a:rPr lang="zh-CN" altLang="en-US" sz="3200" b="1" dirty="0">
                <a:latin typeface="微软雅黑" panose="020B0503020204020204" charset="-122"/>
                <a:ea typeface="微软雅黑" panose="020B0503020204020204" charset="-122"/>
              </a:rPr>
              <a:t>值机注意事项</a:t>
            </a:r>
          </a:p>
        </p:txBody>
      </p:sp>
      <p:sp>
        <p:nvSpPr>
          <p:cNvPr id="4" name="下箭头 3"/>
          <p:cNvSpPr/>
          <p:nvPr/>
        </p:nvSpPr>
        <p:spPr>
          <a:xfrm>
            <a:off x="1584966" y="3823879"/>
            <a:ext cx="441325" cy="288032"/>
          </a:xfrm>
          <a:prstGeom prst="downArrow">
            <a:avLst/>
          </a:prstGeom>
          <a:solidFill>
            <a:srgbClr val="477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98855">
              <a:defRPr/>
            </a:pPr>
            <a:endParaRPr lang="zh-CN" altLang="en-US" sz="3200" b="1">
              <a:latin typeface="微软雅黑" panose="020B0503020204020204" charset="-122"/>
              <a:ea typeface="微软雅黑" panose="020B0503020204020204" charset="-122"/>
            </a:endParaRPr>
          </a:p>
        </p:txBody>
      </p:sp>
      <p:sp>
        <p:nvSpPr>
          <p:cNvPr id="5" name="流程图: 可选过程 4"/>
          <p:cNvSpPr/>
          <p:nvPr/>
        </p:nvSpPr>
        <p:spPr>
          <a:xfrm>
            <a:off x="457200" y="4290060"/>
            <a:ext cx="2903855" cy="433705"/>
          </a:xfrm>
          <a:prstGeom prst="flowChartAlternateProcess">
            <a:avLst/>
          </a:prstGeom>
          <a:solidFill>
            <a:srgbClr val="477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98855">
              <a:defRPr/>
            </a:pPr>
            <a:r>
              <a:rPr lang="zh-CN" altLang="en-US" sz="3200" b="1" dirty="0">
                <a:latin typeface="微软雅黑" panose="020B0503020204020204" charset="-122"/>
                <a:ea typeface="微软雅黑" panose="020B0503020204020204" charset="-122"/>
              </a:rPr>
              <a:t>航后数据整合</a:t>
            </a:r>
          </a:p>
        </p:txBody>
      </p:sp>
      <p:sp>
        <p:nvSpPr>
          <p:cNvPr id="11" name="下箭头 10"/>
          <p:cNvSpPr/>
          <p:nvPr/>
        </p:nvSpPr>
        <p:spPr>
          <a:xfrm>
            <a:off x="1584966" y="4994819"/>
            <a:ext cx="441325" cy="288032"/>
          </a:xfrm>
          <a:prstGeom prst="downArrow">
            <a:avLst/>
          </a:prstGeom>
          <a:solidFill>
            <a:srgbClr val="477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98855">
              <a:defRPr/>
            </a:pPr>
            <a:endParaRPr lang="zh-CN" altLang="en-US" sz="3200" b="1">
              <a:latin typeface="微软雅黑" panose="020B0503020204020204" charset="-122"/>
              <a:ea typeface="微软雅黑" panose="020B0503020204020204" charset="-122"/>
            </a:endParaRPr>
          </a:p>
        </p:txBody>
      </p:sp>
      <p:sp>
        <p:nvSpPr>
          <p:cNvPr id="12" name="流程图: 可选过程 11"/>
          <p:cNvSpPr/>
          <p:nvPr/>
        </p:nvSpPr>
        <p:spPr>
          <a:xfrm>
            <a:off x="457200" y="5433060"/>
            <a:ext cx="2903855" cy="433705"/>
          </a:xfrm>
          <a:prstGeom prst="flowChartAlternateProcess">
            <a:avLst/>
          </a:prstGeom>
          <a:solidFill>
            <a:srgbClr val="477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98855">
              <a:defRPr/>
            </a:pPr>
            <a:r>
              <a:rPr lang="zh-CN" altLang="en-US" sz="3200" b="1" dirty="0">
                <a:latin typeface="微软雅黑" panose="020B0503020204020204" charset="-122"/>
                <a:ea typeface="微软雅黑" panose="020B0503020204020204" charset="-122"/>
              </a:rPr>
              <a:t>航后汇总</a:t>
            </a:r>
          </a:p>
        </p:txBody>
      </p:sp>
      <p:sp>
        <p:nvSpPr>
          <p:cNvPr id="17" name="左大括号 16"/>
          <p:cNvSpPr/>
          <p:nvPr/>
        </p:nvSpPr>
        <p:spPr>
          <a:xfrm>
            <a:off x="3440430" y="1157605"/>
            <a:ext cx="153035" cy="1935480"/>
          </a:xfrm>
          <a:prstGeom prst="leftBrace">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流程图: 可选过程 19"/>
          <p:cNvSpPr/>
          <p:nvPr/>
        </p:nvSpPr>
        <p:spPr>
          <a:xfrm>
            <a:off x="3593465" y="1157605"/>
            <a:ext cx="2738120" cy="315595"/>
          </a:xfrm>
          <a:prstGeom prst="flowChartAlternateProcess">
            <a:avLst/>
          </a:prstGeom>
          <a:solidFill>
            <a:srgbClr val="477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998855">
              <a:defRPr/>
            </a:pPr>
            <a:r>
              <a:rPr lang="en-US" altLang="zh-CN" sz="2000" b="1" dirty="0">
                <a:latin typeface="微软雅黑" panose="020B0503020204020204" charset="-122"/>
                <a:ea typeface="微软雅黑" panose="020B0503020204020204" charset="-122"/>
              </a:rPr>
              <a:t>1.</a:t>
            </a:r>
            <a:r>
              <a:rPr lang="zh-CN" altLang="en-US" sz="2000" b="1" dirty="0">
                <a:latin typeface="微软雅黑" panose="020B0503020204020204" charset="-122"/>
                <a:ea typeface="微软雅黑" panose="020B0503020204020204" charset="-122"/>
              </a:rPr>
              <a:t>旅客名单</a:t>
            </a:r>
          </a:p>
        </p:txBody>
      </p:sp>
      <p:sp>
        <p:nvSpPr>
          <p:cNvPr id="22" name="流程图: 可选过程 21"/>
          <p:cNvSpPr/>
          <p:nvPr/>
        </p:nvSpPr>
        <p:spPr>
          <a:xfrm>
            <a:off x="3593465" y="1562735"/>
            <a:ext cx="2738120" cy="315595"/>
          </a:xfrm>
          <a:prstGeom prst="flowChartAlternateProcess">
            <a:avLst/>
          </a:prstGeom>
          <a:solidFill>
            <a:srgbClr val="477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998855">
              <a:defRPr/>
            </a:pPr>
            <a:r>
              <a:rPr lang="en-US" altLang="zh-CN" sz="2000" b="1" dirty="0">
                <a:latin typeface="微软雅黑" panose="020B0503020204020204" charset="-122"/>
                <a:ea typeface="微软雅黑" panose="020B0503020204020204" charset="-122"/>
              </a:rPr>
              <a:t>2.BAGFAST</a:t>
            </a:r>
            <a:r>
              <a:rPr lang="zh-CN" altLang="en-US" sz="2000" b="1" dirty="0">
                <a:latin typeface="微软雅黑" panose="020B0503020204020204" charset="-122"/>
                <a:ea typeface="微软雅黑" panose="020B0503020204020204" charset="-122"/>
              </a:rPr>
              <a:t>条</a:t>
            </a:r>
          </a:p>
        </p:txBody>
      </p:sp>
      <p:sp>
        <p:nvSpPr>
          <p:cNvPr id="23" name="流程图: 可选过程 22"/>
          <p:cNvSpPr/>
          <p:nvPr/>
        </p:nvSpPr>
        <p:spPr>
          <a:xfrm>
            <a:off x="3593465" y="1967865"/>
            <a:ext cx="2738120" cy="315595"/>
          </a:xfrm>
          <a:prstGeom prst="flowChartAlternateProcess">
            <a:avLst/>
          </a:prstGeom>
          <a:solidFill>
            <a:srgbClr val="477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998855">
              <a:defRPr/>
            </a:pPr>
            <a:r>
              <a:rPr lang="en-US" altLang="zh-CN" sz="2000" b="1" dirty="0">
                <a:latin typeface="微软雅黑" panose="020B0503020204020204" charset="-122"/>
                <a:ea typeface="微软雅黑" panose="020B0503020204020204" charset="-122"/>
              </a:rPr>
              <a:t>3.</a:t>
            </a:r>
            <a:r>
              <a:rPr lang="zh-CN" altLang="en-US" sz="2000" b="1" dirty="0">
                <a:latin typeface="微软雅黑" panose="020B0503020204020204" charset="-122"/>
                <a:ea typeface="微软雅黑" panose="020B0503020204020204" charset="-122"/>
              </a:rPr>
              <a:t>行李条</a:t>
            </a:r>
          </a:p>
        </p:txBody>
      </p:sp>
      <p:sp>
        <p:nvSpPr>
          <p:cNvPr id="26" name="流程图: 可选过程 25"/>
          <p:cNvSpPr/>
          <p:nvPr/>
        </p:nvSpPr>
        <p:spPr>
          <a:xfrm>
            <a:off x="3593465" y="2400935"/>
            <a:ext cx="2738120" cy="315595"/>
          </a:xfrm>
          <a:prstGeom prst="flowChartAlternateProcess">
            <a:avLst/>
          </a:prstGeom>
          <a:solidFill>
            <a:srgbClr val="477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998855">
              <a:defRPr/>
            </a:pPr>
            <a:r>
              <a:rPr lang="en-US" altLang="zh-CN" sz="2000" b="1" dirty="0">
                <a:latin typeface="微软雅黑" panose="020B0503020204020204" charset="-122"/>
                <a:ea typeface="微软雅黑" panose="020B0503020204020204" charset="-122"/>
              </a:rPr>
              <a:t>4.</a:t>
            </a:r>
            <a:r>
              <a:rPr lang="zh-CN" altLang="en-US" sz="2000" b="1" dirty="0">
                <a:latin typeface="微软雅黑" panose="020B0503020204020204" charset="-122"/>
                <a:ea typeface="微软雅黑" panose="020B0503020204020204" charset="-122"/>
              </a:rPr>
              <a:t>登机牌，登单</a:t>
            </a:r>
          </a:p>
        </p:txBody>
      </p:sp>
      <p:sp>
        <p:nvSpPr>
          <p:cNvPr id="28" name="流程图: 可选过程 27"/>
          <p:cNvSpPr/>
          <p:nvPr/>
        </p:nvSpPr>
        <p:spPr>
          <a:xfrm>
            <a:off x="3593465" y="2777490"/>
            <a:ext cx="2738120" cy="315595"/>
          </a:xfrm>
          <a:prstGeom prst="flowChartAlternateProcess">
            <a:avLst/>
          </a:prstGeom>
          <a:solidFill>
            <a:srgbClr val="477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998855">
              <a:defRPr/>
            </a:pPr>
            <a:r>
              <a:rPr lang="en-US" altLang="zh-CN" sz="2000" b="1" dirty="0">
                <a:latin typeface="微软雅黑" panose="020B0503020204020204" charset="-122"/>
                <a:ea typeface="微软雅黑" panose="020B0503020204020204" charset="-122"/>
              </a:rPr>
              <a:t>5.</a:t>
            </a:r>
            <a:r>
              <a:rPr lang="zh-CN" altLang="en-US" sz="2000" b="1" dirty="0">
                <a:latin typeface="微软雅黑" panose="020B0503020204020204" charset="-122"/>
                <a:ea typeface="微软雅黑" panose="020B0503020204020204" charset="-122"/>
              </a:rPr>
              <a:t>座位图</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104140" y="97790"/>
            <a:ext cx="4551045" cy="6492240"/>
          </a:xfrm>
          <a:ln/>
        </p:spPr>
        <p:txBody>
          <a:bodyPr vert="horz" wrap="square" lIns="91440" tIns="45720" rIns="91440" bIns="45720" anchor="ctr"/>
          <a:lstStyle/>
          <a:p>
            <a:pPr algn="l" eaLnBrk="1" hangingPunct="1">
              <a:lnSpc>
                <a:spcPct val="150000"/>
              </a:lnSpc>
            </a:pPr>
            <a:r>
              <a:rPr lang="zh-CN" altLang="en-US" dirty="0">
                <a:ea typeface="宋体" panose="02010600030101010101" pitchFamily="2" charset="-122"/>
              </a:rPr>
              <a:t>旅客名单</a:t>
            </a:r>
            <a:br>
              <a:rPr lang="zh-CN" altLang="en-US" dirty="0">
                <a:ea typeface="宋体" panose="02010600030101010101" pitchFamily="2" charset="-122"/>
              </a:rPr>
            </a:br>
            <a:r>
              <a:rPr lang="zh-CN" altLang="en-US" sz="2000" dirty="0">
                <a:ea typeface="宋体" panose="02010600030101010101" pitchFamily="2" charset="-122"/>
              </a:rPr>
              <a:t>把所有旅客都安排好位置并接收出来，注意每个柜台要准备一份按字母顺序排列下来的旅客名单，这样可以快速根据旅客的名字来查找到旅客。结关准备多</a:t>
            </a:r>
            <a:r>
              <a:rPr lang="en-US" altLang="zh-CN" sz="2000" dirty="0">
                <a:ea typeface="宋体" panose="02010600030101010101" pitchFamily="2" charset="-122"/>
              </a:rPr>
              <a:t>4</a:t>
            </a:r>
            <a:r>
              <a:rPr lang="zh-CN" altLang="en-US" sz="2000" dirty="0">
                <a:ea typeface="宋体" panose="02010600030101010101" pitchFamily="2" charset="-122"/>
              </a:rPr>
              <a:t>份旅客名单。在名单上标注好转机的航班号，目的地日期。公务或是白金卡金卡银卡的旅客也要做好标记以区分行李优先和增加行李托运额</a:t>
            </a:r>
            <a:r>
              <a:rPr lang="zh-CN" altLang="en-US" sz="2400" dirty="0">
                <a:ea typeface="宋体" panose="02010600030101010101" pitchFamily="2" charset="-122"/>
              </a:rPr>
              <a:t>。</a:t>
            </a:r>
          </a:p>
        </p:txBody>
      </p:sp>
      <p:pic>
        <p:nvPicPr>
          <p:cNvPr id="2" name="图片 1"/>
          <p:cNvPicPr>
            <a:picLocks noChangeAspect="1"/>
          </p:cNvPicPr>
          <p:nvPr/>
        </p:nvPicPr>
        <p:blipFill>
          <a:blip r:embed="rId2" cstate="print"/>
          <a:srcRect t="-29965" r="-1840" b="-29428"/>
          <a:stretch>
            <a:fillRect/>
          </a:stretch>
        </p:blipFill>
        <p:spPr>
          <a:xfrm>
            <a:off x="4584065" y="852805"/>
            <a:ext cx="4469130" cy="5982970"/>
          </a:xfrm>
          <a:prstGeom prst="rect">
            <a:avLst/>
          </a:prstGeom>
        </p:spPr>
      </p:pic>
      <p:sp>
        <p:nvSpPr>
          <p:cNvPr id="21" name="流程图: 可选过程 20"/>
          <p:cNvSpPr/>
          <p:nvPr/>
        </p:nvSpPr>
        <p:spPr>
          <a:xfrm>
            <a:off x="104140" y="579120"/>
            <a:ext cx="2903855" cy="433705"/>
          </a:xfrm>
          <a:prstGeom prst="flowChartAlternateProcess">
            <a:avLst/>
          </a:prstGeom>
          <a:solidFill>
            <a:srgbClr val="477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98855">
              <a:defRPr/>
            </a:pPr>
            <a:r>
              <a:rPr lang="zh-CN" altLang="en-US" sz="3200" b="1" dirty="0">
                <a:latin typeface="微软雅黑" panose="020B0503020204020204" charset="-122"/>
                <a:ea typeface="微软雅黑" panose="020B0503020204020204" charset="-122"/>
              </a:rPr>
              <a:t>航前准备工作</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2540" y="1002665"/>
            <a:ext cx="3931285" cy="1143000"/>
          </a:xfrm>
          <a:ln/>
        </p:spPr>
        <p:txBody>
          <a:bodyPr vert="horz" wrap="square" lIns="91440" tIns="45720" rIns="91440" bIns="45720" anchor="ctr"/>
          <a:lstStyle/>
          <a:p>
            <a:pPr eaLnBrk="1" hangingPunct="1"/>
            <a:r>
              <a:rPr lang="en-US" altLang="zh-CN" dirty="0">
                <a:ea typeface="宋体" panose="02010600030101010101" pitchFamily="2" charset="-122"/>
              </a:rPr>
              <a:t>BAGFAST</a:t>
            </a:r>
            <a:r>
              <a:rPr lang="zh-CN" altLang="en-US" dirty="0">
                <a:ea typeface="宋体" panose="02010600030101010101" pitchFamily="2" charset="-122"/>
              </a:rPr>
              <a:t>条</a:t>
            </a:r>
          </a:p>
        </p:txBody>
      </p:sp>
      <p:sp>
        <p:nvSpPr>
          <p:cNvPr id="7171" name="内容占位符 2"/>
          <p:cNvSpPr>
            <a:spLocks noGrp="1"/>
          </p:cNvSpPr>
          <p:nvPr>
            <p:ph idx="1"/>
          </p:nvPr>
        </p:nvSpPr>
        <p:spPr>
          <a:xfrm>
            <a:off x="-2540" y="1928495"/>
            <a:ext cx="4026535" cy="4526280"/>
          </a:xfrm>
          <a:ln/>
        </p:spPr>
        <p:txBody>
          <a:bodyPr vert="horz" wrap="square" lIns="91440" tIns="45720" rIns="91440" bIns="45720" anchor="t"/>
          <a:lstStyle/>
          <a:p>
            <a:pPr marL="0" indent="0" eaLnBrk="1" hangingPunct="1">
              <a:lnSpc>
                <a:spcPct val="150000"/>
              </a:lnSpc>
              <a:buNone/>
            </a:pPr>
            <a:r>
              <a:rPr lang="zh-CN" altLang="en-US" sz="2000" dirty="0">
                <a:ea typeface="宋体" panose="02010600030101010101" pitchFamily="2" charset="-122"/>
              </a:rPr>
              <a:t>提前在系统查好航班分拣口，打电话跟地勤确认，并通知地勤本航班为手工航班，注意手工行李条的识别。使用机场的行李条，打印足够的行李条，可以上个航班的托运行李件数做参考。</a:t>
            </a:r>
          </a:p>
        </p:txBody>
      </p:sp>
      <p:pic>
        <p:nvPicPr>
          <p:cNvPr id="2" name="图片 1"/>
          <p:cNvPicPr>
            <a:picLocks noChangeAspect="1"/>
          </p:cNvPicPr>
          <p:nvPr/>
        </p:nvPicPr>
        <p:blipFill>
          <a:blip r:embed="rId2"/>
          <a:srcRect l="-6153" t="15379" r="6153" b="-15379"/>
          <a:stretch>
            <a:fillRect/>
          </a:stretch>
        </p:blipFill>
        <p:spPr>
          <a:xfrm rot="16200000">
            <a:off x="5194300" y="1308735"/>
            <a:ext cx="3715385" cy="4954905"/>
          </a:xfrm>
          <a:prstGeom prst="rect">
            <a:avLst/>
          </a:prstGeom>
        </p:spPr>
      </p:pic>
      <p:sp>
        <p:nvSpPr>
          <p:cNvPr id="3" name="矩形 2"/>
          <p:cNvSpPr/>
          <p:nvPr/>
        </p:nvSpPr>
        <p:spPr>
          <a:xfrm>
            <a:off x="6705600" y="2271395"/>
            <a:ext cx="1600200" cy="2743200"/>
          </a:xfrm>
          <a:prstGeom prst="rect">
            <a:avLst/>
          </a:prstGeom>
          <a:noFill/>
          <a:ln w="50800" cap="flat" cmpd="sng" algn="ctr">
            <a:solidFill>
              <a:srgbClr val="FF0000">
                <a:alpha val="95000"/>
              </a:srgbClr>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流程图: 可选过程 20"/>
          <p:cNvSpPr/>
          <p:nvPr/>
        </p:nvSpPr>
        <p:spPr>
          <a:xfrm>
            <a:off x="104140" y="579120"/>
            <a:ext cx="2903855" cy="433705"/>
          </a:xfrm>
          <a:prstGeom prst="flowChartAlternateProcess">
            <a:avLst/>
          </a:prstGeom>
          <a:solidFill>
            <a:srgbClr val="477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98855">
              <a:defRPr/>
            </a:pPr>
            <a:r>
              <a:rPr lang="zh-CN" altLang="en-US" sz="3200" b="1" dirty="0">
                <a:latin typeface="微软雅黑" panose="020B0503020204020204" charset="-122"/>
                <a:ea typeface="微软雅黑" panose="020B0503020204020204" charset="-122"/>
              </a:rPr>
              <a:t>航前准备工作</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167005" y="827405"/>
            <a:ext cx="2416175" cy="655320"/>
          </a:xfrm>
          <a:ln/>
        </p:spPr>
        <p:txBody>
          <a:bodyPr vert="horz" wrap="square" lIns="91440" tIns="45720" rIns="91440" bIns="45720" anchor="ctr"/>
          <a:lstStyle/>
          <a:p>
            <a:pPr eaLnBrk="1" hangingPunct="1"/>
            <a:r>
              <a:rPr lang="zh-CN" altLang="en-US" b="1" dirty="0">
                <a:ea typeface="宋体" panose="02010600030101010101" pitchFamily="2" charset="-122"/>
              </a:rPr>
              <a:t>行李条</a:t>
            </a:r>
          </a:p>
        </p:txBody>
      </p:sp>
      <p:sp>
        <p:nvSpPr>
          <p:cNvPr id="8195" name="内容占位符 2"/>
          <p:cNvSpPr>
            <a:spLocks noGrp="1"/>
          </p:cNvSpPr>
          <p:nvPr>
            <p:ph sz="half" idx="1"/>
          </p:nvPr>
        </p:nvSpPr>
        <p:spPr>
          <a:xfrm>
            <a:off x="309880" y="1936750"/>
            <a:ext cx="4109720" cy="5073015"/>
          </a:xfrm>
          <a:ln/>
        </p:spPr>
        <p:txBody>
          <a:bodyPr vert="horz" wrap="square" lIns="91440" tIns="45720" rIns="91440" bIns="45720" anchor="t"/>
          <a:lstStyle/>
          <a:p>
            <a:pPr marL="0" indent="0" eaLnBrk="1" hangingPunct="1">
              <a:buNone/>
            </a:pPr>
            <a:r>
              <a:rPr lang="zh-CN" altLang="en-US" sz="2000" dirty="0">
                <a:latin typeface="+mn-lt"/>
                <a:ea typeface="宋体" panose="02010600030101010101" pitchFamily="2" charset="-122"/>
                <a:cs typeface="+mn-cs"/>
              </a:rPr>
              <a:t>直飞</a:t>
            </a:r>
            <a:r>
              <a:rPr lang="en-US" altLang="zh-CN" sz="2000" dirty="0">
                <a:latin typeface="+mn-lt"/>
                <a:ea typeface="宋体" panose="02010600030101010101" pitchFamily="2" charset="-122"/>
                <a:cs typeface="+mn-cs"/>
              </a:rPr>
              <a:t>KUL</a:t>
            </a:r>
            <a:r>
              <a:rPr lang="zh-CN" altLang="en-US" sz="2000" dirty="0">
                <a:latin typeface="+mn-lt"/>
                <a:ea typeface="宋体" panose="02010600030101010101" pitchFamily="2" charset="-122"/>
                <a:cs typeface="+mn-cs"/>
              </a:rPr>
              <a:t>的旅客行李挂上航空公司的直达行李条</a:t>
            </a:r>
            <a:endParaRPr lang="zh-CN" altLang="en-US" dirty="0">
              <a:latin typeface="+mn-lt"/>
              <a:ea typeface="宋体" panose="02010600030101010101" pitchFamily="2" charset="-122"/>
              <a:cs typeface="+mn-cs"/>
            </a:endParaRPr>
          </a:p>
          <a:p>
            <a:pPr eaLnBrk="1" hangingPunct="1"/>
            <a:endParaRPr lang="zh-CN" altLang="en-US" dirty="0">
              <a:latin typeface="+mn-lt"/>
              <a:ea typeface="宋体" panose="02010600030101010101" pitchFamily="2" charset="-122"/>
              <a:cs typeface="+mn-cs"/>
            </a:endParaRPr>
          </a:p>
          <a:p>
            <a:pPr eaLnBrk="1" hangingPunct="1"/>
            <a:endParaRPr lang="zh-CN" altLang="en-US" dirty="0">
              <a:latin typeface="+mn-lt"/>
              <a:ea typeface="宋体" panose="02010600030101010101" pitchFamily="2" charset="-122"/>
              <a:cs typeface="+mn-cs"/>
            </a:endParaRPr>
          </a:p>
        </p:txBody>
      </p:sp>
      <p:sp>
        <p:nvSpPr>
          <p:cNvPr id="8196" name="内容占位符 3"/>
          <p:cNvSpPr>
            <a:spLocks noGrp="1"/>
          </p:cNvSpPr>
          <p:nvPr>
            <p:ph sz="half" idx="2"/>
          </p:nvPr>
        </p:nvSpPr>
        <p:spPr>
          <a:xfrm>
            <a:off x="4629150" y="1936750"/>
            <a:ext cx="4086225" cy="4990465"/>
          </a:xfrm>
          <a:ln/>
        </p:spPr>
        <p:txBody>
          <a:bodyPr vert="horz" wrap="square" lIns="91440" tIns="45720" rIns="91440" bIns="45720" anchor="t"/>
          <a:lstStyle/>
          <a:p>
            <a:pPr marL="0" indent="0" eaLnBrk="1" hangingPunct="1">
              <a:buNone/>
            </a:pPr>
            <a:r>
              <a:rPr lang="en-US" altLang="zh-CN" sz="2000" dirty="0">
                <a:latin typeface="+mn-lt"/>
                <a:ea typeface="宋体" panose="02010600030101010101" pitchFamily="2" charset="-122"/>
                <a:cs typeface="+mn-cs"/>
              </a:rPr>
              <a:t>KUL</a:t>
            </a:r>
            <a:r>
              <a:rPr lang="zh-CN" altLang="en-US" sz="2000" dirty="0">
                <a:latin typeface="+mn-lt"/>
                <a:ea typeface="宋体" panose="02010600030101010101" pitchFamily="2" charset="-122"/>
                <a:cs typeface="+mn-cs"/>
              </a:rPr>
              <a:t>转机的在行李条上写好下段的航班号和机场三字代码</a:t>
            </a:r>
          </a:p>
        </p:txBody>
      </p:sp>
      <p:pic>
        <p:nvPicPr>
          <p:cNvPr id="2" name="图片 1"/>
          <p:cNvPicPr>
            <a:picLocks noChangeAspect="1"/>
          </p:cNvPicPr>
          <p:nvPr/>
        </p:nvPicPr>
        <p:blipFill>
          <a:blip r:embed="rId2"/>
          <a:srcRect l="20059" t="20198" r="3196" b="12042"/>
          <a:stretch>
            <a:fillRect/>
          </a:stretch>
        </p:blipFill>
        <p:spPr>
          <a:xfrm rot="16200000">
            <a:off x="699135" y="2691130"/>
            <a:ext cx="3331210" cy="3921760"/>
          </a:xfrm>
          <a:prstGeom prst="rect">
            <a:avLst/>
          </a:prstGeom>
        </p:spPr>
      </p:pic>
      <p:sp>
        <p:nvSpPr>
          <p:cNvPr id="3" name="矩形 2"/>
          <p:cNvSpPr/>
          <p:nvPr/>
        </p:nvSpPr>
        <p:spPr>
          <a:xfrm>
            <a:off x="2828290" y="4116705"/>
            <a:ext cx="1385570" cy="1612265"/>
          </a:xfrm>
          <a:prstGeom prst="rect">
            <a:avLst/>
          </a:prstGeom>
          <a:noFill/>
          <a:ln w="50800" cap="flat" cmpd="sng" algn="ctr">
            <a:solidFill>
              <a:srgbClr val="FF0000">
                <a:alpha val="95000"/>
              </a:srgbClr>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4" name="图片 3"/>
          <p:cNvPicPr>
            <a:picLocks noChangeAspect="1"/>
          </p:cNvPicPr>
          <p:nvPr/>
        </p:nvPicPr>
        <p:blipFill>
          <a:blip r:embed="rId3"/>
          <a:srcRect l="4546" t="30495" r="9687" b="38097"/>
          <a:stretch>
            <a:fillRect/>
          </a:stretch>
        </p:blipFill>
        <p:spPr>
          <a:xfrm rot="16200000">
            <a:off x="5026660" y="3260725"/>
            <a:ext cx="3571875" cy="2759710"/>
          </a:xfrm>
          <a:prstGeom prst="rect">
            <a:avLst/>
          </a:prstGeom>
        </p:spPr>
      </p:pic>
      <p:sp>
        <p:nvSpPr>
          <p:cNvPr id="21" name="流程图: 可选过程 20"/>
          <p:cNvSpPr/>
          <p:nvPr/>
        </p:nvSpPr>
        <p:spPr>
          <a:xfrm>
            <a:off x="167005" y="245745"/>
            <a:ext cx="2903855" cy="433705"/>
          </a:xfrm>
          <a:prstGeom prst="flowChartAlternateProcess">
            <a:avLst/>
          </a:prstGeom>
          <a:solidFill>
            <a:srgbClr val="477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98855">
              <a:defRPr/>
            </a:pPr>
            <a:r>
              <a:rPr lang="zh-CN" altLang="en-US" sz="3200" b="1" dirty="0">
                <a:latin typeface="微软雅黑" panose="020B0503020204020204" charset="-122"/>
                <a:ea typeface="微软雅黑" panose="020B0503020204020204" charset="-122"/>
              </a:rPr>
              <a:t>航前准备工作</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54610" y="695325"/>
            <a:ext cx="2728595" cy="1143000"/>
          </a:xfrm>
          <a:ln/>
        </p:spPr>
        <p:txBody>
          <a:bodyPr vert="horz" wrap="square" lIns="91440" tIns="45720" rIns="91440" bIns="45720" anchor="ctr"/>
          <a:lstStyle/>
          <a:p>
            <a:pPr eaLnBrk="1" hangingPunct="1"/>
            <a:r>
              <a:rPr lang="zh-CN" altLang="en-US" b="1" dirty="0">
                <a:ea typeface="宋体" panose="02010600030101010101" pitchFamily="2" charset="-122"/>
              </a:rPr>
              <a:t>登机牌</a:t>
            </a:r>
          </a:p>
        </p:txBody>
      </p:sp>
      <p:sp>
        <p:nvSpPr>
          <p:cNvPr id="9219" name="内容占位符 2"/>
          <p:cNvSpPr>
            <a:spLocks noGrp="1"/>
          </p:cNvSpPr>
          <p:nvPr>
            <p:ph idx="1"/>
          </p:nvPr>
        </p:nvSpPr>
        <p:spPr>
          <a:xfrm>
            <a:off x="314325" y="1838325"/>
            <a:ext cx="8229600" cy="4525963"/>
          </a:xfrm>
          <a:ln/>
        </p:spPr>
        <p:txBody>
          <a:bodyPr vert="horz" wrap="square" lIns="91440" tIns="45720" rIns="91440" bIns="45720" anchor="t"/>
          <a:lstStyle/>
          <a:p>
            <a:pPr marL="0" indent="0" eaLnBrk="1" hangingPunct="1">
              <a:buNone/>
            </a:pPr>
            <a:r>
              <a:rPr lang="zh-CN" altLang="en-US" sz="2000" dirty="0" smtClean="0">
                <a:ea typeface="宋体" panose="02010600030101010101" pitchFamily="2" charset="-122"/>
              </a:rPr>
              <a:t>      使用</a:t>
            </a:r>
            <a:r>
              <a:rPr lang="zh-CN" altLang="en-US" sz="2000" dirty="0">
                <a:ea typeface="宋体" panose="02010600030101010101" pitchFamily="2" charset="-122"/>
              </a:rPr>
              <a:t>机场的登机牌，先写好航班号时间目的地，然后统一使用名单的序号来填写名字座位号。</a:t>
            </a:r>
            <a:endParaRPr lang="en-US" altLang="zh-CN" sz="2000" dirty="0">
              <a:ea typeface="宋体" panose="02010600030101010101" pitchFamily="2" charset="-122"/>
            </a:endParaRPr>
          </a:p>
          <a:p>
            <a:pPr marL="0" indent="0" eaLnBrk="1" hangingPunct="1">
              <a:buNone/>
            </a:pPr>
            <a:r>
              <a:rPr lang="zh-CN" altLang="en-US" sz="2000" dirty="0" smtClean="0">
                <a:ea typeface="宋体" panose="02010600030101010101" pitchFamily="2" charset="-122"/>
              </a:rPr>
              <a:t>      公务</a:t>
            </a:r>
            <a:r>
              <a:rPr lang="zh-CN" altLang="en-US" sz="2000" dirty="0">
                <a:ea typeface="宋体" panose="02010600030101010101" pitchFamily="2" charset="-122"/>
              </a:rPr>
              <a:t>舱，白金卡，金卡等可以使用休息室的旅客的登机牌做好标记，并可以使用订书机把休息室卡钉好。</a:t>
            </a:r>
            <a:endParaRPr lang="en-US" altLang="zh-CN" sz="2000" dirty="0">
              <a:ea typeface="宋体" panose="02010600030101010101" pitchFamily="2" charset="-122"/>
            </a:endParaRPr>
          </a:p>
          <a:p>
            <a:pPr marL="0" indent="0" eaLnBrk="1" hangingPunct="1">
              <a:buNone/>
            </a:pPr>
            <a:r>
              <a:rPr lang="zh-CN" altLang="en-US" sz="2000" dirty="0" smtClean="0">
                <a:ea typeface="宋体" panose="02010600030101010101" pitchFamily="2" charset="-122"/>
              </a:rPr>
              <a:t>      转机</a:t>
            </a:r>
            <a:r>
              <a:rPr lang="zh-CN" altLang="en-US" sz="2000" dirty="0">
                <a:ea typeface="宋体" panose="02010600030101010101" pitchFamily="2" charset="-122"/>
              </a:rPr>
              <a:t>的旅客的登机牌单独</a:t>
            </a:r>
            <a:r>
              <a:rPr lang="zh-CN" altLang="en-US" sz="2000" dirty="0" smtClean="0">
                <a:ea typeface="宋体" panose="02010600030101010101" pitchFamily="2" charset="-122"/>
              </a:rPr>
              <a:t>存放。</a:t>
            </a:r>
            <a:endParaRPr lang="zh-CN" altLang="en-US" sz="2000" dirty="0">
              <a:ea typeface="宋体" panose="02010600030101010101" pitchFamily="2" charset="-122"/>
            </a:endParaRPr>
          </a:p>
        </p:txBody>
      </p:sp>
      <p:pic>
        <p:nvPicPr>
          <p:cNvPr id="2" name="图片 1"/>
          <p:cNvPicPr>
            <a:picLocks noChangeAspect="1"/>
          </p:cNvPicPr>
          <p:nvPr/>
        </p:nvPicPr>
        <p:blipFill>
          <a:blip r:embed="rId2"/>
          <a:srcRect l="43994" t="18002" r="8012" b="1992"/>
          <a:stretch>
            <a:fillRect/>
          </a:stretch>
        </p:blipFill>
        <p:spPr>
          <a:xfrm rot="16200000">
            <a:off x="3200400" y="1833880"/>
            <a:ext cx="2742565" cy="6096000"/>
          </a:xfrm>
          <a:prstGeom prst="rect">
            <a:avLst/>
          </a:prstGeom>
        </p:spPr>
      </p:pic>
      <p:sp>
        <p:nvSpPr>
          <p:cNvPr id="21" name="流程图: 可选过程 20"/>
          <p:cNvSpPr/>
          <p:nvPr/>
        </p:nvSpPr>
        <p:spPr>
          <a:xfrm>
            <a:off x="139700" y="261620"/>
            <a:ext cx="2903855" cy="433705"/>
          </a:xfrm>
          <a:prstGeom prst="flowChartAlternateProcess">
            <a:avLst/>
          </a:prstGeom>
          <a:solidFill>
            <a:srgbClr val="477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98855">
              <a:defRPr/>
            </a:pPr>
            <a:r>
              <a:rPr lang="zh-CN" altLang="en-US" sz="3200" b="1" dirty="0">
                <a:latin typeface="微软雅黑" panose="020B0503020204020204" charset="-122"/>
                <a:ea typeface="微软雅黑" panose="020B0503020204020204" charset="-122"/>
              </a:rPr>
              <a:t>航前准备工作</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47625" y="930910"/>
            <a:ext cx="2277110" cy="905510"/>
          </a:xfrm>
          <a:ln/>
        </p:spPr>
        <p:txBody>
          <a:bodyPr vert="horz" wrap="square" lIns="91440" tIns="45720" rIns="91440" bIns="45720" anchor="ctr"/>
          <a:lstStyle/>
          <a:p>
            <a:pPr eaLnBrk="1" hangingPunct="1"/>
            <a:r>
              <a:rPr lang="zh-CN" altLang="en-US" b="1" dirty="0">
                <a:ea typeface="宋体" panose="02010600030101010101" pitchFamily="2" charset="-122"/>
              </a:rPr>
              <a:t>登单</a:t>
            </a:r>
          </a:p>
        </p:txBody>
      </p:sp>
      <p:sp>
        <p:nvSpPr>
          <p:cNvPr id="10243" name="内容占位符 2"/>
          <p:cNvSpPr>
            <a:spLocks noGrp="1"/>
          </p:cNvSpPr>
          <p:nvPr>
            <p:ph idx="1"/>
          </p:nvPr>
        </p:nvSpPr>
        <p:spPr>
          <a:xfrm>
            <a:off x="170815" y="1836420"/>
            <a:ext cx="8229600" cy="4525963"/>
          </a:xfrm>
          <a:ln/>
        </p:spPr>
        <p:txBody>
          <a:bodyPr vert="horz" wrap="square" lIns="91440" tIns="45720" rIns="91440" bIns="45720" anchor="t"/>
          <a:lstStyle/>
          <a:p>
            <a:pPr marL="0" indent="0" eaLnBrk="1" hangingPunct="1">
              <a:buNone/>
            </a:pPr>
            <a:r>
              <a:rPr lang="zh-CN" altLang="en-US" sz="2000" dirty="0">
                <a:ea typeface="宋体" panose="02010600030101010101" pitchFamily="2" charset="-122"/>
              </a:rPr>
              <a:t>记录下旅客的序号和托运行李，方便航班最后的统计。</a:t>
            </a:r>
          </a:p>
          <a:p>
            <a:pPr marL="0" indent="0" eaLnBrk="1" hangingPunct="1">
              <a:buNone/>
            </a:pPr>
            <a:r>
              <a:rPr lang="zh-CN" altLang="en-US" sz="2000" dirty="0">
                <a:ea typeface="宋体" panose="02010600030101010101" pitchFamily="2" charset="-122"/>
              </a:rPr>
              <a:t>登单可分为直达登单（图一），转机登单（图二），公务登单。</a:t>
            </a:r>
          </a:p>
        </p:txBody>
      </p:sp>
      <p:pic>
        <p:nvPicPr>
          <p:cNvPr id="6" name="图片 5"/>
          <p:cNvPicPr>
            <a:picLocks noChangeAspect="1"/>
          </p:cNvPicPr>
          <p:nvPr/>
        </p:nvPicPr>
        <p:blipFill>
          <a:blip r:embed="rId2"/>
          <a:stretch>
            <a:fillRect/>
          </a:stretch>
        </p:blipFill>
        <p:spPr>
          <a:xfrm>
            <a:off x="397510" y="2894965"/>
            <a:ext cx="4135120" cy="3348355"/>
          </a:xfrm>
          <a:prstGeom prst="rect">
            <a:avLst/>
          </a:prstGeom>
        </p:spPr>
      </p:pic>
      <p:pic>
        <p:nvPicPr>
          <p:cNvPr id="5" name="图片 4"/>
          <p:cNvPicPr>
            <a:picLocks noChangeAspect="1"/>
          </p:cNvPicPr>
          <p:nvPr/>
        </p:nvPicPr>
        <p:blipFill>
          <a:blip r:embed="rId3"/>
          <a:stretch>
            <a:fillRect/>
          </a:stretch>
        </p:blipFill>
        <p:spPr>
          <a:xfrm>
            <a:off x="4911090" y="2894965"/>
            <a:ext cx="3489325" cy="3348355"/>
          </a:xfrm>
          <a:prstGeom prst="rect">
            <a:avLst/>
          </a:prstGeom>
        </p:spPr>
      </p:pic>
      <p:sp>
        <p:nvSpPr>
          <p:cNvPr id="21" name="流程图: 可选过程 20"/>
          <p:cNvSpPr/>
          <p:nvPr/>
        </p:nvSpPr>
        <p:spPr>
          <a:xfrm>
            <a:off x="170815" y="222250"/>
            <a:ext cx="2903855" cy="433705"/>
          </a:xfrm>
          <a:prstGeom prst="flowChartAlternateProcess">
            <a:avLst/>
          </a:prstGeom>
          <a:solidFill>
            <a:srgbClr val="477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98855">
              <a:defRPr/>
            </a:pPr>
            <a:r>
              <a:rPr lang="zh-CN" altLang="en-US" sz="3200" b="1" dirty="0">
                <a:latin typeface="微软雅黑" panose="020B0503020204020204" charset="-122"/>
                <a:ea typeface="微软雅黑" panose="020B0503020204020204" charset="-122"/>
              </a:rPr>
              <a:t>航前准备工作</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160020" y="1009650"/>
            <a:ext cx="2611120" cy="702310"/>
          </a:xfrm>
          <a:ln/>
        </p:spPr>
        <p:txBody>
          <a:bodyPr vert="horz" wrap="square" lIns="91440" tIns="45720" rIns="91440" bIns="45720" anchor="ctr"/>
          <a:lstStyle/>
          <a:p>
            <a:pPr eaLnBrk="1" hangingPunct="1"/>
            <a:r>
              <a:rPr lang="zh-CN" altLang="en-US" b="1" dirty="0">
                <a:ea typeface="宋体" panose="02010600030101010101" pitchFamily="2" charset="-122"/>
              </a:rPr>
              <a:t>座位图</a:t>
            </a:r>
          </a:p>
        </p:txBody>
      </p:sp>
      <p:sp>
        <p:nvSpPr>
          <p:cNvPr id="11267" name="内容占位符 2"/>
          <p:cNvSpPr>
            <a:spLocks noGrp="1"/>
          </p:cNvSpPr>
          <p:nvPr>
            <p:ph idx="1"/>
          </p:nvPr>
        </p:nvSpPr>
        <p:spPr>
          <a:xfrm>
            <a:off x="88265" y="1711960"/>
            <a:ext cx="8229600" cy="4525963"/>
          </a:xfrm>
          <a:ln/>
        </p:spPr>
        <p:txBody>
          <a:bodyPr vert="horz" wrap="square" lIns="91440" tIns="45720" rIns="91440" bIns="45720" anchor="t"/>
          <a:lstStyle/>
          <a:p>
            <a:pPr marL="0" indent="0" eaLnBrk="1" hangingPunct="1">
              <a:buNone/>
            </a:pPr>
            <a:r>
              <a:rPr lang="en-US" altLang="zh-CN" sz="2000" dirty="0">
                <a:ea typeface="宋体" panose="02010600030101010101" pitchFamily="2" charset="-122"/>
              </a:rPr>
              <a:t>1.</a:t>
            </a:r>
            <a:r>
              <a:rPr lang="zh-CN" altLang="en-US" sz="2000" dirty="0">
                <a:ea typeface="宋体" panose="02010600030101010101" pitchFamily="2" charset="-122"/>
              </a:rPr>
              <a:t>所有的登机牌按名单上面的座位填写，再用手工座位图的贴纸贴在登机牌上复核。</a:t>
            </a:r>
            <a:endParaRPr lang="en-US" altLang="zh-CN" sz="2000" dirty="0">
              <a:ea typeface="宋体" panose="02010600030101010101" pitchFamily="2" charset="-122"/>
            </a:endParaRPr>
          </a:p>
          <a:p>
            <a:pPr marL="0" indent="0" eaLnBrk="1" hangingPunct="1">
              <a:buNone/>
            </a:pPr>
            <a:r>
              <a:rPr lang="en-US" altLang="zh-CN" sz="2000" dirty="0">
                <a:ea typeface="宋体" panose="02010600030101010101" pitchFamily="2" charset="-122"/>
              </a:rPr>
              <a:t>2.</a:t>
            </a:r>
            <a:r>
              <a:rPr lang="zh-CN" altLang="en-US" sz="2000" dirty="0">
                <a:ea typeface="宋体" panose="02010600030101010101" pitchFamily="2" charset="-122"/>
              </a:rPr>
              <a:t>手工航班不接受换位置，</a:t>
            </a:r>
            <a:r>
              <a:rPr lang="en-US" altLang="zh-CN" sz="2000" dirty="0">
                <a:ea typeface="宋体" panose="02010600030101010101" pitchFamily="2" charset="-122"/>
              </a:rPr>
              <a:t>NOSHOW</a:t>
            </a:r>
            <a:r>
              <a:rPr lang="zh-CN" altLang="en-US" sz="2000" dirty="0">
                <a:ea typeface="宋体" panose="02010600030101010101" pitchFamily="2" charset="-122"/>
              </a:rPr>
              <a:t>根据名单和座位</a:t>
            </a:r>
            <a:r>
              <a:rPr lang="zh-CN" altLang="en-US" sz="2000" dirty="0" smtClean="0">
                <a:ea typeface="宋体" panose="02010600030101010101" pitchFamily="2" charset="-122"/>
              </a:rPr>
              <a:t>图整合</a:t>
            </a:r>
            <a:r>
              <a:rPr lang="zh-CN" altLang="en-US" sz="2000" dirty="0">
                <a:ea typeface="宋体" panose="02010600030101010101" pitchFamily="2" charset="-122"/>
              </a:rPr>
              <a:t>在一起。</a:t>
            </a:r>
          </a:p>
        </p:txBody>
      </p:sp>
      <p:sp>
        <p:nvSpPr>
          <p:cNvPr id="21" name="流程图: 可选过程 20"/>
          <p:cNvSpPr/>
          <p:nvPr/>
        </p:nvSpPr>
        <p:spPr>
          <a:xfrm>
            <a:off x="160020" y="433070"/>
            <a:ext cx="2903855" cy="433705"/>
          </a:xfrm>
          <a:prstGeom prst="flowChartAlternateProcess">
            <a:avLst/>
          </a:prstGeom>
          <a:solidFill>
            <a:srgbClr val="4774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98855">
              <a:defRPr/>
            </a:pPr>
            <a:r>
              <a:rPr lang="zh-CN" altLang="en-US" sz="3200" b="1" dirty="0">
                <a:latin typeface="微软雅黑" panose="020B0503020204020204" charset="-122"/>
                <a:ea typeface="微软雅黑" panose="020B0503020204020204" charset="-122"/>
              </a:rPr>
              <a:t>航前准备工作</a:t>
            </a:r>
          </a:p>
        </p:txBody>
      </p:sp>
      <p:pic>
        <p:nvPicPr>
          <p:cNvPr id="2" name="图片 1"/>
          <p:cNvPicPr>
            <a:picLocks noChangeAspect="1"/>
          </p:cNvPicPr>
          <p:nvPr/>
        </p:nvPicPr>
        <p:blipFill>
          <a:blip r:embed="rId2"/>
          <a:srcRect l="-6285" t="1142" r="2625" b="27212"/>
          <a:stretch>
            <a:fillRect/>
          </a:stretch>
        </p:blipFill>
        <p:spPr>
          <a:xfrm>
            <a:off x="2041525" y="2820670"/>
            <a:ext cx="4137025" cy="3825240"/>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600</Words>
  <Application>WPS 演示</Application>
  <PresentationFormat>全屏显示(4:3)</PresentationFormat>
  <Paragraphs>50</Paragraphs>
  <Slides>12</Slides>
  <Notes>0</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Office 主题</vt:lpstr>
      <vt:lpstr>手工航班操作手册</vt:lpstr>
      <vt:lpstr>手工航班的介绍</vt:lpstr>
      <vt:lpstr>幻灯片 3</vt:lpstr>
      <vt:lpstr>旅客名单 把所有旅客都安排好位置并接收出来，注意每个柜台要准备一份按字母顺序排列下来的旅客名单，这样可以快速根据旅客的名字来查找到旅客。结关准备多4份旅客名单。在名单上标注好转机的航班号，目的地日期。公务或是白金卡金卡银卡的旅客也要做好标记以区分行李优先和增加行李托运额。</vt:lpstr>
      <vt:lpstr>BAGFAST条</vt:lpstr>
      <vt:lpstr>行李条</vt:lpstr>
      <vt:lpstr>登机牌</vt:lpstr>
      <vt:lpstr>登单</vt:lpstr>
      <vt:lpstr>座位图</vt:lpstr>
      <vt:lpstr>引导员</vt:lpstr>
      <vt:lpstr>值机柜台</vt:lpstr>
      <vt:lpstr>航后汇总</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吴小燕</cp:lastModifiedBy>
  <cp:revision>35</cp:revision>
  <dcterms:created xsi:type="dcterms:W3CDTF">2018-09-23T12:07:08Z</dcterms:created>
  <dcterms:modified xsi:type="dcterms:W3CDTF">2018-09-24T12:18:29Z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2052-10.1.0.7400</vt:lpwstr>
  </property>
</Properties>
</file>