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59" r:id="rId4"/>
    <p:sldId id="269" r:id="rId5"/>
    <p:sldId id="258" r:id="rId6"/>
    <p:sldId id="265" r:id="rId7"/>
    <p:sldId id="278" r:id="rId8"/>
    <p:sldId id="279" r:id="rId9"/>
    <p:sldId id="264" r:id="rId10"/>
    <p:sldId id="272" r:id="rId11"/>
    <p:sldId id="268" r:id="rId12"/>
    <p:sldId id="280" r:id="rId13"/>
    <p:sldId id="270" r:id="rId14"/>
    <p:sldId id="260" r:id="rId15"/>
  </p:sldIdLst>
  <p:sldSz cx="5759450" cy="4319270"/>
  <p:notesSz cx="6858000" cy="9144000"/>
  <p:custDataLst>
    <p:tags r:id="rId20"/>
  </p:custDataLst>
  <p:defaultTextStyle>
    <a:defPPr>
      <a:defRPr lang="zh-CN"/>
    </a:defPPr>
    <a:lvl1pPr marL="0" algn="l" defTabSz="483870" rtl="0" eaLnBrk="1" latinLnBrk="0" hangingPunct="1">
      <a:defRPr sz="950" kern="1200">
        <a:solidFill>
          <a:schemeClr val="tx1"/>
        </a:solidFill>
        <a:latin typeface="+mn-lt"/>
        <a:ea typeface="+mn-ea"/>
        <a:cs typeface="+mn-cs"/>
      </a:defRPr>
    </a:lvl1pPr>
    <a:lvl2pPr marL="241935" algn="l" defTabSz="483870" rtl="0" eaLnBrk="1" latinLnBrk="0" hangingPunct="1">
      <a:defRPr sz="950" kern="1200">
        <a:solidFill>
          <a:schemeClr val="tx1"/>
        </a:solidFill>
        <a:latin typeface="+mn-lt"/>
        <a:ea typeface="+mn-ea"/>
        <a:cs typeface="+mn-cs"/>
      </a:defRPr>
    </a:lvl2pPr>
    <a:lvl3pPr marL="483870" algn="l" defTabSz="483870" rtl="0" eaLnBrk="1" latinLnBrk="0" hangingPunct="1">
      <a:defRPr sz="950" kern="1200">
        <a:solidFill>
          <a:schemeClr val="tx1"/>
        </a:solidFill>
        <a:latin typeface="+mn-lt"/>
        <a:ea typeface="+mn-ea"/>
        <a:cs typeface="+mn-cs"/>
      </a:defRPr>
    </a:lvl3pPr>
    <a:lvl4pPr marL="725805" algn="l" defTabSz="483870" rtl="0" eaLnBrk="1" latinLnBrk="0" hangingPunct="1">
      <a:defRPr sz="950" kern="1200">
        <a:solidFill>
          <a:schemeClr val="tx1"/>
        </a:solidFill>
        <a:latin typeface="+mn-lt"/>
        <a:ea typeface="+mn-ea"/>
        <a:cs typeface="+mn-cs"/>
      </a:defRPr>
    </a:lvl4pPr>
    <a:lvl5pPr marL="967740" algn="l" defTabSz="483870" rtl="0" eaLnBrk="1" latinLnBrk="0" hangingPunct="1">
      <a:defRPr sz="950" kern="1200">
        <a:solidFill>
          <a:schemeClr val="tx1"/>
        </a:solidFill>
        <a:latin typeface="+mn-lt"/>
        <a:ea typeface="+mn-ea"/>
        <a:cs typeface="+mn-cs"/>
      </a:defRPr>
    </a:lvl5pPr>
    <a:lvl6pPr marL="1209040" algn="l" defTabSz="483870" rtl="0" eaLnBrk="1" latinLnBrk="0" hangingPunct="1">
      <a:defRPr sz="950" kern="1200">
        <a:solidFill>
          <a:schemeClr val="tx1"/>
        </a:solidFill>
        <a:latin typeface="+mn-lt"/>
        <a:ea typeface="+mn-ea"/>
        <a:cs typeface="+mn-cs"/>
      </a:defRPr>
    </a:lvl6pPr>
    <a:lvl7pPr marL="1450975" algn="l" defTabSz="483870" rtl="0" eaLnBrk="1" latinLnBrk="0" hangingPunct="1">
      <a:defRPr sz="950" kern="1200">
        <a:solidFill>
          <a:schemeClr val="tx1"/>
        </a:solidFill>
        <a:latin typeface="+mn-lt"/>
        <a:ea typeface="+mn-ea"/>
        <a:cs typeface="+mn-cs"/>
      </a:defRPr>
    </a:lvl7pPr>
    <a:lvl8pPr marL="1692910" algn="l" defTabSz="483870" rtl="0" eaLnBrk="1" latinLnBrk="0" hangingPunct="1">
      <a:defRPr sz="950" kern="1200">
        <a:solidFill>
          <a:schemeClr val="tx1"/>
        </a:solidFill>
        <a:latin typeface="+mn-lt"/>
        <a:ea typeface="+mn-ea"/>
        <a:cs typeface="+mn-cs"/>
      </a:defRPr>
    </a:lvl8pPr>
    <a:lvl9pPr marL="1934845" algn="l" defTabSz="483870" rtl="0" eaLnBrk="1" latinLnBrk="0" hangingPunct="1">
      <a:defRPr sz="9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AC6"/>
    <a:srgbClr val="0D3936"/>
    <a:srgbClr val="A5A5A5"/>
    <a:srgbClr val="ABABAE"/>
    <a:srgbClr val="1C7770"/>
    <a:srgbClr val="FBFBFB"/>
    <a:srgbClr val="165E59"/>
    <a:srgbClr val="114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249" autoAdjust="0"/>
  </p:normalViewPr>
  <p:slideViewPr>
    <p:cSldViewPr snapToGrid="0">
      <p:cViewPr>
        <p:scale>
          <a:sx n="75" d="100"/>
          <a:sy n="75" d="100"/>
        </p:scale>
        <p:origin x="19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449" y="1143000"/>
            <a:ext cx="411510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602B-03F4-47B5-B172-5831107276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C6B8-6089-4960-A1B8-9DC896CD92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图片 78"/>
          <p:cNvPicPr>
            <a:picLocks noChangeAspect="1"/>
          </p:cNvPicPr>
          <p:nvPr userDrawn="1"/>
        </p:nvPicPr>
        <p:blipFill rotWithShape="1">
          <a:blip r:embed="rId2"/>
          <a:srcRect l="27003" r="27052" b="9880"/>
          <a:stretch>
            <a:fillRect/>
          </a:stretch>
        </p:blipFill>
        <p:spPr>
          <a:xfrm>
            <a:off x="0" y="0"/>
            <a:ext cx="5753323" cy="432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229979"/>
            <a:ext cx="4967526" cy="83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1149890"/>
            <a:ext cx="4967526" cy="2740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4003619"/>
            <a:ext cx="1295876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C602B-03F4-47B5-B172-5831107276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4003619"/>
            <a:ext cx="1943814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4003619"/>
            <a:ext cx="1295876" cy="229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AC6B8-6089-4960-A1B8-9DC896CD92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575945" rtl="0" eaLnBrk="1" latinLnBrk="0" hangingPunct="1">
        <a:lnSpc>
          <a:spcPct val="90000"/>
        </a:lnSpc>
        <a:spcBef>
          <a:spcPct val="0"/>
        </a:spcBef>
        <a:buNone/>
        <a:defRPr sz="27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145" indent="-144145" algn="l" defTabSz="575945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74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4pPr>
      <a:lvl5pPr marL="129603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5pPr>
      <a:lvl6pPr marL="158369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6pPr>
      <a:lvl7pPr marL="1871980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7pPr>
      <a:lvl8pPr marL="215963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8pPr>
      <a:lvl9pPr marL="2447925" indent="-144145" algn="l" defTabSz="575945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1pPr>
      <a:lvl2pPr marL="28829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7594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3pPr>
      <a:lvl4pPr marL="86423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4pPr>
      <a:lvl5pPr marL="115189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5pPr>
      <a:lvl6pPr marL="144018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6pPr>
      <a:lvl7pPr marL="172783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7pPr>
      <a:lvl8pPr marL="2016125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8pPr>
      <a:lvl9pPr marL="2303780" algn="l" defTabSz="575945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5759450" cy="4319588"/>
          </a:xfrm>
          <a:prstGeom prst="rect">
            <a:avLst/>
          </a:prstGeom>
          <a:solidFill>
            <a:srgbClr val="1C77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5015" b="94362" l="1566" r="96197">
                        <a14:foregroundMark x1="43177" y1="83234" x2="45861" y2="84570"/>
                        <a14:foregroundMark x1="41834" y1="81899" x2="41834" y2="81899"/>
                        <a14:foregroundMark x1="35570" y1="85015" x2="35570" y2="85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4" t="33334" r="4954" b="6837"/>
          <a:stretch>
            <a:fillRect/>
          </a:stretch>
        </p:blipFill>
        <p:spPr>
          <a:xfrm>
            <a:off x="91" y="954316"/>
            <a:ext cx="3353253" cy="3365272"/>
          </a:xfrm>
        </p:spPr>
      </p:pic>
      <p:sp>
        <p:nvSpPr>
          <p:cNvPr id="3" name="文本框 2"/>
          <p:cNvSpPr txBox="1"/>
          <p:nvPr/>
        </p:nvSpPr>
        <p:spPr>
          <a:xfrm>
            <a:off x="3650615" y="690880"/>
            <a:ext cx="1290320" cy="2834640"/>
          </a:xfrm>
          <a:prstGeom prst="rect">
            <a:avLst/>
          </a:prstGeom>
          <a:noFill/>
        </p:spPr>
        <p:txBody>
          <a:bodyPr vert="eaVert" wrap="non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720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63500" dist="50800" dir="13500000">
                    <a:schemeClr val="bg1">
                      <a:alpha val="50000"/>
                    </a:schemeClr>
                  </a:innerShdw>
                </a:effectLst>
              </a:rPr>
              <a:t>边防岗</a:t>
            </a:r>
            <a:endParaRPr lang="zh-CN" altLang="en-US" sz="720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13500000">
                  <a:schemeClr val="bg1">
                    <a:alpha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1"/>
          <p:cNvGrpSpPr/>
          <p:nvPr/>
        </p:nvGrpSpPr>
        <p:grpSpPr bwMode="auto">
          <a:xfrm>
            <a:off x="2506418" y="1460613"/>
            <a:ext cx="947452" cy="947451"/>
            <a:chOff x="2468" y="965"/>
            <a:chExt cx="825" cy="825"/>
          </a:xfrm>
        </p:grpSpPr>
        <p:sp>
          <p:nvSpPr>
            <p:cNvPr id="7" name="Freeform 13"/>
            <p:cNvSpPr/>
            <p:nvPr/>
          </p:nvSpPr>
          <p:spPr bwMode="auto">
            <a:xfrm>
              <a:off x="2477" y="984"/>
              <a:ext cx="805" cy="804"/>
            </a:xfrm>
            <a:custGeom>
              <a:avLst/>
              <a:gdLst>
                <a:gd name="T0" fmla="*/ 108 w 401"/>
                <a:gd name="T1" fmla="*/ 245 h 401"/>
                <a:gd name="T2" fmla="*/ 139 w 401"/>
                <a:gd name="T3" fmla="*/ 265 h 401"/>
                <a:gd name="T4" fmla="*/ 0 w 401"/>
                <a:gd name="T5" fmla="*/ 401 h 401"/>
                <a:gd name="T6" fmla="*/ 149 w 401"/>
                <a:gd name="T7" fmla="*/ 551 h 401"/>
                <a:gd name="T8" fmla="*/ 177 w 401"/>
                <a:gd name="T9" fmla="*/ 499 h 401"/>
                <a:gd name="T10" fmla="*/ 313 w 401"/>
                <a:gd name="T11" fmla="*/ 499 h 401"/>
                <a:gd name="T12" fmla="*/ 313 w 401"/>
                <a:gd name="T13" fmla="*/ 636 h 401"/>
                <a:gd name="T14" fmla="*/ 261 w 401"/>
                <a:gd name="T15" fmla="*/ 662 h 401"/>
                <a:gd name="T16" fmla="*/ 404 w 401"/>
                <a:gd name="T17" fmla="*/ 804 h 401"/>
                <a:gd name="T18" fmla="*/ 540 w 401"/>
                <a:gd name="T19" fmla="*/ 666 h 401"/>
                <a:gd name="T20" fmla="*/ 560 w 401"/>
                <a:gd name="T21" fmla="*/ 696 h 401"/>
                <a:gd name="T22" fmla="*/ 697 w 401"/>
                <a:gd name="T23" fmla="*/ 696 h 401"/>
                <a:gd name="T24" fmla="*/ 697 w 401"/>
                <a:gd name="T25" fmla="*/ 559 h 401"/>
                <a:gd name="T26" fmla="*/ 666 w 401"/>
                <a:gd name="T27" fmla="*/ 539 h 401"/>
                <a:gd name="T28" fmla="*/ 805 w 401"/>
                <a:gd name="T29" fmla="*/ 401 h 401"/>
                <a:gd name="T30" fmla="*/ 668 w 401"/>
                <a:gd name="T31" fmla="*/ 265 h 401"/>
                <a:gd name="T32" fmla="*/ 642 w 401"/>
                <a:gd name="T33" fmla="*/ 305 h 401"/>
                <a:gd name="T34" fmla="*/ 506 w 401"/>
                <a:gd name="T35" fmla="*/ 305 h 401"/>
                <a:gd name="T36" fmla="*/ 506 w 401"/>
                <a:gd name="T37" fmla="*/ 168 h 401"/>
                <a:gd name="T38" fmla="*/ 548 w 401"/>
                <a:gd name="T39" fmla="*/ 144 h 401"/>
                <a:gd name="T40" fmla="*/ 404 w 401"/>
                <a:gd name="T41" fmla="*/ 0 h 401"/>
                <a:gd name="T42" fmla="*/ 265 w 401"/>
                <a:gd name="T43" fmla="*/ 136 h 401"/>
                <a:gd name="T44" fmla="*/ 245 w 401"/>
                <a:gd name="T45" fmla="*/ 108 h 401"/>
                <a:gd name="T46" fmla="*/ 108 w 401"/>
                <a:gd name="T47" fmla="*/ 108 h 401"/>
                <a:gd name="T48" fmla="*/ 108 w 401"/>
                <a:gd name="T49" fmla="*/ 245 h 4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1" h="401">
                  <a:moveTo>
                    <a:pt x="54" y="122"/>
                  </a:moveTo>
                  <a:cubicBezTo>
                    <a:pt x="58" y="126"/>
                    <a:pt x="63" y="129"/>
                    <a:pt x="69" y="132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74" y="275"/>
                    <a:pt x="74" y="275"/>
                    <a:pt x="74" y="275"/>
                  </a:cubicBezTo>
                  <a:cubicBezTo>
                    <a:pt x="76" y="265"/>
                    <a:pt x="81" y="256"/>
                    <a:pt x="88" y="249"/>
                  </a:cubicBezTo>
                  <a:cubicBezTo>
                    <a:pt x="107" y="230"/>
                    <a:pt x="137" y="230"/>
                    <a:pt x="156" y="249"/>
                  </a:cubicBezTo>
                  <a:cubicBezTo>
                    <a:pt x="175" y="267"/>
                    <a:pt x="175" y="298"/>
                    <a:pt x="156" y="317"/>
                  </a:cubicBezTo>
                  <a:cubicBezTo>
                    <a:pt x="149" y="324"/>
                    <a:pt x="139" y="328"/>
                    <a:pt x="130" y="330"/>
                  </a:cubicBezTo>
                  <a:cubicBezTo>
                    <a:pt x="201" y="401"/>
                    <a:pt x="201" y="401"/>
                    <a:pt x="201" y="401"/>
                  </a:cubicBezTo>
                  <a:cubicBezTo>
                    <a:pt x="269" y="332"/>
                    <a:pt x="269" y="332"/>
                    <a:pt x="269" y="332"/>
                  </a:cubicBezTo>
                  <a:cubicBezTo>
                    <a:pt x="272" y="337"/>
                    <a:pt x="275" y="343"/>
                    <a:pt x="279" y="347"/>
                  </a:cubicBezTo>
                  <a:cubicBezTo>
                    <a:pt x="298" y="366"/>
                    <a:pt x="329" y="366"/>
                    <a:pt x="347" y="347"/>
                  </a:cubicBezTo>
                  <a:cubicBezTo>
                    <a:pt x="366" y="328"/>
                    <a:pt x="366" y="298"/>
                    <a:pt x="347" y="279"/>
                  </a:cubicBezTo>
                  <a:cubicBezTo>
                    <a:pt x="343" y="275"/>
                    <a:pt x="338" y="271"/>
                    <a:pt x="332" y="269"/>
                  </a:cubicBezTo>
                  <a:cubicBezTo>
                    <a:pt x="401" y="200"/>
                    <a:pt x="401" y="200"/>
                    <a:pt x="401" y="200"/>
                  </a:cubicBezTo>
                  <a:cubicBezTo>
                    <a:pt x="333" y="132"/>
                    <a:pt x="333" y="132"/>
                    <a:pt x="333" y="132"/>
                  </a:cubicBezTo>
                  <a:cubicBezTo>
                    <a:pt x="330" y="139"/>
                    <a:pt x="326" y="146"/>
                    <a:pt x="320" y="152"/>
                  </a:cubicBezTo>
                  <a:cubicBezTo>
                    <a:pt x="302" y="171"/>
                    <a:pt x="271" y="171"/>
                    <a:pt x="252" y="152"/>
                  </a:cubicBezTo>
                  <a:cubicBezTo>
                    <a:pt x="234" y="133"/>
                    <a:pt x="234" y="103"/>
                    <a:pt x="252" y="84"/>
                  </a:cubicBezTo>
                  <a:cubicBezTo>
                    <a:pt x="258" y="78"/>
                    <a:pt x="265" y="74"/>
                    <a:pt x="273" y="72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30" y="63"/>
                    <a:pt x="126" y="58"/>
                    <a:pt x="122" y="54"/>
                  </a:cubicBezTo>
                  <a:cubicBezTo>
                    <a:pt x="103" y="35"/>
                    <a:pt x="73" y="35"/>
                    <a:pt x="54" y="54"/>
                  </a:cubicBezTo>
                  <a:cubicBezTo>
                    <a:pt x="35" y="72"/>
                    <a:pt x="35" y="103"/>
                    <a:pt x="54" y="122"/>
                  </a:cubicBezTo>
                  <a:close/>
                </a:path>
              </a:pathLst>
            </a:custGeom>
            <a:solidFill>
              <a:srgbClr val="165E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8" name="Freeform 14"/>
            <p:cNvSpPr>
              <a:spLocks noEditPoints="1"/>
            </p:cNvSpPr>
            <p:nvPr/>
          </p:nvSpPr>
          <p:spPr bwMode="auto">
            <a:xfrm>
              <a:off x="2468" y="965"/>
              <a:ext cx="825" cy="825"/>
            </a:xfrm>
            <a:custGeom>
              <a:avLst/>
              <a:gdLst>
                <a:gd name="T0" fmla="*/ 255 w 411"/>
                <a:gd name="T1" fmla="*/ 668 h 411"/>
                <a:gd name="T2" fmla="*/ 317 w 411"/>
                <a:gd name="T3" fmla="*/ 640 h 411"/>
                <a:gd name="T4" fmla="*/ 255 w 411"/>
                <a:gd name="T5" fmla="*/ 488 h 411"/>
                <a:gd name="T6" fmla="*/ 167 w 411"/>
                <a:gd name="T7" fmla="*/ 562 h 411"/>
                <a:gd name="T8" fmla="*/ 0 w 411"/>
                <a:gd name="T9" fmla="*/ 411 h 411"/>
                <a:gd name="T10" fmla="*/ 112 w 411"/>
                <a:gd name="T11" fmla="*/ 259 h 411"/>
                <a:gd name="T12" fmla="*/ 112 w 411"/>
                <a:gd name="T13" fmla="*/ 112 h 411"/>
                <a:gd name="T14" fmla="*/ 259 w 411"/>
                <a:gd name="T15" fmla="*/ 112 h 411"/>
                <a:gd name="T16" fmla="*/ 414 w 411"/>
                <a:gd name="T17" fmla="*/ 0 h 411"/>
                <a:gd name="T18" fmla="*/ 560 w 411"/>
                <a:gd name="T19" fmla="*/ 161 h 411"/>
                <a:gd name="T20" fmla="*/ 522 w 411"/>
                <a:gd name="T21" fmla="*/ 309 h 411"/>
                <a:gd name="T22" fmla="*/ 648 w 411"/>
                <a:gd name="T23" fmla="*/ 309 h 411"/>
                <a:gd name="T24" fmla="*/ 674 w 411"/>
                <a:gd name="T25" fmla="*/ 261 h 411"/>
                <a:gd name="T26" fmla="*/ 689 w 411"/>
                <a:gd name="T27" fmla="*/ 548 h 411"/>
                <a:gd name="T28" fmla="*/ 743 w 411"/>
                <a:gd name="T29" fmla="*/ 638 h 411"/>
                <a:gd name="T30" fmla="*/ 638 w 411"/>
                <a:gd name="T31" fmla="*/ 743 h 411"/>
                <a:gd name="T32" fmla="*/ 548 w 411"/>
                <a:gd name="T33" fmla="*/ 689 h 411"/>
                <a:gd name="T34" fmla="*/ 285 w 411"/>
                <a:gd name="T35" fmla="*/ 676 h 411"/>
                <a:gd name="T36" fmla="*/ 552 w 411"/>
                <a:gd name="T37" fmla="*/ 664 h 411"/>
                <a:gd name="T38" fmla="*/ 576 w 411"/>
                <a:gd name="T39" fmla="*/ 701 h 411"/>
                <a:gd name="T40" fmla="*/ 703 w 411"/>
                <a:gd name="T41" fmla="*/ 701 h 411"/>
                <a:gd name="T42" fmla="*/ 703 w 411"/>
                <a:gd name="T43" fmla="*/ 576 h 411"/>
                <a:gd name="T44" fmla="*/ 664 w 411"/>
                <a:gd name="T45" fmla="*/ 552 h 411"/>
                <a:gd name="T46" fmla="*/ 680 w 411"/>
                <a:gd name="T47" fmla="*/ 287 h 411"/>
                <a:gd name="T48" fmla="*/ 586 w 411"/>
                <a:gd name="T49" fmla="*/ 351 h 411"/>
                <a:gd name="T50" fmla="*/ 512 w 411"/>
                <a:gd name="T51" fmla="*/ 173 h 411"/>
                <a:gd name="T52" fmla="*/ 414 w 411"/>
                <a:gd name="T53" fmla="*/ 20 h 411"/>
                <a:gd name="T54" fmla="*/ 269 w 411"/>
                <a:gd name="T55" fmla="*/ 151 h 411"/>
                <a:gd name="T56" fmla="*/ 187 w 411"/>
                <a:gd name="T57" fmla="*/ 96 h 411"/>
                <a:gd name="T58" fmla="*/ 96 w 411"/>
                <a:gd name="T59" fmla="*/ 187 h 411"/>
                <a:gd name="T60" fmla="*/ 151 w 411"/>
                <a:gd name="T61" fmla="*/ 267 h 411"/>
                <a:gd name="T62" fmla="*/ 20 w 411"/>
                <a:gd name="T63" fmla="*/ 411 h 411"/>
                <a:gd name="T64" fmla="*/ 181 w 411"/>
                <a:gd name="T65" fmla="*/ 504 h 411"/>
                <a:gd name="T66" fmla="*/ 327 w 411"/>
                <a:gd name="T67" fmla="*/ 504 h 411"/>
                <a:gd name="T68" fmla="*/ 285 w 411"/>
                <a:gd name="T69" fmla="*/ 676 h 4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11" h="411">
                  <a:moveTo>
                    <a:pt x="206" y="411"/>
                  </a:moveTo>
                  <a:cubicBezTo>
                    <a:pt x="127" y="333"/>
                    <a:pt x="127" y="333"/>
                    <a:pt x="127" y="333"/>
                  </a:cubicBezTo>
                  <a:cubicBezTo>
                    <a:pt x="134" y="331"/>
                    <a:pt x="134" y="331"/>
                    <a:pt x="134" y="331"/>
                  </a:cubicBezTo>
                  <a:cubicBezTo>
                    <a:pt x="143" y="330"/>
                    <a:pt x="152" y="326"/>
                    <a:pt x="158" y="319"/>
                  </a:cubicBezTo>
                  <a:cubicBezTo>
                    <a:pt x="176" y="302"/>
                    <a:pt x="176" y="273"/>
                    <a:pt x="158" y="256"/>
                  </a:cubicBezTo>
                  <a:cubicBezTo>
                    <a:pt x="150" y="248"/>
                    <a:pt x="139" y="243"/>
                    <a:pt x="127" y="243"/>
                  </a:cubicBezTo>
                  <a:cubicBezTo>
                    <a:pt x="115" y="243"/>
                    <a:pt x="104" y="248"/>
                    <a:pt x="95" y="256"/>
                  </a:cubicBezTo>
                  <a:cubicBezTo>
                    <a:pt x="89" y="263"/>
                    <a:pt x="85" y="271"/>
                    <a:pt x="83" y="280"/>
                  </a:cubicBezTo>
                  <a:cubicBezTo>
                    <a:pt x="82" y="287"/>
                    <a:pt x="82" y="287"/>
                    <a:pt x="82" y="287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4" y="135"/>
                    <a:pt x="60" y="132"/>
                    <a:pt x="56" y="129"/>
                  </a:cubicBezTo>
                  <a:cubicBezTo>
                    <a:pt x="47" y="119"/>
                    <a:pt x="41" y="106"/>
                    <a:pt x="41" y="93"/>
                  </a:cubicBezTo>
                  <a:cubicBezTo>
                    <a:pt x="41" y="79"/>
                    <a:pt x="47" y="66"/>
                    <a:pt x="56" y="56"/>
                  </a:cubicBezTo>
                  <a:cubicBezTo>
                    <a:pt x="66" y="46"/>
                    <a:pt x="79" y="41"/>
                    <a:pt x="93" y="41"/>
                  </a:cubicBezTo>
                  <a:cubicBezTo>
                    <a:pt x="107" y="41"/>
                    <a:pt x="120" y="46"/>
                    <a:pt x="129" y="56"/>
                  </a:cubicBezTo>
                  <a:cubicBezTo>
                    <a:pt x="133" y="59"/>
                    <a:pt x="136" y="63"/>
                    <a:pt x="138" y="67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84" y="79"/>
                    <a:pt x="284" y="79"/>
                    <a:pt x="284" y="79"/>
                  </a:cubicBezTo>
                  <a:cubicBezTo>
                    <a:pt x="279" y="80"/>
                    <a:pt x="279" y="80"/>
                    <a:pt x="279" y="80"/>
                  </a:cubicBezTo>
                  <a:cubicBezTo>
                    <a:pt x="272" y="82"/>
                    <a:pt x="265" y="86"/>
                    <a:pt x="260" y="91"/>
                  </a:cubicBezTo>
                  <a:cubicBezTo>
                    <a:pt x="243" y="109"/>
                    <a:pt x="243" y="137"/>
                    <a:pt x="260" y="154"/>
                  </a:cubicBezTo>
                  <a:cubicBezTo>
                    <a:pt x="268" y="163"/>
                    <a:pt x="280" y="167"/>
                    <a:pt x="292" y="167"/>
                  </a:cubicBezTo>
                  <a:cubicBezTo>
                    <a:pt x="303" y="167"/>
                    <a:pt x="315" y="163"/>
                    <a:pt x="323" y="154"/>
                  </a:cubicBezTo>
                  <a:cubicBezTo>
                    <a:pt x="328" y="149"/>
                    <a:pt x="332" y="143"/>
                    <a:pt x="334" y="136"/>
                  </a:cubicBezTo>
                  <a:cubicBezTo>
                    <a:pt x="336" y="130"/>
                    <a:pt x="336" y="130"/>
                    <a:pt x="336" y="130"/>
                  </a:cubicBezTo>
                  <a:cubicBezTo>
                    <a:pt x="411" y="205"/>
                    <a:pt x="411" y="205"/>
                    <a:pt x="411" y="205"/>
                  </a:cubicBezTo>
                  <a:cubicBezTo>
                    <a:pt x="343" y="273"/>
                    <a:pt x="343" y="273"/>
                    <a:pt x="343" y="273"/>
                  </a:cubicBezTo>
                  <a:cubicBezTo>
                    <a:pt x="348" y="275"/>
                    <a:pt x="351" y="278"/>
                    <a:pt x="355" y="281"/>
                  </a:cubicBezTo>
                  <a:cubicBezTo>
                    <a:pt x="365" y="291"/>
                    <a:pt x="370" y="304"/>
                    <a:pt x="370" y="318"/>
                  </a:cubicBezTo>
                  <a:cubicBezTo>
                    <a:pt x="370" y="332"/>
                    <a:pt x="365" y="345"/>
                    <a:pt x="355" y="355"/>
                  </a:cubicBezTo>
                  <a:cubicBezTo>
                    <a:pt x="345" y="364"/>
                    <a:pt x="332" y="370"/>
                    <a:pt x="318" y="370"/>
                  </a:cubicBezTo>
                  <a:cubicBezTo>
                    <a:pt x="305" y="370"/>
                    <a:pt x="292" y="364"/>
                    <a:pt x="282" y="355"/>
                  </a:cubicBezTo>
                  <a:cubicBezTo>
                    <a:pt x="278" y="351"/>
                    <a:pt x="276" y="347"/>
                    <a:pt x="273" y="343"/>
                  </a:cubicBezTo>
                  <a:lnTo>
                    <a:pt x="206" y="411"/>
                  </a:lnTo>
                  <a:close/>
                  <a:moveTo>
                    <a:pt x="142" y="337"/>
                  </a:moveTo>
                  <a:cubicBezTo>
                    <a:pt x="206" y="401"/>
                    <a:pt x="206" y="401"/>
                    <a:pt x="206" y="401"/>
                  </a:cubicBezTo>
                  <a:cubicBezTo>
                    <a:pt x="275" y="331"/>
                    <a:pt x="275" y="331"/>
                    <a:pt x="275" y="331"/>
                  </a:cubicBezTo>
                  <a:cubicBezTo>
                    <a:pt x="278" y="336"/>
                    <a:pt x="278" y="336"/>
                    <a:pt x="278" y="336"/>
                  </a:cubicBezTo>
                  <a:cubicBezTo>
                    <a:pt x="280" y="341"/>
                    <a:pt x="283" y="345"/>
                    <a:pt x="287" y="349"/>
                  </a:cubicBezTo>
                  <a:cubicBezTo>
                    <a:pt x="295" y="358"/>
                    <a:pt x="306" y="362"/>
                    <a:pt x="318" y="362"/>
                  </a:cubicBezTo>
                  <a:cubicBezTo>
                    <a:pt x="330" y="362"/>
                    <a:pt x="341" y="358"/>
                    <a:pt x="350" y="349"/>
                  </a:cubicBezTo>
                  <a:cubicBezTo>
                    <a:pt x="358" y="341"/>
                    <a:pt x="363" y="330"/>
                    <a:pt x="363" y="318"/>
                  </a:cubicBezTo>
                  <a:cubicBezTo>
                    <a:pt x="363" y="306"/>
                    <a:pt x="358" y="295"/>
                    <a:pt x="350" y="287"/>
                  </a:cubicBezTo>
                  <a:cubicBezTo>
                    <a:pt x="346" y="283"/>
                    <a:pt x="341" y="279"/>
                    <a:pt x="336" y="277"/>
                  </a:cubicBezTo>
                  <a:cubicBezTo>
                    <a:pt x="331" y="275"/>
                    <a:pt x="331" y="275"/>
                    <a:pt x="331" y="275"/>
                  </a:cubicBezTo>
                  <a:cubicBezTo>
                    <a:pt x="401" y="205"/>
                    <a:pt x="401" y="205"/>
                    <a:pt x="401" y="205"/>
                  </a:cubicBezTo>
                  <a:cubicBezTo>
                    <a:pt x="339" y="143"/>
                    <a:pt x="339" y="143"/>
                    <a:pt x="339" y="143"/>
                  </a:cubicBezTo>
                  <a:cubicBezTo>
                    <a:pt x="336" y="149"/>
                    <a:pt x="333" y="155"/>
                    <a:pt x="328" y="159"/>
                  </a:cubicBezTo>
                  <a:cubicBezTo>
                    <a:pt x="318" y="169"/>
                    <a:pt x="305" y="175"/>
                    <a:pt x="292" y="175"/>
                  </a:cubicBezTo>
                  <a:cubicBezTo>
                    <a:pt x="278" y="175"/>
                    <a:pt x="265" y="169"/>
                    <a:pt x="255" y="159"/>
                  </a:cubicBezTo>
                  <a:cubicBezTo>
                    <a:pt x="235" y="139"/>
                    <a:pt x="235" y="107"/>
                    <a:pt x="255" y="86"/>
                  </a:cubicBezTo>
                  <a:cubicBezTo>
                    <a:pt x="260" y="82"/>
                    <a:pt x="265" y="78"/>
                    <a:pt x="271" y="75"/>
                  </a:cubicBezTo>
                  <a:cubicBezTo>
                    <a:pt x="206" y="10"/>
                    <a:pt x="206" y="10"/>
                    <a:pt x="206" y="10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1" y="70"/>
                    <a:pt x="128" y="65"/>
                    <a:pt x="124" y="61"/>
                  </a:cubicBezTo>
                  <a:cubicBezTo>
                    <a:pt x="116" y="53"/>
                    <a:pt x="105" y="48"/>
                    <a:pt x="93" y="48"/>
                  </a:cubicBezTo>
                  <a:cubicBezTo>
                    <a:pt x="81" y="48"/>
                    <a:pt x="70" y="53"/>
                    <a:pt x="61" y="61"/>
                  </a:cubicBezTo>
                  <a:cubicBezTo>
                    <a:pt x="53" y="69"/>
                    <a:pt x="48" y="81"/>
                    <a:pt x="48" y="93"/>
                  </a:cubicBezTo>
                  <a:cubicBezTo>
                    <a:pt x="48" y="104"/>
                    <a:pt x="53" y="116"/>
                    <a:pt x="61" y="124"/>
                  </a:cubicBezTo>
                  <a:cubicBezTo>
                    <a:pt x="65" y="128"/>
                    <a:pt x="70" y="131"/>
                    <a:pt x="75" y="133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10" y="205"/>
                    <a:pt x="10" y="205"/>
                    <a:pt x="10" y="205"/>
                  </a:cubicBezTo>
                  <a:cubicBezTo>
                    <a:pt x="77" y="272"/>
                    <a:pt x="77" y="272"/>
                    <a:pt x="77" y="272"/>
                  </a:cubicBezTo>
                  <a:cubicBezTo>
                    <a:pt x="80" y="264"/>
                    <a:pt x="84" y="257"/>
                    <a:pt x="90" y="251"/>
                  </a:cubicBezTo>
                  <a:cubicBezTo>
                    <a:pt x="100" y="241"/>
                    <a:pt x="113" y="236"/>
                    <a:pt x="127" y="236"/>
                  </a:cubicBezTo>
                  <a:cubicBezTo>
                    <a:pt x="141" y="236"/>
                    <a:pt x="154" y="241"/>
                    <a:pt x="163" y="251"/>
                  </a:cubicBezTo>
                  <a:cubicBezTo>
                    <a:pt x="184" y="271"/>
                    <a:pt x="184" y="304"/>
                    <a:pt x="163" y="324"/>
                  </a:cubicBezTo>
                  <a:cubicBezTo>
                    <a:pt x="157" y="330"/>
                    <a:pt x="150" y="335"/>
                    <a:pt x="142" y="3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sp>
        <p:nvSpPr>
          <p:cNvPr id="9" name="Freeform 15"/>
          <p:cNvSpPr/>
          <p:nvPr/>
        </p:nvSpPr>
        <p:spPr bwMode="auto">
          <a:xfrm>
            <a:off x="882544" y="1537556"/>
            <a:ext cx="1611242" cy="322708"/>
          </a:xfrm>
          <a:custGeom>
            <a:avLst/>
            <a:gdLst>
              <a:gd name="T0" fmla="*/ 0 w 656"/>
              <a:gd name="T1" fmla="*/ 446088 h 131"/>
              <a:gd name="T2" fmla="*/ 0 w 656"/>
              <a:gd name="T3" fmla="*/ 132805 h 131"/>
              <a:gd name="T4" fmla="*/ 132414 w 656"/>
              <a:gd name="T5" fmla="*/ 0 h 131"/>
              <a:gd name="T6" fmla="*/ 2227263 w 656"/>
              <a:gd name="T7" fmla="*/ 0 h 13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56" h="131">
                <a:moveTo>
                  <a:pt x="0" y="131"/>
                </a:moveTo>
                <a:cubicBezTo>
                  <a:pt x="0" y="131"/>
                  <a:pt x="0" y="74"/>
                  <a:pt x="0" y="39"/>
                </a:cubicBezTo>
                <a:cubicBezTo>
                  <a:pt x="0" y="4"/>
                  <a:pt x="18" y="0"/>
                  <a:pt x="39" y="0"/>
                </a:cubicBezTo>
                <a:cubicBezTo>
                  <a:pt x="61" y="0"/>
                  <a:pt x="656" y="0"/>
                  <a:pt x="656" y="0"/>
                </a:cubicBezTo>
              </a:path>
            </a:pathLst>
          </a:custGeom>
          <a:noFill/>
          <a:ln w="19050" cap="flat">
            <a:solidFill>
              <a:srgbClr val="0D3936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10" name="Freeform 16"/>
          <p:cNvSpPr/>
          <p:nvPr/>
        </p:nvSpPr>
        <p:spPr bwMode="auto">
          <a:xfrm>
            <a:off x="3630295" y="713740"/>
            <a:ext cx="1143635" cy="1156970"/>
          </a:xfrm>
          <a:custGeom>
            <a:avLst/>
            <a:gdLst>
              <a:gd name="T0" fmla="*/ 0 w 471"/>
              <a:gd name="T1" fmla="*/ 911225 h 268"/>
              <a:gd name="T2" fmla="*/ 0 w 471"/>
              <a:gd name="T3" fmla="*/ 170005 h 268"/>
              <a:gd name="T4" fmla="*/ 183462 w 471"/>
              <a:gd name="T5" fmla="*/ 0 h 268"/>
              <a:gd name="T6" fmla="*/ 1437122 w 471"/>
              <a:gd name="T7" fmla="*/ 0 h 268"/>
              <a:gd name="T8" fmla="*/ 1600200 w 471"/>
              <a:gd name="T9" fmla="*/ 146204 h 268"/>
              <a:gd name="T10" fmla="*/ 1600200 w 471"/>
              <a:gd name="T11" fmla="*/ 329809 h 2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1" h="268">
                <a:moveTo>
                  <a:pt x="0" y="268"/>
                </a:moveTo>
                <a:cubicBezTo>
                  <a:pt x="0" y="268"/>
                  <a:pt x="0" y="92"/>
                  <a:pt x="0" y="50"/>
                </a:cubicBezTo>
                <a:cubicBezTo>
                  <a:pt x="0" y="8"/>
                  <a:pt x="7" y="0"/>
                  <a:pt x="54" y="0"/>
                </a:cubicBezTo>
                <a:cubicBezTo>
                  <a:pt x="101" y="0"/>
                  <a:pt x="391" y="0"/>
                  <a:pt x="423" y="0"/>
                </a:cubicBezTo>
                <a:cubicBezTo>
                  <a:pt x="455" y="0"/>
                  <a:pt x="471" y="5"/>
                  <a:pt x="471" y="43"/>
                </a:cubicBezTo>
                <a:cubicBezTo>
                  <a:pt x="471" y="82"/>
                  <a:pt x="471" y="97"/>
                  <a:pt x="471" y="97"/>
                </a:cubicBezTo>
              </a:path>
            </a:pathLst>
          </a:custGeom>
          <a:noFill/>
          <a:ln w="19050" cap="flat">
            <a:solidFill>
              <a:srgbClr val="165E59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11" name="Freeform 17"/>
          <p:cNvSpPr/>
          <p:nvPr/>
        </p:nvSpPr>
        <p:spPr bwMode="auto">
          <a:xfrm>
            <a:off x="1461135" y="2814320"/>
            <a:ext cx="776605" cy="490855"/>
          </a:xfrm>
          <a:custGeom>
            <a:avLst/>
            <a:gdLst>
              <a:gd name="T0" fmla="*/ 1073150 w 316"/>
              <a:gd name="T1" fmla="*/ 0 h 140"/>
              <a:gd name="T2" fmla="*/ 1073150 w 316"/>
              <a:gd name="T3" fmla="*/ 360589 h 140"/>
              <a:gd name="T4" fmla="*/ 930516 w 316"/>
              <a:gd name="T5" fmla="*/ 476250 h 140"/>
              <a:gd name="T6" fmla="*/ 0 w 316"/>
              <a:gd name="T7" fmla="*/ 476250 h 1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16" h="140">
                <a:moveTo>
                  <a:pt x="316" y="0"/>
                </a:moveTo>
                <a:cubicBezTo>
                  <a:pt x="316" y="0"/>
                  <a:pt x="316" y="78"/>
                  <a:pt x="316" y="106"/>
                </a:cubicBezTo>
                <a:cubicBezTo>
                  <a:pt x="316" y="134"/>
                  <a:pt x="307" y="140"/>
                  <a:pt x="274" y="140"/>
                </a:cubicBezTo>
                <a:cubicBezTo>
                  <a:pt x="241" y="140"/>
                  <a:pt x="0" y="140"/>
                  <a:pt x="0" y="140"/>
                </a:cubicBezTo>
              </a:path>
            </a:pathLst>
          </a:custGeom>
          <a:noFill/>
          <a:ln w="19050" cap="flat">
            <a:solidFill>
              <a:srgbClr val="B8CAC6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12" name="Freeform 18"/>
          <p:cNvSpPr/>
          <p:nvPr/>
        </p:nvSpPr>
        <p:spPr bwMode="auto">
          <a:xfrm>
            <a:off x="3456167" y="2810012"/>
            <a:ext cx="737289" cy="258396"/>
          </a:xfrm>
          <a:custGeom>
            <a:avLst/>
            <a:gdLst>
              <a:gd name="T0" fmla="*/ 0 w 300"/>
              <a:gd name="T1" fmla="*/ 357188 h 105"/>
              <a:gd name="T2" fmla="*/ 560546 w 300"/>
              <a:gd name="T3" fmla="*/ 357188 h 105"/>
              <a:gd name="T4" fmla="*/ 679450 w 300"/>
              <a:gd name="T5" fmla="*/ 238125 h 105"/>
              <a:gd name="T6" fmla="*/ 679450 w 300"/>
              <a:gd name="T7" fmla="*/ 68036 h 105"/>
              <a:gd name="T8" fmla="*/ 781368 w 300"/>
              <a:gd name="T9" fmla="*/ 6804 h 105"/>
              <a:gd name="T10" fmla="*/ 1019175 w 300"/>
              <a:gd name="T11" fmla="*/ 6804 h 1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0" h="105">
                <a:moveTo>
                  <a:pt x="0" y="105"/>
                </a:moveTo>
                <a:cubicBezTo>
                  <a:pt x="0" y="105"/>
                  <a:pt x="133" y="105"/>
                  <a:pt x="165" y="105"/>
                </a:cubicBezTo>
                <a:cubicBezTo>
                  <a:pt x="197" y="105"/>
                  <a:pt x="200" y="91"/>
                  <a:pt x="200" y="70"/>
                </a:cubicBezTo>
                <a:cubicBezTo>
                  <a:pt x="200" y="49"/>
                  <a:pt x="200" y="39"/>
                  <a:pt x="200" y="20"/>
                </a:cubicBezTo>
                <a:cubicBezTo>
                  <a:pt x="200" y="0"/>
                  <a:pt x="204" y="2"/>
                  <a:pt x="230" y="2"/>
                </a:cubicBezTo>
                <a:cubicBezTo>
                  <a:pt x="257" y="2"/>
                  <a:pt x="300" y="2"/>
                  <a:pt x="300" y="2"/>
                </a:cubicBezTo>
              </a:path>
            </a:pathLst>
          </a:custGeom>
          <a:noFill/>
          <a:ln w="19050" cap="flat">
            <a:solidFill>
              <a:srgbClr val="165E59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465666" y="2239770"/>
            <a:ext cx="833757" cy="0"/>
          </a:xfrm>
          <a:prstGeom prst="line">
            <a:avLst/>
          </a:prstGeom>
          <a:noFill/>
          <a:ln w="12700">
            <a:solidFill>
              <a:srgbClr val="0D3936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0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84703" y="1871398"/>
            <a:ext cx="6400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zh-CN" alt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中转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046145" y="2211830"/>
            <a:ext cx="107632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>
              <a:lnSpc>
                <a:spcPct val="120000"/>
              </a:lnSpc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电脑查询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algn="l">
              <a:lnSpc>
                <a:spcPct val="120000"/>
              </a:lnSpc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拍照，发群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algn="l">
              <a:lnSpc>
                <a:spcPct val="120000"/>
              </a:lnSpc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提供转机信息表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568456" y="3320154"/>
            <a:ext cx="833757" cy="0"/>
          </a:xfrm>
          <a:prstGeom prst="line">
            <a:avLst/>
          </a:prstGeom>
          <a:noFill/>
          <a:ln w="12700">
            <a:solidFill>
              <a:srgbClr val="9FB7B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0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584622" y="2996233"/>
            <a:ext cx="6400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 eaLnBrk="1" hangingPunct="1">
              <a:buClrTx/>
              <a:buSzTx/>
              <a:buFontTx/>
              <a:buNone/>
            </a:pPr>
            <a:r>
              <a:rPr lang="zh-CN" alt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减人</a:t>
            </a:r>
            <a:endParaRPr lang="zh-CN" altLang="en-US" sz="1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723900" y="3320415"/>
            <a:ext cx="1720215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核对信息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algn="l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划掉名单，更改GD人头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algn="l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告知边检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algn="l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等待旅客办理退关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4193540" y="1694815"/>
            <a:ext cx="1255395" cy="6985"/>
          </a:xfrm>
          <a:prstGeom prst="line">
            <a:avLst/>
          </a:prstGeom>
          <a:noFill/>
          <a:ln w="12700">
            <a:solidFill>
              <a:srgbClr val="2A323B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0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872230" y="1090295"/>
            <a:ext cx="181419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buClrTx/>
              <a:buSzTx/>
              <a:buFontTx/>
            </a:pPr>
            <a:r>
              <a:rPr lang="zh-CN" alt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逾期停留</a:t>
            </a:r>
            <a:endParaRPr lang="zh-CN" altLang="en-US" sz="1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特区签证</a:t>
            </a:r>
            <a:endParaRPr lang="zh-CN" altLang="en-US" sz="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27"/>
          <p:cNvSpPr>
            <a:spLocks noChangeArrowheads="1"/>
          </p:cNvSpPr>
          <p:nvPr/>
        </p:nvSpPr>
        <p:spPr bwMode="auto">
          <a:xfrm>
            <a:off x="4456940" y="1735357"/>
            <a:ext cx="82105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>
              <a:lnSpc>
                <a:spcPct val="120000"/>
              </a:lnSpc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记下详情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algn="l">
              <a:lnSpc>
                <a:spcPct val="120000"/>
              </a:lnSpc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问边防人员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algn="l">
              <a:lnSpc>
                <a:spcPct val="120000"/>
              </a:lnSpc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回复群里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>
            <a:off x="4242838" y="2996067"/>
            <a:ext cx="833757" cy="0"/>
          </a:xfrm>
          <a:prstGeom prst="line">
            <a:avLst/>
          </a:prstGeom>
          <a:noFill/>
          <a:ln w="12700">
            <a:solidFill>
              <a:srgbClr val="1C777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05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4243130" y="2693102"/>
            <a:ext cx="640080" cy="49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zh-CN" altLang="en-US" sz="1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退关</a:t>
            </a:r>
            <a:endParaRPr lang="zh-CN" altLang="en-US" sz="800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algn="ctr" eaLnBrk="1" hangingPunct="1">
              <a:buClrTx/>
              <a:buFontTx/>
              <a:buNone/>
            </a:pPr>
            <a:endParaRPr lang="zh-CN" altLang="en-US" sz="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3441065" y="3155950"/>
            <a:ext cx="2129790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Wingdings" panose="05000000000000000000" pitchFamily="2" charset="2"/>
              <a:buChar char="n"/>
              <a:defRPr sz="1200">
                <a:solidFill>
                  <a:srgbClr val="5F5F5F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>
              <a:lnSpc>
                <a:spcPct val="120000"/>
              </a:lnSpc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收回旅客证件交给边防办理退关，办理后收回登机牌，给回旅客行李小票，带出边防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 algn="l">
              <a:lnSpc>
                <a:spcPct val="120000"/>
              </a:lnSpc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（高峰期可</a:t>
            </a: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交由航班值机员退关）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grpSp>
        <p:nvGrpSpPr>
          <p:cNvPr id="25" name="Group 34"/>
          <p:cNvGrpSpPr/>
          <p:nvPr/>
        </p:nvGrpSpPr>
        <p:grpSpPr bwMode="auto">
          <a:xfrm>
            <a:off x="2511012" y="2369017"/>
            <a:ext cx="947452" cy="947452"/>
            <a:chOff x="2472" y="1756"/>
            <a:chExt cx="825" cy="825"/>
          </a:xfrm>
        </p:grpSpPr>
        <p:sp>
          <p:nvSpPr>
            <p:cNvPr id="26" name="Freeform 9"/>
            <p:cNvSpPr/>
            <p:nvPr/>
          </p:nvSpPr>
          <p:spPr bwMode="auto">
            <a:xfrm>
              <a:off x="2482" y="1766"/>
              <a:ext cx="805" cy="805"/>
            </a:xfrm>
            <a:custGeom>
              <a:avLst/>
              <a:gdLst>
                <a:gd name="T0" fmla="*/ 697 w 401"/>
                <a:gd name="T1" fmla="*/ 560 h 401"/>
                <a:gd name="T2" fmla="*/ 666 w 401"/>
                <a:gd name="T3" fmla="*/ 540 h 401"/>
                <a:gd name="T4" fmla="*/ 805 w 401"/>
                <a:gd name="T5" fmla="*/ 404 h 401"/>
                <a:gd name="T6" fmla="*/ 654 w 401"/>
                <a:gd name="T7" fmla="*/ 253 h 401"/>
                <a:gd name="T8" fmla="*/ 628 w 401"/>
                <a:gd name="T9" fmla="*/ 305 h 401"/>
                <a:gd name="T10" fmla="*/ 492 w 401"/>
                <a:gd name="T11" fmla="*/ 305 h 401"/>
                <a:gd name="T12" fmla="*/ 492 w 401"/>
                <a:gd name="T13" fmla="*/ 169 h 401"/>
                <a:gd name="T14" fmla="*/ 544 w 401"/>
                <a:gd name="T15" fmla="*/ 143 h 401"/>
                <a:gd name="T16" fmla="*/ 401 w 401"/>
                <a:gd name="T17" fmla="*/ 0 h 401"/>
                <a:gd name="T18" fmla="*/ 265 w 401"/>
                <a:gd name="T19" fmla="*/ 139 h 401"/>
                <a:gd name="T20" fmla="*/ 245 w 401"/>
                <a:gd name="T21" fmla="*/ 108 h 401"/>
                <a:gd name="T22" fmla="*/ 108 w 401"/>
                <a:gd name="T23" fmla="*/ 108 h 401"/>
                <a:gd name="T24" fmla="*/ 108 w 401"/>
                <a:gd name="T25" fmla="*/ 245 h 401"/>
                <a:gd name="T26" fmla="*/ 139 w 401"/>
                <a:gd name="T27" fmla="*/ 265 h 401"/>
                <a:gd name="T28" fmla="*/ 0 w 401"/>
                <a:gd name="T29" fmla="*/ 404 h 401"/>
                <a:gd name="T30" fmla="*/ 137 w 401"/>
                <a:gd name="T31" fmla="*/ 540 h 401"/>
                <a:gd name="T32" fmla="*/ 161 w 401"/>
                <a:gd name="T33" fmla="*/ 500 h 401"/>
                <a:gd name="T34" fmla="*/ 297 w 401"/>
                <a:gd name="T35" fmla="*/ 500 h 401"/>
                <a:gd name="T36" fmla="*/ 297 w 401"/>
                <a:gd name="T37" fmla="*/ 636 h 401"/>
                <a:gd name="T38" fmla="*/ 257 w 401"/>
                <a:gd name="T39" fmla="*/ 660 h 401"/>
                <a:gd name="T40" fmla="*/ 401 w 401"/>
                <a:gd name="T41" fmla="*/ 805 h 401"/>
                <a:gd name="T42" fmla="*/ 540 w 401"/>
                <a:gd name="T43" fmla="*/ 666 h 401"/>
                <a:gd name="T44" fmla="*/ 560 w 401"/>
                <a:gd name="T45" fmla="*/ 697 h 401"/>
                <a:gd name="T46" fmla="*/ 697 w 401"/>
                <a:gd name="T47" fmla="*/ 697 h 401"/>
                <a:gd name="T48" fmla="*/ 697 w 401"/>
                <a:gd name="T49" fmla="*/ 560 h 4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1" h="401">
                  <a:moveTo>
                    <a:pt x="347" y="279"/>
                  </a:moveTo>
                  <a:cubicBezTo>
                    <a:pt x="343" y="275"/>
                    <a:pt x="338" y="272"/>
                    <a:pt x="332" y="269"/>
                  </a:cubicBezTo>
                  <a:cubicBezTo>
                    <a:pt x="401" y="201"/>
                    <a:pt x="401" y="201"/>
                    <a:pt x="401" y="201"/>
                  </a:cubicBezTo>
                  <a:cubicBezTo>
                    <a:pt x="326" y="126"/>
                    <a:pt x="326" y="126"/>
                    <a:pt x="326" y="126"/>
                  </a:cubicBezTo>
                  <a:cubicBezTo>
                    <a:pt x="325" y="136"/>
                    <a:pt x="320" y="145"/>
                    <a:pt x="313" y="152"/>
                  </a:cubicBezTo>
                  <a:cubicBezTo>
                    <a:pt x="294" y="171"/>
                    <a:pt x="264" y="171"/>
                    <a:pt x="245" y="152"/>
                  </a:cubicBezTo>
                  <a:cubicBezTo>
                    <a:pt x="226" y="134"/>
                    <a:pt x="226" y="103"/>
                    <a:pt x="245" y="84"/>
                  </a:cubicBezTo>
                  <a:cubicBezTo>
                    <a:pt x="252" y="77"/>
                    <a:pt x="262" y="73"/>
                    <a:pt x="271" y="71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29" y="63"/>
                    <a:pt x="126" y="58"/>
                    <a:pt x="122" y="54"/>
                  </a:cubicBezTo>
                  <a:cubicBezTo>
                    <a:pt x="103" y="35"/>
                    <a:pt x="72" y="35"/>
                    <a:pt x="54" y="54"/>
                  </a:cubicBezTo>
                  <a:cubicBezTo>
                    <a:pt x="35" y="73"/>
                    <a:pt x="35" y="103"/>
                    <a:pt x="54" y="122"/>
                  </a:cubicBezTo>
                  <a:cubicBezTo>
                    <a:pt x="58" y="126"/>
                    <a:pt x="63" y="130"/>
                    <a:pt x="69" y="132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68" y="269"/>
                    <a:pt x="68" y="269"/>
                    <a:pt x="68" y="269"/>
                  </a:cubicBezTo>
                  <a:cubicBezTo>
                    <a:pt x="71" y="262"/>
                    <a:pt x="75" y="255"/>
                    <a:pt x="80" y="249"/>
                  </a:cubicBezTo>
                  <a:cubicBezTo>
                    <a:pt x="99" y="230"/>
                    <a:pt x="130" y="230"/>
                    <a:pt x="148" y="249"/>
                  </a:cubicBezTo>
                  <a:cubicBezTo>
                    <a:pt x="167" y="268"/>
                    <a:pt x="167" y="298"/>
                    <a:pt x="148" y="317"/>
                  </a:cubicBezTo>
                  <a:cubicBezTo>
                    <a:pt x="143" y="323"/>
                    <a:pt x="136" y="327"/>
                    <a:pt x="128" y="329"/>
                  </a:cubicBezTo>
                  <a:cubicBezTo>
                    <a:pt x="200" y="401"/>
                    <a:pt x="200" y="401"/>
                    <a:pt x="200" y="401"/>
                  </a:cubicBezTo>
                  <a:cubicBezTo>
                    <a:pt x="269" y="332"/>
                    <a:pt x="269" y="332"/>
                    <a:pt x="269" y="332"/>
                  </a:cubicBezTo>
                  <a:cubicBezTo>
                    <a:pt x="271" y="338"/>
                    <a:pt x="275" y="343"/>
                    <a:pt x="279" y="347"/>
                  </a:cubicBezTo>
                  <a:cubicBezTo>
                    <a:pt x="298" y="366"/>
                    <a:pt x="328" y="366"/>
                    <a:pt x="347" y="347"/>
                  </a:cubicBezTo>
                  <a:cubicBezTo>
                    <a:pt x="366" y="329"/>
                    <a:pt x="366" y="298"/>
                    <a:pt x="347" y="279"/>
                  </a:cubicBezTo>
                  <a:close/>
                </a:path>
              </a:pathLst>
            </a:custGeom>
            <a:solidFill>
              <a:srgbClr val="1C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2472" y="1756"/>
              <a:ext cx="825" cy="825"/>
            </a:xfrm>
            <a:custGeom>
              <a:avLst/>
              <a:gdLst>
                <a:gd name="T0" fmla="*/ 255 w 411"/>
                <a:gd name="T1" fmla="*/ 666 h 411"/>
                <a:gd name="T2" fmla="*/ 303 w 411"/>
                <a:gd name="T3" fmla="*/ 640 h 411"/>
                <a:gd name="T4" fmla="*/ 239 w 411"/>
                <a:gd name="T5" fmla="*/ 488 h 411"/>
                <a:gd name="T6" fmla="*/ 155 w 411"/>
                <a:gd name="T7" fmla="*/ 552 h 411"/>
                <a:gd name="T8" fmla="*/ 0 w 411"/>
                <a:gd name="T9" fmla="*/ 414 h 411"/>
                <a:gd name="T10" fmla="*/ 112 w 411"/>
                <a:gd name="T11" fmla="*/ 259 h 411"/>
                <a:gd name="T12" fmla="*/ 112 w 411"/>
                <a:gd name="T13" fmla="*/ 112 h 411"/>
                <a:gd name="T14" fmla="*/ 259 w 411"/>
                <a:gd name="T15" fmla="*/ 112 h 411"/>
                <a:gd name="T16" fmla="*/ 411 w 411"/>
                <a:gd name="T17" fmla="*/ 0 h 411"/>
                <a:gd name="T18" fmla="*/ 556 w 411"/>
                <a:gd name="T19" fmla="*/ 159 h 411"/>
                <a:gd name="T20" fmla="*/ 508 w 411"/>
                <a:gd name="T21" fmla="*/ 311 h 411"/>
                <a:gd name="T22" fmla="*/ 634 w 411"/>
                <a:gd name="T23" fmla="*/ 311 h 411"/>
                <a:gd name="T24" fmla="*/ 660 w 411"/>
                <a:gd name="T25" fmla="*/ 249 h 411"/>
                <a:gd name="T26" fmla="*/ 689 w 411"/>
                <a:gd name="T27" fmla="*/ 548 h 411"/>
                <a:gd name="T28" fmla="*/ 743 w 411"/>
                <a:gd name="T29" fmla="*/ 638 h 411"/>
                <a:gd name="T30" fmla="*/ 638 w 411"/>
                <a:gd name="T31" fmla="*/ 743 h 411"/>
                <a:gd name="T32" fmla="*/ 548 w 411"/>
                <a:gd name="T33" fmla="*/ 689 h 411"/>
                <a:gd name="T34" fmla="*/ 281 w 411"/>
                <a:gd name="T35" fmla="*/ 672 h 411"/>
                <a:gd name="T36" fmla="*/ 552 w 411"/>
                <a:gd name="T37" fmla="*/ 664 h 411"/>
                <a:gd name="T38" fmla="*/ 576 w 411"/>
                <a:gd name="T39" fmla="*/ 703 h 411"/>
                <a:gd name="T40" fmla="*/ 703 w 411"/>
                <a:gd name="T41" fmla="*/ 703 h 411"/>
                <a:gd name="T42" fmla="*/ 703 w 411"/>
                <a:gd name="T43" fmla="*/ 576 h 411"/>
                <a:gd name="T44" fmla="*/ 664 w 411"/>
                <a:gd name="T45" fmla="*/ 552 h 411"/>
                <a:gd name="T46" fmla="*/ 670 w 411"/>
                <a:gd name="T47" fmla="*/ 277 h 411"/>
                <a:gd name="T48" fmla="*/ 570 w 411"/>
                <a:gd name="T49" fmla="*/ 351 h 411"/>
                <a:gd name="T50" fmla="*/ 498 w 411"/>
                <a:gd name="T51" fmla="*/ 175 h 411"/>
                <a:gd name="T52" fmla="*/ 411 w 411"/>
                <a:gd name="T53" fmla="*/ 20 h 411"/>
                <a:gd name="T54" fmla="*/ 267 w 411"/>
                <a:gd name="T55" fmla="*/ 151 h 411"/>
                <a:gd name="T56" fmla="*/ 187 w 411"/>
                <a:gd name="T57" fmla="*/ 96 h 411"/>
                <a:gd name="T58" fmla="*/ 96 w 411"/>
                <a:gd name="T59" fmla="*/ 187 h 411"/>
                <a:gd name="T60" fmla="*/ 151 w 411"/>
                <a:gd name="T61" fmla="*/ 269 h 411"/>
                <a:gd name="T62" fmla="*/ 20 w 411"/>
                <a:gd name="T63" fmla="*/ 414 h 411"/>
                <a:gd name="T64" fmla="*/ 167 w 411"/>
                <a:gd name="T65" fmla="*/ 504 h 411"/>
                <a:gd name="T66" fmla="*/ 313 w 411"/>
                <a:gd name="T67" fmla="*/ 504 h 411"/>
                <a:gd name="T68" fmla="*/ 281 w 411"/>
                <a:gd name="T69" fmla="*/ 672 h 4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11" h="411">
                  <a:moveTo>
                    <a:pt x="205" y="411"/>
                  </a:moveTo>
                  <a:cubicBezTo>
                    <a:pt x="127" y="332"/>
                    <a:pt x="127" y="332"/>
                    <a:pt x="127" y="332"/>
                  </a:cubicBezTo>
                  <a:cubicBezTo>
                    <a:pt x="132" y="331"/>
                    <a:pt x="132" y="331"/>
                    <a:pt x="132" y="331"/>
                  </a:cubicBezTo>
                  <a:cubicBezTo>
                    <a:pt x="139" y="328"/>
                    <a:pt x="146" y="325"/>
                    <a:pt x="151" y="319"/>
                  </a:cubicBezTo>
                  <a:cubicBezTo>
                    <a:pt x="168" y="302"/>
                    <a:pt x="168" y="274"/>
                    <a:pt x="151" y="256"/>
                  </a:cubicBezTo>
                  <a:cubicBezTo>
                    <a:pt x="143" y="248"/>
                    <a:pt x="131" y="243"/>
                    <a:pt x="119" y="243"/>
                  </a:cubicBezTo>
                  <a:cubicBezTo>
                    <a:pt x="108" y="243"/>
                    <a:pt x="96" y="248"/>
                    <a:pt x="88" y="256"/>
                  </a:cubicBezTo>
                  <a:cubicBezTo>
                    <a:pt x="83" y="262"/>
                    <a:pt x="79" y="268"/>
                    <a:pt x="77" y="275"/>
                  </a:cubicBezTo>
                  <a:cubicBezTo>
                    <a:pt x="75" y="281"/>
                    <a:pt x="75" y="281"/>
                    <a:pt x="75" y="28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3" y="136"/>
                    <a:pt x="60" y="133"/>
                    <a:pt x="56" y="129"/>
                  </a:cubicBezTo>
                  <a:cubicBezTo>
                    <a:pt x="46" y="120"/>
                    <a:pt x="41" y="107"/>
                    <a:pt x="41" y="93"/>
                  </a:cubicBezTo>
                  <a:cubicBezTo>
                    <a:pt x="41" y="79"/>
                    <a:pt x="46" y="66"/>
                    <a:pt x="56" y="56"/>
                  </a:cubicBezTo>
                  <a:cubicBezTo>
                    <a:pt x="66" y="47"/>
                    <a:pt x="79" y="41"/>
                    <a:pt x="93" y="41"/>
                  </a:cubicBezTo>
                  <a:cubicBezTo>
                    <a:pt x="106" y="41"/>
                    <a:pt x="119" y="47"/>
                    <a:pt x="129" y="56"/>
                  </a:cubicBezTo>
                  <a:cubicBezTo>
                    <a:pt x="133" y="60"/>
                    <a:pt x="135" y="64"/>
                    <a:pt x="138" y="68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84" y="78"/>
                    <a:pt x="284" y="78"/>
                    <a:pt x="284" y="78"/>
                  </a:cubicBezTo>
                  <a:cubicBezTo>
                    <a:pt x="277" y="79"/>
                    <a:pt x="277" y="79"/>
                    <a:pt x="277" y="79"/>
                  </a:cubicBezTo>
                  <a:cubicBezTo>
                    <a:pt x="268" y="81"/>
                    <a:pt x="259" y="85"/>
                    <a:pt x="253" y="92"/>
                  </a:cubicBezTo>
                  <a:cubicBezTo>
                    <a:pt x="235" y="109"/>
                    <a:pt x="235" y="137"/>
                    <a:pt x="253" y="155"/>
                  </a:cubicBezTo>
                  <a:cubicBezTo>
                    <a:pt x="261" y="163"/>
                    <a:pt x="272" y="168"/>
                    <a:pt x="284" y="168"/>
                  </a:cubicBezTo>
                  <a:cubicBezTo>
                    <a:pt x="296" y="168"/>
                    <a:pt x="307" y="163"/>
                    <a:pt x="316" y="155"/>
                  </a:cubicBezTo>
                  <a:cubicBezTo>
                    <a:pt x="322" y="148"/>
                    <a:pt x="326" y="140"/>
                    <a:pt x="328" y="131"/>
                  </a:cubicBezTo>
                  <a:cubicBezTo>
                    <a:pt x="329" y="124"/>
                    <a:pt x="329" y="124"/>
                    <a:pt x="329" y="124"/>
                  </a:cubicBezTo>
                  <a:cubicBezTo>
                    <a:pt x="411" y="206"/>
                    <a:pt x="411" y="206"/>
                    <a:pt x="411" y="206"/>
                  </a:cubicBezTo>
                  <a:cubicBezTo>
                    <a:pt x="343" y="273"/>
                    <a:pt x="343" y="273"/>
                    <a:pt x="343" y="273"/>
                  </a:cubicBezTo>
                  <a:cubicBezTo>
                    <a:pt x="347" y="276"/>
                    <a:pt x="351" y="278"/>
                    <a:pt x="355" y="282"/>
                  </a:cubicBezTo>
                  <a:cubicBezTo>
                    <a:pt x="364" y="292"/>
                    <a:pt x="370" y="305"/>
                    <a:pt x="370" y="318"/>
                  </a:cubicBezTo>
                  <a:cubicBezTo>
                    <a:pt x="370" y="332"/>
                    <a:pt x="364" y="345"/>
                    <a:pt x="355" y="355"/>
                  </a:cubicBezTo>
                  <a:cubicBezTo>
                    <a:pt x="345" y="365"/>
                    <a:pt x="332" y="370"/>
                    <a:pt x="318" y="370"/>
                  </a:cubicBezTo>
                  <a:cubicBezTo>
                    <a:pt x="304" y="370"/>
                    <a:pt x="291" y="365"/>
                    <a:pt x="282" y="355"/>
                  </a:cubicBezTo>
                  <a:cubicBezTo>
                    <a:pt x="278" y="351"/>
                    <a:pt x="275" y="348"/>
                    <a:pt x="273" y="343"/>
                  </a:cubicBezTo>
                  <a:lnTo>
                    <a:pt x="205" y="411"/>
                  </a:lnTo>
                  <a:close/>
                  <a:moveTo>
                    <a:pt x="140" y="335"/>
                  </a:moveTo>
                  <a:cubicBezTo>
                    <a:pt x="205" y="401"/>
                    <a:pt x="205" y="401"/>
                    <a:pt x="205" y="401"/>
                  </a:cubicBezTo>
                  <a:cubicBezTo>
                    <a:pt x="275" y="331"/>
                    <a:pt x="275" y="331"/>
                    <a:pt x="275" y="331"/>
                  </a:cubicBezTo>
                  <a:cubicBezTo>
                    <a:pt x="277" y="336"/>
                    <a:pt x="277" y="336"/>
                    <a:pt x="277" y="336"/>
                  </a:cubicBezTo>
                  <a:cubicBezTo>
                    <a:pt x="280" y="341"/>
                    <a:pt x="283" y="346"/>
                    <a:pt x="287" y="350"/>
                  </a:cubicBezTo>
                  <a:cubicBezTo>
                    <a:pt x="295" y="358"/>
                    <a:pt x="306" y="363"/>
                    <a:pt x="318" y="363"/>
                  </a:cubicBezTo>
                  <a:cubicBezTo>
                    <a:pt x="330" y="363"/>
                    <a:pt x="341" y="358"/>
                    <a:pt x="350" y="350"/>
                  </a:cubicBezTo>
                  <a:cubicBezTo>
                    <a:pt x="358" y="341"/>
                    <a:pt x="363" y="330"/>
                    <a:pt x="363" y="318"/>
                  </a:cubicBezTo>
                  <a:cubicBezTo>
                    <a:pt x="363" y="306"/>
                    <a:pt x="358" y="295"/>
                    <a:pt x="350" y="287"/>
                  </a:cubicBezTo>
                  <a:cubicBezTo>
                    <a:pt x="346" y="283"/>
                    <a:pt x="341" y="280"/>
                    <a:pt x="336" y="278"/>
                  </a:cubicBezTo>
                  <a:cubicBezTo>
                    <a:pt x="331" y="275"/>
                    <a:pt x="331" y="275"/>
                    <a:pt x="331" y="275"/>
                  </a:cubicBezTo>
                  <a:cubicBezTo>
                    <a:pt x="401" y="206"/>
                    <a:pt x="401" y="206"/>
                    <a:pt x="401" y="206"/>
                  </a:cubicBezTo>
                  <a:cubicBezTo>
                    <a:pt x="334" y="138"/>
                    <a:pt x="334" y="138"/>
                    <a:pt x="334" y="138"/>
                  </a:cubicBezTo>
                  <a:cubicBezTo>
                    <a:pt x="331" y="146"/>
                    <a:pt x="327" y="154"/>
                    <a:pt x="321" y="160"/>
                  </a:cubicBezTo>
                  <a:cubicBezTo>
                    <a:pt x="311" y="170"/>
                    <a:pt x="298" y="175"/>
                    <a:pt x="284" y="175"/>
                  </a:cubicBezTo>
                  <a:cubicBezTo>
                    <a:pt x="270" y="175"/>
                    <a:pt x="257" y="170"/>
                    <a:pt x="248" y="160"/>
                  </a:cubicBezTo>
                  <a:cubicBezTo>
                    <a:pt x="227" y="140"/>
                    <a:pt x="227" y="107"/>
                    <a:pt x="248" y="87"/>
                  </a:cubicBezTo>
                  <a:cubicBezTo>
                    <a:pt x="254" y="81"/>
                    <a:pt x="261" y="76"/>
                    <a:pt x="269" y="74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1" y="70"/>
                    <a:pt x="128" y="65"/>
                    <a:pt x="124" y="61"/>
                  </a:cubicBezTo>
                  <a:cubicBezTo>
                    <a:pt x="116" y="53"/>
                    <a:pt x="105" y="48"/>
                    <a:pt x="93" y="48"/>
                  </a:cubicBezTo>
                  <a:cubicBezTo>
                    <a:pt x="81" y="48"/>
                    <a:pt x="70" y="53"/>
                    <a:pt x="61" y="61"/>
                  </a:cubicBezTo>
                  <a:cubicBezTo>
                    <a:pt x="53" y="70"/>
                    <a:pt x="48" y="81"/>
                    <a:pt x="48" y="93"/>
                  </a:cubicBezTo>
                  <a:cubicBezTo>
                    <a:pt x="48" y="105"/>
                    <a:pt x="53" y="116"/>
                    <a:pt x="61" y="124"/>
                  </a:cubicBezTo>
                  <a:cubicBezTo>
                    <a:pt x="65" y="128"/>
                    <a:pt x="70" y="131"/>
                    <a:pt x="75" y="134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10" y="206"/>
                    <a:pt x="10" y="206"/>
                    <a:pt x="10" y="206"/>
                  </a:cubicBezTo>
                  <a:cubicBezTo>
                    <a:pt x="72" y="268"/>
                    <a:pt x="72" y="268"/>
                    <a:pt x="72" y="268"/>
                  </a:cubicBezTo>
                  <a:cubicBezTo>
                    <a:pt x="75" y="262"/>
                    <a:pt x="78" y="256"/>
                    <a:pt x="83" y="251"/>
                  </a:cubicBezTo>
                  <a:cubicBezTo>
                    <a:pt x="93" y="242"/>
                    <a:pt x="106" y="236"/>
                    <a:pt x="119" y="236"/>
                  </a:cubicBezTo>
                  <a:cubicBezTo>
                    <a:pt x="133" y="236"/>
                    <a:pt x="146" y="242"/>
                    <a:pt x="156" y="251"/>
                  </a:cubicBezTo>
                  <a:cubicBezTo>
                    <a:pt x="176" y="272"/>
                    <a:pt x="176" y="304"/>
                    <a:pt x="156" y="324"/>
                  </a:cubicBezTo>
                  <a:cubicBezTo>
                    <a:pt x="151" y="329"/>
                    <a:pt x="146" y="333"/>
                    <a:pt x="140" y="3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grpSp>
        <p:nvGrpSpPr>
          <p:cNvPr id="28" name="Group 32"/>
          <p:cNvGrpSpPr/>
          <p:nvPr/>
        </p:nvGrpSpPr>
        <p:grpSpPr bwMode="auto">
          <a:xfrm>
            <a:off x="2061978" y="1908499"/>
            <a:ext cx="947451" cy="947451"/>
            <a:chOff x="2081" y="1355"/>
            <a:chExt cx="825" cy="825"/>
          </a:xfrm>
        </p:grpSpPr>
        <p:sp>
          <p:nvSpPr>
            <p:cNvPr id="29" name="Freeform 7"/>
            <p:cNvSpPr/>
            <p:nvPr/>
          </p:nvSpPr>
          <p:spPr bwMode="auto">
            <a:xfrm>
              <a:off x="2091" y="1365"/>
              <a:ext cx="805" cy="805"/>
            </a:xfrm>
            <a:custGeom>
              <a:avLst/>
              <a:gdLst>
                <a:gd name="T0" fmla="*/ 560 w 401"/>
                <a:gd name="T1" fmla="*/ 106 h 401"/>
                <a:gd name="T2" fmla="*/ 540 w 401"/>
                <a:gd name="T3" fmla="*/ 137 h 401"/>
                <a:gd name="T4" fmla="*/ 401 w 401"/>
                <a:gd name="T5" fmla="*/ 0 h 401"/>
                <a:gd name="T6" fmla="*/ 253 w 401"/>
                <a:gd name="T7" fmla="*/ 149 h 401"/>
                <a:gd name="T8" fmla="*/ 305 w 401"/>
                <a:gd name="T9" fmla="*/ 175 h 401"/>
                <a:gd name="T10" fmla="*/ 305 w 401"/>
                <a:gd name="T11" fmla="*/ 311 h 401"/>
                <a:gd name="T12" fmla="*/ 169 w 401"/>
                <a:gd name="T13" fmla="*/ 311 h 401"/>
                <a:gd name="T14" fmla="*/ 143 w 401"/>
                <a:gd name="T15" fmla="*/ 259 h 401"/>
                <a:gd name="T16" fmla="*/ 0 w 401"/>
                <a:gd name="T17" fmla="*/ 401 h 401"/>
                <a:gd name="T18" fmla="*/ 139 w 401"/>
                <a:gd name="T19" fmla="*/ 540 h 401"/>
                <a:gd name="T20" fmla="*/ 108 w 401"/>
                <a:gd name="T21" fmla="*/ 560 h 401"/>
                <a:gd name="T22" fmla="*/ 108 w 401"/>
                <a:gd name="T23" fmla="*/ 697 h 401"/>
                <a:gd name="T24" fmla="*/ 245 w 401"/>
                <a:gd name="T25" fmla="*/ 697 h 401"/>
                <a:gd name="T26" fmla="*/ 265 w 401"/>
                <a:gd name="T27" fmla="*/ 666 h 401"/>
                <a:gd name="T28" fmla="*/ 401 w 401"/>
                <a:gd name="T29" fmla="*/ 805 h 401"/>
                <a:gd name="T30" fmla="*/ 540 w 401"/>
                <a:gd name="T31" fmla="*/ 666 h 401"/>
                <a:gd name="T32" fmla="*/ 500 w 401"/>
                <a:gd name="T33" fmla="*/ 642 h 401"/>
                <a:gd name="T34" fmla="*/ 500 w 401"/>
                <a:gd name="T35" fmla="*/ 506 h 401"/>
                <a:gd name="T36" fmla="*/ 636 w 401"/>
                <a:gd name="T37" fmla="*/ 506 h 401"/>
                <a:gd name="T38" fmla="*/ 660 w 401"/>
                <a:gd name="T39" fmla="*/ 546 h 401"/>
                <a:gd name="T40" fmla="*/ 805 w 401"/>
                <a:gd name="T41" fmla="*/ 401 h 401"/>
                <a:gd name="T42" fmla="*/ 666 w 401"/>
                <a:gd name="T43" fmla="*/ 265 h 401"/>
                <a:gd name="T44" fmla="*/ 697 w 401"/>
                <a:gd name="T45" fmla="*/ 243 h 401"/>
                <a:gd name="T46" fmla="*/ 697 w 401"/>
                <a:gd name="T47" fmla="*/ 106 h 401"/>
                <a:gd name="T48" fmla="*/ 560 w 401"/>
                <a:gd name="T49" fmla="*/ 106 h 4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1" h="401">
                  <a:moveTo>
                    <a:pt x="279" y="53"/>
                  </a:moveTo>
                  <a:cubicBezTo>
                    <a:pt x="275" y="58"/>
                    <a:pt x="271" y="63"/>
                    <a:pt x="269" y="68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26" y="74"/>
                    <a:pt x="126" y="74"/>
                    <a:pt x="126" y="74"/>
                  </a:cubicBezTo>
                  <a:cubicBezTo>
                    <a:pt x="136" y="76"/>
                    <a:pt x="145" y="80"/>
                    <a:pt x="152" y="87"/>
                  </a:cubicBezTo>
                  <a:cubicBezTo>
                    <a:pt x="171" y="106"/>
                    <a:pt x="171" y="137"/>
                    <a:pt x="152" y="155"/>
                  </a:cubicBezTo>
                  <a:cubicBezTo>
                    <a:pt x="133" y="174"/>
                    <a:pt x="103" y="174"/>
                    <a:pt x="84" y="155"/>
                  </a:cubicBezTo>
                  <a:cubicBezTo>
                    <a:pt x="77" y="148"/>
                    <a:pt x="72" y="139"/>
                    <a:pt x="71" y="129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69" y="269"/>
                    <a:pt x="69" y="269"/>
                    <a:pt x="69" y="269"/>
                  </a:cubicBezTo>
                  <a:cubicBezTo>
                    <a:pt x="63" y="271"/>
                    <a:pt x="58" y="275"/>
                    <a:pt x="54" y="279"/>
                  </a:cubicBezTo>
                  <a:cubicBezTo>
                    <a:pt x="35" y="298"/>
                    <a:pt x="35" y="328"/>
                    <a:pt x="54" y="347"/>
                  </a:cubicBezTo>
                  <a:cubicBezTo>
                    <a:pt x="72" y="366"/>
                    <a:pt x="103" y="366"/>
                    <a:pt x="122" y="347"/>
                  </a:cubicBezTo>
                  <a:cubicBezTo>
                    <a:pt x="126" y="343"/>
                    <a:pt x="129" y="337"/>
                    <a:pt x="132" y="332"/>
                  </a:cubicBezTo>
                  <a:cubicBezTo>
                    <a:pt x="200" y="401"/>
                    <a:pt x="200" y="401"/>
                    <a:pt x="200" y="401"/>
                  </a:cubicBezTo>
                  <a:cubicBezTo>
                    <a:pt x="269" y="332"/>
                    <a:pt x="269" y="332"/>
                    <a:pt x="269" y="332"/>
                  </a:cubicBezTo>
                  <a:cubicBezTo>
                    <a:pt x="261" y="330"/>
                    <a:pt x="254" y="326"/>
                    <a:pt x="249" y="320"/>
                  </a:cubicBezTo>
                  <a:cubicBezTo>
                    <a:pt x="230" y="301"/>
                    <a:pt x="230" y="271"/>
                    <a:pt x="249" y="252"/>
                  </a:cubicBezTo>
                  <a:cubicBezTo>
                    <a:pt x="267" y="233"/>
                    <a:pt x="298" y="233"/>
                    <a:pt x="317" y="252"/>
                  </a:cubicBezTo>
                  <a:cubicBezTo>
                    <a:pt x="322" y="258"/>
                    <a:pt x="327" y="265"/>
                    <a:pt x="329" y="272"/>
                  </a:cubicBezTo>
                  <a:cubicBezTo>
                    <a:pt x="401" y="200"/>
                    <a:pt x="401" y="200"/>
                    <a:pt x="401" y="200"/>
                  </a:cubicBezTo>
                  <a:cubicBezTo>
                    <a:pt x="332" y="132"/>
                    <a:pt x="332" y="132"/>
                    <a:pt x="332" y="132"/>
                  </a:cubicBezTo>
                  <a:cubicBezTo>
                    <a:pt x="338" y="129"/>
                    <a:pt x="343" y="126"/>
                    <a:pt x="347" y="121"/>
                  </a:cubicBezTo>
                  <a:cubicBezTo>
                    <a:pt x="366" y="103"/>
                    <a:pt x="366" y="72"/>
                    <a:pt x="347" y="53"/>
                  </a:cubicBezTo>
                  <a:cubicBezTo>
                    <a:pt x="328" y="35"/>
                    <a:pt x="298" y="35"/>
                    <a:pt x="279" y="53"/>
                  </a:cubicBezTo>
                  <a:close/>
                </a:path>
              </a:pathLst>
            </a:custGeom>
            <a:solidFill>
              <a:srgbClr val="B8CA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30" name="Freeform 8"/>
            <p:cNvSpPr>
              <a:spLocks noEditPoints="1"/>
            </p:cNvSpPr>
            <p:nvPr/>
          </p:nvSpPr>
          <p:spPr bwMode="auto">
            <a:xfrm>
              <a:off x="2081" y="1355"/>
              <a:ext cx="825" cy="825"/>
            </a:xfrm>
            <a:custGeom>
              <a:avLst/>
              <a:gdLst>
                <a:gd name="T0" fmla="*/ 277 w 411"/>
                <a:gd name="T1" fmla="*/ 689 h 411"/>
                <a:gd name="T2" fmla="*/ 187 w 411"/>
                <a:gd name="T3" fmla="*/ 743 h 411"/>
                <a:gd name="T4" fmla="*/ 112 w 411"/>
                <a:gd name="T5" fmla="*/ 564 h 411"/>
                <a:gd name="T6" fmla="*/ 0 w 411"/>
                <a:gd name="T7" fmla="*/ 411 h 411"/>
                <a:gd name="T8" fmla="*/ 159 w 411"/>
                <a:gd name="T9" fmla="*/ 269 h 411"/>
                <a:gd name="T10" fmla="*/ 247 w 411"/>
                <a:gd name="T11" fmla="*/ 343 h 411"/>
                <a:gd name="T12" fmla="*/ 311 w 411"/>
                <a:gd name="T13" fmla="*/ 191 h 411"/>
                <a:gd name="T14" fmla="*/ 249 w 411"/>
                <a:gd name="T15" fmla="*/ 163 h 411"/>
                <a:gd name="T16" fmla="*/ 548 w 411"/>
                <a:gd name="T17" fmla="*/ 134 h 411"/>
                <a:gd name="T18" fmla="*/ 638 w 411"/>
                <a:gd name="T19" fmla="*/ 82 h 411"/>
                <a:gd name="T20" fmla="*/ 713 w 411"/>
                <a:gd name="T21" fmla="*/ 259 h 411"/>
                <a:gd name="T22" fmla="*/ 825 w 411"/>
                <a:gd name="T23" fmla="*/ 411 h 411"/>
                <a:gd name="T24" fmla="*/ 662 w 411"/>
                <a:gd name="T25" fmla="*/ 558 h 411"/>
                <a:gd name="T26" fmla="*/ 578 w 411"/>
                <a:gd name="T27" fmla="*/ 496 h 411"/>
                <a:gd name="T28" fmla="*/ 514 w 411"/>
                <a:gd name="T29" fmla="*/ 648 h 411"/>
                <a:gd name="T30" fmla="*/ 564 w 411"/>
                <a:gd name="T31" fmla="*/ 672 h 411"/>
                <a:gd name="T32" fmla="*/ 273 w 411"/>
                <a:gd name="T33" fmla="*/ 664 h 411"/>
                <a:gd name="T34" fmla="*/ 536 w 411"/>
                <a:gd name="T35" fmla="*/ 680 h 411"/>
                <a:gd name="T36" fmla="*/ 504 w 411"/>
                <a:gd name="T37" fmla="*/ 512 h 411"/>
                <a:gd name="T38" fmla="*/ 650 w 411"/>
                <a:gd name="T39" fmla="*/ 512 h 411"/>
                <a:gd name="T40" fmla="*/ 805 w 411"/>
                <a:gd name="T41" fmla="*/ 411 h 411"/>
                <a:gd name="T42" fmla="*/ 674 w 411"/>
                <a:gd name="T43" fmla="*/ 267 h 411"/>
                <a:gd name="T44" fmla="*/ 703 w 411"/>
                <a:gd name="T45" fmla="*/ 122 h 411"/>
                <a:gd name="T46" fmla="*/ 576 w 411"/>
                <a:gd name="T47" fmla="*/ 122 h 411"/>
                <a:gd name="T48" fmla="*/ 552 w 411"/>
                <a:gd name="T49" fmla="*/ 161 h 411"/>
                <a:gd name="T50" fmla="*/ 277 w 411"/>
                <a:gd name="T51" fmla="*/ 155 h 411"/>
                <a:gd name="T52" fmla="*/ 321 w 411"/>
                <a:gd name="T53" fmla="*/ 327 h 411"/>
                <a:gd name="T54" fmla="*/ 175 w 411"/>
                <a:gd name="T55" fmla="*/ 327 h 411"/>
                <a:gd name="T56" fmla="*/ 20 w 411"/>
                <a:gd name="T57" fmla="*/ 411 h 411"/>
                <a:gd name="T58" fmla="*/ 151 w 411"/>
                <a:gd name="T59" fmla="*/ 556 h 411"/>
                <a:gd name="T60" fmla="*/ 122 w 411"/>
                <a:gd name="T61" fmla="*/ 701 h 411"/>
                <a:gd name="T62" fmla="*/ 249 w 411"/>
                <a:gd name="T63" fmla="*/ 701 h 411"/>
                <a:gd name="T64" fmla="*/ 273 w 411"/>
                <a:gd name="T65" fmla="*/ 664 h 4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1" h="411">
                  <a:moveTo>
                    <a:pt x="205" y="411"/>
                  </a:moveTo>
                  <a:cubicBezTo>
                    <a:pt x="138" y="343"/>
                    <a:pt x="138" y="343"/>
                    <a:pt x="138" y="343"/>
                  </a:cubicBezTo>
                  <a:cubicBezTo>
                    <a:pt x="135" y="347"/>
                    <a:pt x="133" y="351"/>
                    <a:pt x="129" y="354"/>
                  </a:cubicBezTo>
                  <a:cubicBezTo>
                    <a:pt x="119" y="364"/>
                    <a:pt x="106" y="370"/>
                    <a:pt x="93" y="370"/>
                  </a:cubicBezTo>
                  <a:cubicBezTo>
                    <a:pt x="79" y="370"/>
                    <a:pt x="66" y="364"/>
                    <a:pt x="56" y="354"/>
                  </a:cubicBezTo>
                  <a:cubicBezTo>
                    <a:pt x="36" y="334"/>
                    <a:pt x="36" y="302"/>
                    <a:pt x="56" y="281"/>
                  </a:cubicBezTo>
                  <a:cubicBezTo>
                    <a:pt x="59" y="278"/>
                    <a:pt x="63" y="275"/>
                    <a:pt x="68" y="273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9" y="134"/>
                    <a:pt x="79" y="134"/>
                    <a:pt x="79" y="134"/>
                  </a:cubicBezTo>
                  <a:cubicBezTo>
                    <a:pt x="81" y="143"/>
                    <a:pt x="85" y="151"/>
                    <a:pt x="92" y="158"/>
                  </a:cubicBezTo>
                  <a:cubicBezTo>
                    <a:pt x="100" y="166"/>
                    <a:pt x="111" y="171"/>
                    <a:pt x="123" y="171"/>
                  </a:cubicBezTo>
                  <a:cubicBezTo>
                    <a:pt x="135" y="171"/>
                    <a:pt x="146" y="166"/>
                    <a:pt x="155" y="158"/>
                  </a:cubicBezTo>
                  <a:cubicBezTo>
                    <a:pt x="172" y="141"/>
                    <a:pt x="172" y="112"/>
                    <a:pt x="155" y="95"/>
                  </a:cubicBezTo>
                  <a:cubicBezTo>
                    <a:pt x="148" y="88"/>
                    <a:pt x="140" y="84"/>
                    <a:pt x="130" y="83"/>
                  </a:cubicBezTo>
                  <a:cubicBezTo>
                    <a:pt x="124" y="81"/>
                    <a:pt x="124" y="81"/>
                    <a:pt x="124" y="81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73" y="67"/>
                    <a:pt x="273" y="67"/>
                    <a:pt x="273" y="67"/>
                  </a:cubicBezTo>
                  <a:cubicBezTo>
                    <a:pt x="275" y="63"/>
                    <a:pt x="278" y="59"/>
                    <a:pt x="282" y="56"/>
                  </a:cubicBezTo>
                  <a:cubicBezTo>
                    <a:pt x="291" y="46"/>
                    <a:pt x="304" y="41"/>
                    <a:pt x="318" y="41"/>
                  </a:cubicBezTo>
                  <a:cubicBezTo>
                    <a:pt x="332" y="41"/>
                    <a:pt x="345" y="46"/>
                    <a:pt x="355" y="56"/>
                  </a:cubicBezTo>
                  <a:cubicBezTo>
                    <a:pt x="375" y="76"/>
                    <a:pt x="375" y="109"/>
                    <a:pt x="355" y="129"/>
                  </a:cubicBezTo>
                  <a:cubicBezTo>
                    <a:pt x="351" y="132"/>
                    <a:pt x="347" y="135"/>
                    <a:pt x="343" y="138"/>
                  </a:cubicBezTo>
                  <a:cubicBezTo>
                    <a:pt x="411" y="205"/>
                    <a:pt x="411" y="205"/>
                    <a:pt x="411" y="205"/>
                  </a:cubicBezTo>
                  <a:cubicBezTo>
                    <a:pt x="332" y="284"/>
                    <a:pt x="332" y="284"/>
                    <a:pt x="332" y="284"/>
                  </a:cubicBezTo>
                  <a:cubicBezTo>
                    <a:pt x="330" y="278"/>
                    <a:pt x="330" y="278"/>
                    <a:pt x="330" y="278"/>
                  </a:cubicBezTo>
                  <a:cubicBezTo>
                    <a:pt x="328" y="271"/>
                    <a:pt x="324" y="265"/>
                    <a:pt x="319" y="260"/>
                  </a:cubicBezTo>
                  <a:cubicBezTo>
                    <a:pt x="311" y="251"/>
                    <a:pt x="300" y="247"/>
                    <a:pt x="288" y="247"/>
                  </a:cubicBezTo>
                  <a:cubicBezTo>
                    <a:pt x="276" y="247"/>
                    <a:pt x="265" y="251"/>
                    <a:pt x="256" y="260"/>
                  </a:cubicBezTo>
                  <a:cubicBezTo>
                    <a:pt x="239" y="277"/>
                    <a:pt x="239" y="305"/>
                    <a:pt x="256" y="323"/>
                  </a:cubicBezTo>
                  <a:cubicBezTo>
                    <a:pt x="261" y="328"/>
                    <a:pt x="268" y="332"/>
                    <a:pt x="275" y="334"/>
                  </a:cubicBezTo>
                  <a:cubicBezTo>
                    <a:pt x="281" y="335"/>
                    <a:pt x="281" y="335"/>
                    <a:pt x="281" y="335"/>
                  </a:cubicBezTo>
                  <a:lnTo>
                    <a:pt x="205" y="411"/>
                  </a:lnTo>
                  <a:close/>
                  <a:moveTo>
                    <a:pt x="136" y="331"/>
                  </a:moveTo>
                  <a:cubicBezTo>
                    <a:pt x="205" y="401"/>
                    <a:pt x="205" y="401"/>
                    <a:pt x="205" y="401"/>
                  </a:cubicBezTo>
                  <a:cubicBezTo>
                    <a:pt x="267" y="339"/>
                    <a:pt x="267" y="339"/>
                    <a:pt x="267" y="339"/>
                  </a:cubicBezTo>
                  <a:cubicBezTo>
                    <a:pt x="261" y="336"/>
                    <a:pt x="256" y="332"/>
                    <a:pt x="251" y="328"/>
                  </a:cubicBezTo>
                  <a:cubicBezTo>
                    <a:pt x="231" y="308"/>
                    <a:pt x="231" y="275"/>
                    <a:pt x="251" y="255"/>
                  </a:cubicBezTo>
                  <a:cubicBezTo>
                    <a:pt x="261" y="245"/>
                    <a:pt x="274" y="239"/>
                    <a:pt x="288" y="239"/>
                  </a:cubicBezTo>
                  <a:cubicBezTo>
                    <a:pt x="301" y="239"/>
                    <a:pt x="314" y="245"/>
                    <a:pt x="324" y="255"/>
                  </a:cubicBezTo>
                  <a:cubicBezTo>
                    <a:pt x="329" y="259"/>
                    <a:pt x="333" y="265"/>
                    <a:pt x="335" y="271"/>
                  </a:cubicBezTo>
                  <a:cubicBezTo>
                    <a:pt x="401" y="205"/>
                    <a:pt x="401" y="205"/>
                    <a:pt x="401" y="205"/>
                  </a:cubicBezTo>
                  <a:cubicBezTo>
                    <a:pt x="331" y="135"/>
                    <a:pt x="331" y="135"/>
                    <a:pt x="331" y="135"/>
                  </a:cubicBezTo>
                  <a:cubicBezTo>
                    <a:pt x="336" y="133"/>
                    <a:pt x="336" y="133"/>
                    <a:pt x="336" y="133"/>
                  </a:cubicBezTo>
                  <a:cubicBezTo>
                    <a:pt x="341" y="131"/>
                    <a:pt x="346" y="128"/>
                    <a:pt x="350" y="124"/>
                  </a:cubicBezTo>
                  <a:cubicBezTo>
                    <a:pt x="367" y="107"/>
                    <a:pt x="367" y="78"/>
                    <a:pt x="350" y="61"/>
                  </a:cubicBezTo>
                  <a:cubicBezTo>
                    <a:pt x="341" y="53"/>
                    <a:pt x="330" y="48"/>
                    <a:pt x="318" y="48"/>
                  </a:cubicBezTo>
                  <a:cubicBezTo>
                    <a:pt x="306" y="48"/>
                    <a:pt x="295" y="53"/>
                    <a:pt x="287" y="61"/>
                  </a:cubicBezTo>
                  <a:cubicBezTo>
                    <a:pt x="283" y="65"/>
                    <a:pt x="280" y="70"/>
                    <a:pt x="277" y="75"/>
                  </a:cubicBezTo>
                  <a:cubicBezTo>
                    <a:pt x="275" y="80"/>
                    <a:pt x="275" y="80"/>
                    <a:pt x="275" y="80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138" y="77"/>
                    <a:pt x="138" y="77"/>
                    <a:pt x="138" y="77"/>
                  </a:cubicBezTo>
                  <a:cubicBezTo>
                    <a:pt x="146" y="80"/>
                    <a:pt x="154" y="84"/>
                    <a:pt x="160" y="90"/>
                  </a:cubicBezTo>
                  <a:cubicBezTo>
                    <a:pt x="180" y="110"/>
                    <a:pt x="180" y="143"/>
                    <a:pt x="160" y="163"/>
                  </a:cubicBezTo>
                  <a:cubicBezTo>
                    <a:pt x="150" y="173"/>
                    <a:pt x="137" y="178"/>
                    <a:pt x="123" y="178"/>
                  </a:cubicBezTo>
                  <a:cubicBezTo>
                    <a:pt x="109" y="178"/>
                    <a:pt x="96" y="173"/>
                    <a:pt x="87" y="163"/>
                  </a:cubicBezTo>
                  <a:cubicBezTo>
                    <a:pt x="80" y="157"/>
                    <a:pt x="76" y="150"/>
                    <a:pt x="74" y="142"/>
                  </a:cubicBezTo>
                  <a:cubicBezTo>
                    <a:pt x="10" y="205"/>
                    <a:pt x="10" y="205"/>
                    <a:pt x="10" y="205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75" y="277"/>
                    <a:pt x="75" y="277"/>
                    <a:pt x="75" y="277"/>
                  </a:cubicBezTo>
                  <a:cubicBezTo>
                    <a:pt x="70" y="279"/>
                    <a:pt x="65" y="283"/>
                    <a:pt x="61" y="286"/>
                  </a:cubicBezTo>
                  <a:cubicBezTo>
                    <a:pt x="44" y="304"/>
                    <a:pt x="44" y="332"/>
                    <a:pt x="61" y="349"/>
                  </a:cubicBezTo>
                  <a:cubicBezTo>
                    <a:pt x="70" y="358"/>
                    <a:pt x="81" y="362"/>
                    <a:pt x="93" y="362"/>
                  </a:cubicBezTo>
                  <a:cubicBezTo>
                    <a:pt x="105" y="362"/>
                    <a:pt x="116" y="358"/>
                    <a:pt x="124" y="349"/>
                  </a:cubicBezTo>
                  <a:cubicBezTo>
                    <a:pt x="128" y="345"/>
                    <a:pt x="131" y="341"/>
                    <a:pt x="133" y="336"/>
                  </a:cubicBezTo>
                  <a:lnTo>
                    <a:pt x="136" y="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grpSp>
        <p:nvGrpSpPr>
          <p:cNvPr id="31" name="Group 33"/>
          <p:cNvGrpSpPr/>
          <p:nvPr/>
        </p:nvGrpSpPr>
        <p:grpSpPr bwMode="auto">
          <a:xfrm>
            <a:off x="2958898" y="1918834"/>
            <a:ext cx="924483" cy="947452"/>
            <a:chOff x="2860" y="1367"/>
            <a:chExt cx="825" cy="825"/>
          </a:xfrm>
        </p:grpSpPr>
        <p:sp>
          <p:nvSpPr>
            <p:cNvPr id="32" name="Freeform 11"/>
            <p:cNvSpPr/>
            <p:nvPr/>
          </p:nvSpPr>
          <p:spPr bwMode="auto">
            <a:xfrm>
              <a:off x="2870" y="1377"/>
              <a:ext cx="805" cy="805"/>
            </a:xfrm>
            <a:custGeom>
              <a:avLst/>
              <a:gdLst>
                <a:gd name="T0" fmla="*/ 245 w 401"/>
                <a:gd name="T1" fmla="*/ 697 h 401"/>
                <a:gd name="T2" fmla="*/ 265 w 401"/>
                <a:gd name="T3" fmla="*/ 666 h 401"/>
                <a:gd name="T4" fmla="*/ 404 w 401"/>
                <a:gd name="T5" fmla="*/ 805 h 401"/>
                <a:gd name="T6" fmla="*/ 552 w 401"/>
                <a:gd name="T7" fmla="*/ 656 h 401"/>
                <a:gd name="T8" fmla="*/ 500 w 401"/>
                <a:gd name="T9" fmla="*/ 628 h 401"/>
                <a:gd name="T10" fmla="*/ 500 w 401"/>
                <a:gd name="T11" fmla="*/ 492 h 401"/>
                <a:gd name="T12" fmla="*/ 636 w 401"/>
                <a:gd name="T13" fmla="*/ 492 h 401"/>
                <a:gd name="T14" fmla="*/ 662 w 401"/>
                <a:gd name="T15" fmla="*/ 544 h 401"/>
                <a:gd name="T16" fmla="*/ 805 w 401"/>
                <a:gd name="T17" fmla="*/ 404 h 401"/>
                <a:gd name="T18" fmla="*/ 666 w 401"/>
                <a:gd name="T19" fmla="*/ 265 h 401"/>
                <a:gd name="T20" fmla="*/ 697 w 401"/>
                <a:gd name="T21" fmla="*/ 245 h 401"/>
                <a:gd name="T22" fmla="*/ 697 w 401"/>
                <a:gd name="T23" fmla="*/ 108 h 401"/>
                <a:gd name="T24" fmla="*/ 560 w 401"/>
                <a:gd name="T25" fmla="*/ 108 h 401"/>
                <a:gd name="T26" fmla="*/ 540 w 401"/>
                <a:gd name="T27" fmla="*/ 139 h 401"/>
                <a:gd name="T28" fmla="*/ 404 w 401"/>
                <a:gd name="T29" fmla="*/ 0 h 401"/>
                <a:gd name="T30" fmla="*/ 265 w 401"/>
                <a:gd name="T31" fmla="*/ 139 h 401"/>
                <a:gd name="T32" fmla="*/ 305 w 401"/>
                <a:gd name="T33" fmla="*/ 163 h 401"/>
                <a:gd name="T34" fmla="*/ 305 w 401"/>
                <a:gd name="T35" fmla="*/ 299 h 401"/>
                <a:gd name="T36" fmla="*/ 169 w 401"/>
                <a:gd name="T37" fmla="*/ 299 h 401"/>
                <a:gd name="T38" fmla="*/ 145 w 401"/>
                <a:gd name="T39" fmla="*/ 259 h 401"/>
                <a:gd name="T40" fmla="*/ 0 w 401"/>
                <a:gd name="T41" fmla="*/ 404 h 401"/>
                <a:gd name="T42" fmla="*/ 139 w 401"/>
                <a:gd name="T43" fmla="*/ 540 h 401"/>
                <a:gd name="T44" fmla="*/ 108 w 401"/>
                <a:gd name="T45" fmla="*/ 560 h 401"/>
                <a:gd name="T46" fmla="*/ 108 w 401"/>
                <a:gd name="T47" fmla="*/ 697 h 401"/>
                <a:gd name="T48" fmla="*/ 245 w 401"/>
                <a:gd name="T49" fmla="*/ 697 h 4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401" h="401">
                  <a:moveTo>
                    <a:pt x="122" y="347"/>
                  </a:moveTo>
                  <a:cubicBezTo>
                    <a:pt x="126" y="343"/>
                    <a:pt x="130" y="338"/>
                    <a:pt x="132" y="332"/>
                  </a:cubicBezTo>
                  <a:cubicBezTo>
                    <a:pt x="201" y="401"/>
                    <a:pt x="201" y="401"/>
                    <a:pt x="201" y="401"/>
                  </a:cubicBezTo>
                  <a:cubicBezTo>
                    <a:pt x="275" y="327"/>
                    <a:pt x="275" y="327"/>
                    <a:pt x="275" y="327"/>
                  </a:cubicBezTo>
                  <a:cubicBezTo>
                    <a:pt x="265" y="325"/>
                    <a:pt x="256" y="321"/>
                    <a:pt x="249" y="313"/>
                  </a:cubicBezTo>
                  <a:cubicBezTo>
                    <a:pt x="230" y="295"/>
                    <a:pt x="230" y="264"/>
                    <a:pt x="249" y="245"/>
                  </a:cubicBezTo>
                  <a:cubicBezTo>
                    <a:pt x="268" y="227"/>
                    <a:pt x="298" y="227"/>
                    <a:pt x="317" y="245"/>
                  </a:cubicBezTo>
                  <a:cubicBezTo>
                    <a:pt x="324" y="253"/>
                    <a:pt x="329" y="262"/>
                    <a:pt x="330" y="271"/>
                  </a:cubicBezTo>
                  <a:cubicBezTo>
                    <a:pt x="401" y="201"/>
                    <a:pt x="401" y="201"/>
                    <a:pt x="401" y="201"/>
                  </a:cubicBezTo>
                  <a:cubicBezTo>
                    <a:pt x="332" y="132"/>
                    <a:pt x="332" y="132"/>
                    <a:pt x="332" y="132"/>
                  </a:cubicBezTo>
                  <a:cubicBezTo>
                    <a:pt x="338" y="130"/>
                    <a:pt x="343" y="126"/>
                    <a:pt x="347" y="122"/>
                  </a:cubicBezTo>
                  <a:cubicBezTo>
                    <a:pt x="366" y="103"/>
                    <a:pt x="366" y="73"/>
                    <a:pt x="347" y="54"/>
                  </a:cubicBezTo>
                  <a:cubicBezTo>
                    <a:pt x="329" y="35"/>
                    <a:pt x="298" y="35"/>
                    <a:pt x="279" y="54"/>
                  </a:cubicBezTo>
                  <a:cubicBezTo>
                    <a:pt x="275" y="58"/>
                    <a:pt x="272" y="63"/>
                    <a:pt x="269" y="69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40" y="71"/>
                    <a:pt x="146" y="75"/>
                    <a:pt x="152" y="81"/>
                  </a:cubicBezTo>
                  <a:cubicBezTo>
                    <a:pt x="171" y="100"/>
                    <a:pt x="171" y="130"/>
                    <a:pt x="152" y="149"/>
                  </a:cubicBezTo>
                  <a:cubicBezTo>
                    <a:pt x="134" y="168"/>
                    <a:pt x="103" y="168"/>
                    <a:pt x="84" y="149"/>
                  </a:cubicBezTo>
                  <a:cubicBezTo>
                    <a:pt x="79" y="143"/>
                    <a:pt x="74" y="136"/>
                    <a:pt x="72" y="129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69" y="269"/>
                    <a:pt x="69" y="269"/>
                    <a:pt x="69" y="269"/>
                  </a:cubicBezTo>
                  <a:cubicBezTo>
                    <a:pt x="63" y="272"/>
                    <a:pt x="58" y="275"/>
                    <a:pt x="54" y="279"/>
                  </a:cubicBezTo>
                  <a:cubicBezTo>
                    <a:pt x="35" y="298"/>
                    <a:pt x="35" y="329"/>
                    <a:pt x="54" y="347"/>
                  </a:cubicBezTo>
                  <a:cubicBezTo>
                    <a:pt x="73" y="366"/>
                    <a:pt x="103" y="366"/>
                    <a:pt x="122" y="347"/>
                  </a:cubicBezTo>
                  <a:close/>
                </a:path>
              </a:pathLst>
            </a:custGeom>
            <a:solidFill>
              <a:srgbClr val="2A32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  <p:sp>
          <p:nvSpPr>
            <p:cNvPr id="33" name="Freeform 12"/>
            <p:cNvSpPr>
              <a:spLocks noEditPoints="1"/>
            </p:cNvSpPr>
            <p:nvPr/>
          </p:nvSpPr>
          <p:spPr bwMode="auto">
            <a:xfrm>
              <a:off x="2860" y="1367"/>
              <a:ext cx="825" cy="825"/>
            </a:xfrm>
            <a:custGeom>
              <a:avLst/>
              <a:gdLst>
                <a:gd name="T0" fmla="*/ 277 w 411"/>
                <a:gd name="T1" fmla="*/ 691 h 411"/>
                <a:gd name="T2" fmla="*/ 187 w 411"/>
                <a:gd name="T3" fmla="*/ 743 h 411"/>
                <a:gd name="T4" fmla="*/ 112 w 411"/>
                <a:gd name="T5" fmla="*/ 566 h 411"/>
                <a:gd name="T6" fmla="*/ 0 w 411"/>
                <a:gd name="T7" fmla="*/ 414 h 411"/>
                <a:gd name="T8" fmla="*/ 163 w 411"/>
                <a:gd name="T9" fmla="*/ 267 h 411"/>
                <a:gd name="T10" fmla="*/ 247 w 411"/>
                <a:gd name="T11" fmla="*/ 329 h 411"/>
                <a:gd name="T12" fmla="*/ 311 w 411"/>
                <a:gd name="T13" fmla="*/ 177 h 411"/>
                <a:gd name="T14" fmla="*/ 261 w 411"/>
                <a:gd name="T15" fmla="*/ 151 h 411"/>
                <a:gd name="T16" fmla="*/ 548 w 411"/>
                <a:gd name="T17" fmla="*/ 136 h 411"/>
                <a:gd name="T18" fmla="*/ 638 w 411"/>
                <a:gd name="T19" fmla="*/ 82 h 411"/>
                <a:gd name="T20" fmla="*/ 713 w 411"/>
                <a:gd name="T21" fmla="*/ 259 h 411"/>
                <a:gd name="T22" fmla="*/ 825 w 411"/>
                <a:gd name="T23" fmla="*/ 414 h 411"/>
                <a:gd name="T24" fmla="*/ 666 w 411"/>
                <a:gd name="T25" fmla="*/ 556 h 411"/>
                <a:gd name="T26" fmla="*/ 578 w 411"/>
                <a:gd name="T27" fmla="*/ 482 h 411"/>
                <a:gd name="T28" fmla="*/ 514 w 411"/>
                <a:gd name="T29" fmla="*/ 634 h 411"/>
                <a:gd name="T30" fmla="*/ 576 w 411"/>
                <a:gd name="T31" fmla="*/ 660 h 411"/>
                <a:gd name="T32" fmla="*/ 273 w 411"/>
                <a:gd name="T33" fmla="*/ 664 h 411"/>
                <a:gd name="T34" fmla="*/ 548 w 411"/>
                <a:gd name="T35" fmla="*/ 670 h 411"/>
                <a:gd name="T36" fmla="*/ 504 w 411"/>
                <a:gd name="T37" fmla="*/ 498 h 411"/>
                <a:gd name="T38" fmla="*/ 650 w 411"/>
                <a:gd name="T39" fmla="*/ 498 h 411"/>
                <a:gd name="T40" fmla="*/ 805 w 411"/>
                <a:gd name="T41" fmla="*/ 414 h 411"/>
                <a:gd name="T42" fmla="*/ 674 w 411"/>
                <a:gd name="T43" fmla="*/ 269 h 411"/>
                <a:gd name="T44" fmla="*/ 703 w 411"/>
                <a:gd name="T45" fmla="*/ 122 h 411"/>
                <a:gd name="T46" fmla="*/ 576 w 411"/>
                <a:gd name="T47" fmla="*/ 122 h 411"/>
                <a:gd name="T48" fmla="*/ 552 w 411"/>
                <a:gd name="T49" fmla="*/ 161 h 411"/>
                <a:gd name="T50" fmla="*/ 289 w 411"/>
                <a:gd name="T51" fmla="*/ 145 h 411"/>
                <a:gd name="T52" fmla="*/ 321 w 411"/>
                <a:gd name="T53" fmla="*/ 313 h 411"/>
                <a:gd name="T54" fmla="*/ 175 w 411"/>
                <a:gd name="T55" fmla="*/ 313 h 411"/>
                <a:gd name="T56" fmla="*/ 20 w 411"/>
                <a:gd name="T57" fmla="*/ 414 h 411"/>
                <a:gd name="T58" fmla="*/ 151 w 411"/>
                <a:gd name="T59" fmla="*/ 558 h 411"/>
                <a:gd name="T60" fmla="*/ 122 w 411"/>
                <a:gd name="T61" fmla="*/ 703 h 411"/>
                <a:gd name="T62" fmla="*/ 249 w 411"/>
                <a:gd name="T63" fmla="*/ 703 h 411"/>
                <a:gd name="T64" fmla="*/ 273 w 411"/>
                <a:gd name="T65" fmla="*/ 664 h 41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11" h="411">
                  <a:moveTo>
                    <a:pt x="206" y="411"/>
                  </a:moveTo>
                  <a:cubicBezTo>
                    <a:pt x="138" y="344"/>
                    <a:pt x="138" y="344"/>
                    <a:pt x="138" y="344"/>
                  </a:cubicBezTo>
                  <a:cubicBezTo>
                    <a:pt x="136" y="348"/>
                    <a:pt x="133" y="352"/>
                    <a:pt x="129" y="355"/>
                  </a:cubicBezTo>
                  <a:cubicBezTo>
                    <a:pt x="120" y="365"/>
                    <a:pt x="107" y="370"/>
                    <a:pt x="93" y="370"/>
                  </a:cubicBezTo>
                  <a:cubicBezTo>
                    <a:pt x="79" y="370"/>
                    <a:pt x="66" y="365"/>
                    <a:pt x="56" y="355"/>
                  </a:cubicBezTo>
                  <a:cubicBezTo>
                    <a:pt x="36" y="335"/>
                    <a:pt x="36" y="302"/>
                    <a:pt x="56" y="282"/>
                  </a:cubicBezTo>
                  <a:cubicBezTo>
                    <a:pt x="60" y="278"/>
                    <a:pt x="64" y="276"/>
                    <a:pt x="68" y="273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3" y="140"/>
                    <a:pt x="87" y="146"/>
                    <a:pt x="92" y="151"/>
                  </a:cubicBezTo>
                  <a:cubicBezTo>
                    <a:pt x="100" y="160"/>
                    <a:pt x="111" y="164"/>
                    <a:pt x="123" y="164"/>
                  </a:cubicBezTo>
                  <a:cubicBezTo>
                    <a:pt x="135" y="164"/>
                    <a:pt x="146" y="160"/>
                    <a:pt x="155" y="151"/>
                  </a:cubicBezTo>
                  <a:cubicBezTo>
                    <a:pt x="172" y="134"/>
                    <a:pt x="172" y="106"/>
                    <a:pt x="155" y="88"/>
                  </a:cubicBezTo>
                  <a:cubicBezTo>
                    <a:pt x="150" y="83"/>
                    <a:pt x="143" y="79"/>
                    <a:pt x="136" y="77"/>
                  </a:cubicBezTo>
                  <a:cubicBezTo>
                    <a:pt x="130" y="75"/>
                    <a:pt x="130" y="75"/>
                    <a:pt x="130" y="75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73" y="68"/>
                    <a:pt x="273" y="68"/>
                    <a:pt x="273" y="68"/>
                  </a:cubicBezTo>
                  <a:cubicBezTo>
                    <a:pt x="276" y="64"/>
                    <a:pt x="278" y="60"/>
                    <a:pt x="282" y="56"/>
                  </a:cubicBezTo>
                  <a:cubicBezTo>
                    <a:pt x="292" y="47"/>
                    <a:pt x="305" y="41"/>
                    <a:pt x="318" y="41"/>
                  </a:cubicBezTo>
                  <a:cubicBezTo>
                    <a:pt x="332" y="41"/>
                    <a:pt x="345" y="47"/>
                    <a:pt x="355" y="56"/>
                  </a:cubicBezTo>
                  <a:cubicBezTo>
                    <a:pt x="375" y="77"/>
                    <a:pt x="375" y="109"/>
                    <a:pt x="355" y="129"/>
                  </a:cubicBezTo>
                  <a:cubicBezTo>
                    <a:pt x="352" y="133"/>
                    <a:pt x="348" y="136"/>
                    <a:pt x="343" y="138"/>
                  </a:cubicBezTo>
                  <a:cubicBezTo>
                    <a:pt x="411" y="206"/>
                    <a:pt x="411" y="206"/>
                    <a:pt x="411" y="206"/>
                  </a:cubicBezTo>
                  <a:cubicBezTo>
                    <a:pt x="333" y="284"/>
                    <a:pt x="333" y="284"/>
                    <a:pt x="333" y="284"/>
                  </a:cubicBezTo>
                  <a:cubicBezTo>
                    <a:pt x="332" y="277"/>
                    <a:pt x="332" y="277"/>
                    <a:pt x="332" y="277"/>
                  </a:cubicBezTo>
                  <a:cubicBezTo>
                    <a:pt x="330" y="268"/>
                    <a:pt x="326" y="259"/>
                    <a:pt x="319" y="253"/>
                  </a:cubicBezTo>
                  <a:cubicBezTo>
                    <a:pt x="311" y="245"/>
                    <a:pt x="300" y="240"/>
                    <a:pt x="288" y="240"/>
                  </a:cubicBezTo>
                  <a:cubicBezTo>
                    <a:pt x="276" y="240"/>
                    <a:pt x="265" y="245"/>
                    <a:pt x="256" y="253"/>
                  </a:cubicBezTo>
                  <a:cubicBezTo>
                    <a:pt x="239" y="270"/>
                    <a:pt x="239" y="299"/>
                    <a:pt x="256" y="316"/>
                  </a:cubicBezTo>
                  <a:cubicBezTo>
                    <a:pt x="263" y="322"/>
                    <a:pt x="271" y="327"/>
                    <a:pt x="281" y="328"/>
                  </a:cubicBezTo>
                  <a:cubicBezTo>
                    <a:pt x="287" y="329"/>
                    <a:pt x="287" y="329"/>
                    <a:pt x="287" y="329"/>
                  </a:cubicBezTo>
                  <a:lnTo>
                    <a:pt x="206" y="411"/>
                  </a:lnTo>
                  <a:close/>
                  <a:moveTo>
                    <a:pt x="136" y="331"/>
                  </a:moveTo>
                  <a:cubicBezTo>
                    <a:pt x="206" y="401"/>
                    <a:pt x="206" y="401"/>
                    <a:pt x="206" y="401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65" y="331"/>
                    <a:pt x="257" y="327"/>
                    <a:pt x="251" y="321"/>
                  </a:cubicBezTo>
                  <a:cubicBezTo>
                    <a:pt x="231" y="301"/>
                    <a:pt x="231" y="268"/>
                    <a:pt x="251" y="248"/>
                  </a:cubicBezTo>
                  <a:cubicBezTo>
                    <a:pt x="261" y="238"/>
                    <a:pt x="274" y="233"/>
                    <a:pt x="288" y="233"/>
                  </a:cubicBezTo>
                  <a:cubicBezTo>
                    <a:pt x="302" y="233"/>
                    <a:pt x="315" y="238"/>
                    <a:pt x="324" y="248"/>
                  </a:cubicBezTo>
                  <a:cubicBezTo>
                    <a:pt x="331" y="254"/>
                    <a:pt x="335" y="261"/>
                    <a:pt x="337" y="269"/>
                  </a:cubicBezTo>
                  <a:cubicBezTo>
                    <a:pt x="401" y="206"/>
                    <a:pt x="401" y="206"/>
                    <a:pt x="401" y="206"/>
                  </a:cubicBezTo>
                  <a:cubicBezTo>
                    <a:pt x="331" y="136"/>
                    <a:pt x="331" y="136"/>
                    <a:pt x="331" y="136"/>
                  </a:cubicBezTo>
                  <a:cubicBezTo>
                    <a:pt x="336" y="134"/>
                    <a:pt x="336" y="134"/>
                    <a:pt x="336" y="134"/>
                  </a:cubicBezTo>
                  <a:cubicBezTo>
                    <a:pt x="341" y="131"/>
                    <a:pt x="346" y="128"/>
                    <a:pt x="350" y="124"/>
                  </a:cubicBezTo>
                  <a:cubicBezTo>
                    <a:pt x="367" y="107"/>
                    <a:pt x="367" y="79"/>
                    <a:pt x="350" y="61"/>
                  </a:cubicBezTo>
                  <a:cubicBezTo>
                    <a:pt x="341" y="53"/>
                    <a:pt x="330" y="48"/>
                    <a:pt x="318" y="48"/>
                  </a:cubicBezTo>
                  <a:cubicBezTo>
                    <a:pt x="306" y="48"/>
                    <a:pt x="295" y="53"/>
                    <a:pt x="287" y="61"/>
                  </a:cubicBezTo>
                  <a:cubicBezTo>
                    <a:pt x="283" y="65"/>
                    <a:pt x="280" y="70"/>
                    <a:pt x="278" y="75"/>
                  </a:cubicBezTo>
                  <a:cubicBezTo>
                    <a:pt x="275" y="80"/>
                    <a:pt x="275" y="80"/>
                    <a:pt x="275" y="80"/>
                  </a:cubicBezTo>
                  <a:cubicBezTo>
                    <a:pt x="206" y="10"/>
                    <a:pt x="206" y="10"/>
                    <a:pt x="206" y="10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50" y="75"/>
                    <a:pt x="155" y="79"/>
                    <a:pt x="160" y="83"/>
                  </a:cubicBezTo>
                  <a:cubicBezTo>
                    <a:pt x="180" y="103"/>
                    <a:pt x="180" y="136"/>
                    <a:pt x="160" y="156"/>
                  </a:cubicBezTo>
                  <a:cubicBezTo>
                    <a:pt x="150" y="166"/>
                    <a:pt x="137" y="171"/>
                    <a:pt x="123" y="171"/>
                  </a:cubicBezTo>
                  <a:cubicBezTo>
                    <a:pt x="110" y="171"/>
                    <a:pt x="97" y="166"/>
                    <a:pt x="87" y="156"/>
                  </a:cubicBezTo>
                  <a:cubicBezTo>
                    <a:pt x="82" y="152"/>
                    <a:pt x="78" y="146"/>
                    <a:pt x="76" y="140"/>
                  </a:cubicBezTo>
                  <a:cubicBezTo>
                    <a:pt x="10" y="206"/>
                    <a:pt x="10" y="206"/>
                    <a:pt x="10" y="206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75" y="278"/>
                    <a:pt x="75" y="278"/>
                    <a:pt x="75" y="278"/>
                  </a:cubicBezTo>
                  <a:cubicBezTo>
                    <a:pt x="70" y="280"/>
                    <a:pt x="65" y="283"/>
                    <a:pt x="61" y="287"/>
                  </a:cubicBezTo>
                  <a:cubicBezTo>
                    <a:pt x="44" y="304"/>
                    <a:pt x="44" y="333"/>
                    <a:pt x="61" y="350"/>
                  </a:cubicBezTo>
                  <a:cubicBezTo>
                    <a:pt x="70" y="358"/>
                    <a:pt x="81" y="363"/>
                    <a:pt x="93" y="363"/>
                  </a:cubicBezTo>
                  <a:cubicBezTo>
                    <a:pt x="105" y="363"/>
                    <a:pt x="116" y="358"/>
                    <a:pt x="124" y="350"/>
                  </a:cubicBezTo>
                  <a:cubicBezTo>
                    <a:pt x="128" y="346"/>
                    <a:pt x="131" y="341"/>
                    <a:pt x="134" y="336"/>
                  </a:cubicBezTo>
                  <a:lnTo>
                    <a:pt x="136" y="3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050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3224" y="313152"/>
            <a:ext cx="2284411" cy="373243"/>
            <a:chOff x="204789" y="331567"/>
            <a:chExt cx="2284411" cy="373243"/>
          </a:xfrm>
        </p:grpSpPr>
        <p:sp>
          <p:nvSpPr>
            <p:cNvPr id="36" name="矩形 35"/>
            <p:cNvSpPr/>
            <p:nvPr/>
          </p:nvSpPr>
          <p:spPr>
            <a:xfrm>
              <a:off x="395577" y="331567"/>
              <a:ext cx="1826821" cy="3732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204789" y="331567"/>
              <a:ext cx="380285" cy="373243"/>
              <a:chOff x="1498600" y="1016000"/>
              <a:chExt cx="3429000" cy="3365500"/>
            </a:xfrm>
            <a:solidFill>
              <a:schemeClr val="tx1"/>
            </a:solidFill>
          </p:grpSpPr>
          <p:sp>
            <p:nvSpPr>
              <p:cNvPr id="41" name="椭圆 40"/>
              <p:cNvSpPr/>
              <p:nvPr/>
            </p:nvSpPr>
            <p:spPr>
              <a:xfrm>
                <a:off x="1651000" y="1104900"/>
                <a:ext cx="3276600" cy="3276600"/>
              </a:xfrm>
              <a:prstGeom prst="ellipse">
                <a:avLst/>
              </a:prstGeom>
              <a:solidFill>
                <a:srgbClr val="114B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498600" y="1016000"/>
                <a:ext cx="3276600" cy="3276600"/>
              </a:xfrm>
              <a:prstGeom prst="ellipse">
                <a:avLst/>
              </a:prstGeom>
              <a:solidFill>
                <a:srgbClr val="1C777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8" name="等腰三角形 37"/>
            <p:cNvSpPr/>
            <p:nvPr/>
          </p:nvSpPr>
          <p:spPr>
            <a:xfrm flipV="1">
              <a:off x="2222398" y="331567"/>
              <a:ext cx="266802" cy="373243"/>
            </a:xfrm>
            <a:prstGeom prst="triangle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67984" y="332837"/>
              <a:ext cx="203708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zh-CN" altLang="en-US" sz="18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仿宋" panose="02010609060101010101" charset="-122"/>
                  <a:ea typeface="仿宋" panose="02010609060101010101" charset="-122"/>
                </a:rPr>
                <a:t>特殊情况处置</a:t>
              </a:r>
              <a:endParaRPr lang="zh-CN" altLang="en-US" sz="1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803525" y="1801495"/>
            <a:ext cx="3619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chemeClr val="bg1"/>
                </a:solidFill>
              </a:rPr>
              <a:t>特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54580" y="2239645"/>
            <a:ext cx="36195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1400" b="1">
                <a:solidFill>
                  <a:schemeClr val="bg1"/>
                </a:solidFill>
              </a:rPr>
              <a:t>殊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03525" y="2689225"/>
            <a:ext cx="36195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1400" b="1">
                <a:solidFill>
                  <a:schemeClr val="bg1"/>
                </a:solidFill>
              </a:rPr>
              <a:t>情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06115" y="2239645"/>
            <a:ext cx="36195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1400" b="1">
                <a:solidFill>
                  <a:schemeClr val="bg1"/>
                </a:solidFill>
              </a:rPr>
              <a:t>况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02615" y="949325"/>
            <a:ext cx="2603500" cy="275590"/>
          </a:xfrm>
          <a:prstGeom prst="rect">
            <a:avLst/>
          </a:prstGeom>
          <a:noFill/>
          <a:ln w="12700">
            <a:solidFill>
              <a:srgbClr val="165E59"/>
            </a:solidFill>
            <a:prstDash val="sysDash"/>
          </a:ln>
        </p:spPr>
        <p:txBody>
          <a:bodyPr wrap="square" rtlCol="0">
            <a:spAutoFit/>
          </a:bodyPr>
          <a:p>
            <a:pPr algn="l" eaLnBrk="0" hangingPunct="0">
              <a:lnSpc>
                <a:spcPct val="120000"/>
              </a:lnSpc>
              <a:buClrTx/>
              <a:buSzTx/>
              <a:buNone/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注意减人航班要仔细与边防沟通放飞情况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2684780" y="1217930"/>
            <a:ext cx="202565" cy="196215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953385" y="3122930"/>
            <a:ext cx="179705" cy="162560"/>
          </a:xfrm>
          <a:prstGeom prst="roundRect">
            <a:avLst>
              <a:gd name="adj" fmla="val 50000"/>
            </a:avLst>
          </a:prstGeom>
          <a:solidFill>
            <a:srgbClr val="1C777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椭圆 177"/>
          <p:cNvSpPr/>
          <p:nvPr/>
        </p:nvSpPr>
        <p:spPr>
          <a:xfrm>
            <a:off x="-678815" y="953453"/>
            <a:ext cx="3584575" cy="3584575"/>
          </a:xfrm>
          <a:prstGeom prst="ellipse">
            <a:avLst/>
          </a:prstGeom>
          <a:solidFill>
            <a:srgbClr val="1C77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9" name="内容占位符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5015" b="94362" l="1566" r="96197">
                        <a14:foregroundMark x1="43177" y1="83234" x2="45861" y2="84570"/>
                        <a14:foregroundMark x1="41834" y1="81899" x2="41834" y2="81899"/>
                        <a14:foregroundMark x1="35570" y1="85015" x2="35570" y2="85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4" t="33333" r="4955" b="24098"/>
          <a:stretch>
            <a:fillRect/>
          </a:stretch>
        </p:blipFill>
        <p:spPr>
          <a:xfrm>
            <a:off x="-73660" y="953770"/>
            <a:ext cx="2701290" cy="33553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60830" y="419100"/>
            <a:ext cx="14217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</a:t>
            </a:r>
            <a:r>
              <a:rPr lang="zh-CN" alt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微软雅黑" panose="020B0503020204020204" pitchFamily="34" charset="-122"/>
              </a:rPr>
              <a:t>注意事项</a:t>
            </a:r>
            <a:endParaRPr lang="zh-CN" altLang="zh-CN" sz="200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ym typeface="微软雅黑" panose="020B0503020204020204" pitchFamily="34" charset="-122"/>
            </a:endParaRPr>
          </a:p>
          <a:p>
            <a:pPr algn="l"/>
            <a:endParaRPr lang="zh-CN" altLang="en-US" dirty="0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083560" y="3081655"/>
            <a:ext cx="69342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None/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繁杂事多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3776980" y="2820670"/>
            <a:ext cx="214630" cy="765175"/>
          </a:xfrm>
          <a:prstGeom prst="leftBrace">
            <a:avLst>
              <a:gd name="adj1" fmla="val 119139"/>
              <a:gd name="adj2" fmla="val 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901440" y="2696210"/>
            <a:ext cx="15430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  <a:defRPr/>
            </a:pPr>
            <a:r>
              <a:rPr lang="zh-CN" altLang="en-US" b="1" kern="0" dirty="0">
                <a:latin typeface="仿宋" panose="02010609060101010101" charset="-122"/>
                <a:ea typeface="仿宋" panose="02010609060101010101" charset="-122"/>
                <a:sym typeface="+mn-ea"/>
              </a:rPr>
              <a:t>2</a:t>
            </a: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2:30～11:30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 algn="l">
              <a:buClrTx/>
              <a:buSzTx/>
              <a:buFontTx/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边防高峰期，很多个航班在群里问各个航班过了多少人，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 algn="l">
              <a:buClrTx/>
              <a:buSzTx/>
              <a:buFontTx/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一个一个查看，一个个@回复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16225" y="1196975"/>
            <a:ext cx="69342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系统统计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555365" y="1000760"/>
            <a:ext cx="174434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FontTx/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不计入：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FontTx/>
              <a:buNone/>
              <a:defRPr/>
            </a:pP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FontTx/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计入：遣送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97294" y="408749"/>
            <a:ext cx="380285" cy="398780"/>
            <a:chOff x="204789" y="331279"/>
            <a:chExt cx="380285" cy="398780"/>
          </a:xfrm>
        </p:grpSpPr>
        <p:grpSp>
          <p:nvGrpSpPr>
            <p:cNvPr id="31" name="组合 30"/>
            <p:cNvGrpSpPr/>
            <p:nvPr/>
          </p:nvGrpSpPr>
          <p:grpSpPr>
            <a:xfrm>
              <a:off x="204789" y="331567"/>
              <a:ext cx="380285" cy="373243"/>
              <a:chOff x="1498600" y="1016000"/>
              <a:chExt cx="3429000" cy="3365500"/>
            </a:xfrm>
            <a:solidFill>
              <a:schemeClr val="tx1"/>
            </a:solidFill>
          </p:grpSpPr>
          <p:sp>
            <p:nvSpPr>
              <p:cNvPr id="35" name="椭圆 34"/>
              <p:cNvSpPr/>
              <p:nvPr/>
            </p:nvSpPr>
            <p:spPr>
              <a:xfrm>
                <a:off x="1651000" y="1104900"/>
                <a:ext cx="3276600" cy="3276600"/>
              </a:xfrm>
              <a:prstGeom prst="ellipse">
                <a:avLst/>
              </a:prstGeom>
              <a:solidFill>
                <a:srgbClr val="114B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498600" y="1016000"/>
                <a:ext cx="3276600" cy="3276600"/>
              </a:xfrm>
              <a:prstGeom prst="ellipse">
                <a:avLst/>
              </a:prstGeom>
              <a:solidFill>
                <a:srgbClr val="1C777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28336" y="331279"/>
              <a:ext cx="339725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左大括号 4"/>
          <p:cNvSpPr/>
          <p:nvPr/>
        </p:nvSpPr>
        <p:spPr>
          <a:xfrm>
            <a:off x="4182745" y="993140"/>
            <a:ext cx="83185" cy="241300"/>
          </a:xfrm>
          <a:prstGeom prst="leftBrace">
            <a:avLst>
              <a:gd name="adj1" fmla="val 32248"/>
              <a:gd name="adj2" fmla="val 50000"/>
            </a:avLst>
          </a:prstGeom>
          <a:ln>
            <a:solidFill>
              <a:srgbClr val="114B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182745" y="868045"/>
            <a:ext cx="9772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indent="-171450" algn="just">
              <a:lnSpc>
                <a:spcPct val="130000"/>
              </a:lnSpc>
              <a:buClr>
                <a:srgbClr val="1C7770"/>
              </a:buClr>
              <a:buFont typeface="Wingdings" panose="05000000000000000000" charset="0"/>
              <a:buChar char="ª"/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遣返旅客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 marL="171450" indent="-171450" algn="just">
              <a:lnSpc>
                <a:spcPct val="130000"/>
              </a:lnSpc>
              <a:buClr>
                <a:srgbClr val="1C7770"/>
              </a:buClr>
              <a:buFont typeface="Wingdings" panose="05000000000000000000" charset="0"/>
              <a:buChar char="ª"/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中转</a:t>
            </a:r>
            <a:r>
              <a:rPr lang="zh-CN" altLang="en-US" b="1" kern="0" dirty="0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     </a:t>
            </a:r>
            <a:r>
              <a:rPr lang="zh-CN" altLang="en-US" b="1" kern="0" dirty="0">
                <a:solidFill>
                  <a:schemeClr val="bg1">
                    <a:lumMod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               </a:t>
            </a:r>
            <a:endParaRPr lang="zh-CN" altLang="en-US"/>
          </a:p>
        </p:txBody>
      </p:sp>
      <p:cxnSp>
        <p:nvCxnSpPr>
          <p:cNvPr id="9" name="曲线连接符 8"/>
          <p:cNvCxnSpPr/>
          <p:nvPr/>
        </p:nvCxnSpPr>
        <p:spPr>
          <a:xfrm rot="5400000">
            <a:off x="4062730" y="1399540"/>
            <a:ext cx="638810" cy="558165"/>
          </a:xfrm>
          <a:prstGeom prst="curvedConnector3">
            <a:avLst>
              <a:gd name="adj1" fmla="val 50050"/>
            </a:avLst>
          </a:prstGeom>
          <a:ln>
            <a:solidFill>
              <a:srgbClr val="114B4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3202305" y="2033270"/>
            <a:ext cx="204406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  <a:defRPr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中转在另外一台电脑可查询，如有中转需要柜台提供中转旅客信息表，遣返、遣送则不需要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3509645" y="1104265"/>
            <a:ext cx="144780" cy="346710"/>
          </a:xfrm>
          <a:prstGeom prst="leftBrace">
            <a:avLst>
              <a:gd name="adj1" fmla="val 103361"/>
              <a:gd name="adj2" fmla="val 52140"/>
            </a:avLst>
          </a:prstGeom>
          <a:ln>
            <a:solidFill>
              <a:srgbClr val="0D39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三角形 19"/>
          <p:cNvSpPr/>
          <p:nvPr/>
        </p:nvSpPr>
        <p:spPr>
          <a:xfrm>
            <a:off x="394970" y="1937385"/>
            <a:ext cx="2056130" cy="1529080"/>
          </a:xfrm>
          <a:prstGeom prst="triangle">
            <a:avLst>
              <a:gd name="adj" fmla="val 47304"/>
            </a:avLst>
          </a:prstGeom>
          <a:solidFill>
            <a:srgbClr val="B8CA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律</a:t>
            </a:r>
            <a:endParaRPr kumimoji="1"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三角形 19"/>
          <p:cNvSpPr/>
          <p:nvPr/>
        </p:nvSpPr>
        <p:spPr>
          <a:xfrm>
            <a:off x="591185" y="1561465"/>
            <a:ext cx="1561465" cy="1259840"/>
          </a:xfrm>
          <a:prstGeom prst="triangle">
            <a:avLst>
              <a:gd name="adj" fmla="val 52296"/>
            </a:avLst>
          </a:prstGeom>
          <a:solidFill>
            <a:srgbClr val="0D3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纪</a:t>
            </a:r>
            <a:endParaRPr kumimoji="1"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三角形 19"/>
          <p:cNvSpPr/>
          <p:nvPr/>
        </p:nvSpPr>
        <p:spPr>
          <a:xfrm>
            <a:off x="814705" y="1354455"/>
            <a:ext cx="1114425" cy="860425"/>
          </a:xfrm>
          <a:prstGeom prst="triangle">
            <a:avLst>
              <a:gd name="adj" fmla="val 47043"/>
            </a:avLst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作</a:t>
            </a:r>
            <a:endParaRPr kumimoji="1"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三角形 19"/>
          <p:cNvSpPr/>
          <p:nvPr/>
        </p:nvSpPr>
        <p:spPr>
          <a:xfrm>
            <a:off x="995680" y="1102360"/>
            <a:ext cx="751840" cy="598805"/>
          </a:xfrm>
          <a:prstGeom prst="triangle">
            <a:avLst>
              <a:gd name="adj" fmla="val 47043"/>
            </a:avLst>
          </a:prstGeom>
          <a:solidFill>
            <a:srgbClr val="1C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</a:t>
            </a:r>
            <a:endParaRPr kumimoji="1"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7"/>
          <p:cNvCxnSpPr/>
          <p:nvPr/>
        </p:nvCxnSpPr>
        <p:spPr>
          <a:xfrm>
            <a:off x="1824634" y="1354146"/>
            <a:ext cx="81998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7"/>
          <p:cNvSpPr txBox="1"/>
          <p:nvPr/>
        </p:nvSpPr>
        <p:spPr>
          <a:xfrm>
            <a:off x="1842770" y="891540"/>
            <a:ext cx="207454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219200" eaLnBrk="0" hangingPunct="0">
              <a:buClrTx/>
              <a:buSzTx/>
              <a:buFontTx/>
              <a:defRPr/>
            </a:pPr>
            <a:r>
              <a:rPr lang="zh-CN" altLang="en-US" sz="11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语言规范态度端正</a:t>
            </a:r>
            <a:r>
              <a:rPr lang="zh-CN" altLang="en-US" sz="11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 </a:t>
            </a:r>
            <a:r>
              <a:rPr lang="zh-CN" altLang="en-US" sz="11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业务熟悉注意沟通的语气和用词</a:t>
            </a:r>
            <a:endParaRPr lang="zh-CN" altLang="en-US" sz="11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lt"/>
            </a:endParaRPr>
          </a:p>
        </p:txBody>
      </p:sp>
      <p:sp>
        <p:nvSpPr>
          <p:cNvPr id="9" name="直角三角形 8"/>
          <p:cNvSpPr/>
          <p:nvPr/>
        </p:nvSpPr>
        <p:spPr>
          <a:xfrm rot="10800000">
            <a:off x="2450966" y="1399331"/>
            <a:ext cx="188745" cy="20032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0" name="直接连接符 7"/>
          <p:cNvCxnSpPr/>
          <p:nvPr/>
        </p:nvCxnSpPr>
        <p:spPr>
          <a:xfrm>
            <a:off x="2229720" y="2045956"/>
            <a:ext cx="81998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 28"/>
          <p:cNvGrpSpPr/>
          <p:nvPr/>
        </p:nvGrpSpPr>
        <p:grpSpPr>
          <a:xfrm>
            <a:off x="2054607" y="1785606"/>
            <a:ext cx="2879619" cy="410293"/>
            <a:chOff x="3327746" y="1424100"/>
            <a:chExt cx="6435686" cy="863958"/>
          </a:xfrm>
        </p:grpSpPr>
        <p:sp>
          <p:nvSpPr>
            <p:cNvPr id="12" name="TextBox 17"/>
            <p:cNvSpPr txBox="1"/>
            <p:nvPr/>
          </p:nvSpPr>
          <p:spPr>
            <a:xfrm>
              <a:off x="3327746" y="1424100"/>
              <a:ext cx="5192732" cy="548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 eaLnBrk="0" hangingPunct="0">
                <a:defRPr/>
              </a:pPr>
              <a:r>
                <a:rPr lang="zh-CN" altLang="en-US" sz="11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  <a:sym typeface="+mn-ea"/>
                </a:rPr>
                <a:t>不允许玩手机</a:t>
              </a:r>
              <a:r>
                <a:rPr lang="zh-CN" altLang="en-US" sz="11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  <a:sym typeface="+mn-ea"/>
                </a:rPr>
                <a:t> 、</a:t>
              </a:r>
              <a:r>
                <a:rPr lang="zh-CN" altLang="en-US" sz="1100" b="1" dirty="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  <a:sym typeface="+mn-ea"/>
                </a:rPr>
                <a:t>长时间聊私人电话</a:t>
              </a:r>
              <a:endParaRPr lang="zh-CN" altLang="en-US" sz="11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lt"/>
              </a:endParaRPr>
            </a:p>
          </p:txBody>
        </p:sp>
        <p:sp>
          <p:nvSpPr>
            <p:cNvPr id="13" name="TextBox 22"/>
            <p:cNvSpPr txBox="1"/>
            <p:nvPr/>
          </p:nvSpPr>
          <p:spPr>
            <a:xfrm>
              <a:off x="5577835" y="1801344"/>
              <a:ext cx="4185597" cy="486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30000"/>
                </a:lnSpc>
              </a:pPr>
              <a:endParaRPr lang="zh-CN" altLang="en-US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4" name="直角三角形 13"/>
          <p:cNvSpPr/>
          <p:nvPr/>
        </p:nvSpPr>
        <p:spPr>
          <a:xfrm rot="10800000">
            <a:off x="2856052" y="2091141"/>
            <a:ext cx="188745" cy="20032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5" name="直接连接符 7"/>
          <p:cNvCxnSpPr/>
          <p:nvPr/>
        </p:nvCxnSpPr>
        <p:spPr>
          <a:xfrm>
            <a:off x="2644615" y="2705182"/>
            <a:ext cx="81998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7"/>
          <p:cNvSpPr txBox="1"/>
          <p:nvPr/>
        </p:nvSpPr>
        <p:spPr>
          <a:xfrm>
            <a:off x="2639695" y="2441575"/>
            <a:ext cx="1445895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/>
            <a:r>
              <a:rPr lang="zh-CN" altLang="en-US" sz="11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禁止用边防电脑充电</a:t>
            </a:r>
            <a:r>
              <a:rPr lang="en-US" altLang="zh-CN" sz="1100" b="1" dirty="0">
                <a:solidFill>
                  <a:schemeClr val="bg2">
                    <a:lumMod val="2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 </a:t>
            </a:r>
            <a:endParaRPr lang="zh-CN" altLang="en-US" sz="11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直角三角形 18"/>
          <p:cNvSpPr/>
          <p:nvPr/>
        </p:nvSpPr>
        <p:spPr>
          <a:xfrm rot="10800000">
            <a:off x="3270946" y="2750367"/>
            <a:ext cx="188745" cy="200325"/>
          </a:xfrm>
          <a:prstGeom prst="rt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40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04789" y="331567"/>
            <a:ext cx="2284411" cy="399127"/>
            <a:chOff x="204789" y="331567"/>
            <a:chExt cx="2284411" cy="399127"/>
          </a:xfrm>
        </p:grpSpPr>
        <p:sp>
          <p:nvSpPr>
            <p:cNvPr id="22" name="矩形 21"/>
            <p:cNvSpPr/>
            <p:nvPr/>
          </p:nvSpPr>
          <p:spPr>
            <a:xfrm>
              <a:off x="395577" y="331567"/>
              <a:ext cx="1826821" cy="37324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04789" y="331567"/>
              <a:ext cx="380285" cy="373243"/>
              <a:chOff x="1498600" y="1016000"/>
              <a:chExt cx="3429000" cy="3365500"/>
            </a:xfrm>
            <a:solidFill>
              <a:schemeClr val="tx1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651000" y="1104900"/>
                <a:ext cx="3276600" cy="3276600"/>
              </a:xfrm>
              <a:prstGeom prst="ellipse">
                <a:avLst/>
              </a:prstGeom>
              <a:solidFill>
                <a:srgbClr val="114B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498600" y="1016000"/>
                <a:ext cx="3276600" cy="3276600"/>
              </a:xfrm>
              <a:prstGeom prst="ellipse">
                <a:avLst/>
              </a:prstGeom>
              <a:solidFill>
                <a:srgbClr val="1C777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4" name="等腰三角形 23"/>
            <p:cNvSpPr/>
            <p:nvPr/>
          </p:nvSpPr>
          <p:spPr>
            <a:xfrm flipV="1">
              <a:off x="2222398" y="331567"/>
              <a:ext cx="266802" cy="373243"/>
            </a:xfrm>
            <a:prstGeom prst="triangle">
              <a:avLst>
                <a:gd name="adj" fmla="val 0"/>
              </a:avLst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49926" y="331914"/>
              <a:ext cx="309880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94077" y="332886"/>
              <a:ext cx="110236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zh-CN" altLang="en-US" sz="18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仿宋" panose="02010609060101010101" charset="-122"/>
                  <a:ea typeface="仿宋" panose="02010609060101010101" charset="-122"/>
                  <a:sym typeface="+mn-ea"/>
                </a:rPr>
                <a:t>工</a:t>
              </a:r>
              <a:r>
                <a:rPr lang="zh-CN" altLang="en-US" sz="1800" b="1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仿宋" panose="02010609060101010101" charset="-122"/>
                  <a:ea typeface="仿宋" panose="02010609060101010101" charset="-122"/>
                  <a:sym typeface="+mn-ea"/>
                </a:rPr>
                <a:t>作纪律</a:t>
              </a:r>
              <a:endParaRPr lang="zh-CN" altLang="en-US" sz="1800" b="1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schemeClr val="bg1"/>
                </a:solidFill>
                <a:latin typeface="Impact" panose="020B0806030902050204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049270" y="3080385"/>
            <a:ext cx="23266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1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登机口减人退关或者人数不对等特殊情况，要提前了解信息，以备边防询问，避免一问三不知，现问现查</a:t>
            </a:r>
            <a:endParaRPr lang="zh-CN" altLang="en-US" sz="11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5759450" cy="4319588"/>
          </a:xfrm>
          <a:prstGeom prst="rect">
            <a:avLst/>
          </a:prstGeom>
          <a:solidFill>
            <a:srgbClr val="1C77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241425" y="521494"/>
            <a:ext cx="3276600" cy="3276600"/>
          </a:xfrm>
          <a:prstGeom prst="ellipse">
            <a:avLst/>
          </a:prstGeom>
          <a:solidFill>
            <a:srgbClr val="165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560102" y="764540"/>
            <a:ext cx="2704017" cy="2789238"/>
            <a:chOff x="1066800" y="265113"/>
            <a:chExt cx="3173412" cy="3273426"/>
          </a:xfrm>
        </p:grpSpPr>
        <p:sp>
          <p:nvSpPr>
            <p:cNvPr id="6" name="椭圆 5"/>
            <p:cNvSpPr/>
            <p:nvPr/>
          </p:nvSpPr>
          <p:spPr>
            <a:xfrm>
              <a:off x="1158875" y="436563"/>
              <a:ext cx="3081337" cy="3081337"/>
            </a:xfrm>
            <a:prstGeom prst="ellipse">
              <a:avLst/>
            </a:prstGeom>
            <a:solidFill>
              <a:srgbClr val="1C777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35015" b="94362" l="1566" r="96197">
                          <a14:foregroundMark x1="43177" y1="83234" x2="45861" y2="84570"/>
                          <a14:foregroundMark x1="41834" y1="81899" x2="41834" y2="81899"/>
                          <a14:foregroundMark x1="35570" y1="85015" x2="35570" y2="850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2" t="34628" r="4954" b="7176"/>
            <a:stretch>
              <a:fillRect/>
            </a:stretch>
          </p:blipFill>
          <p:spPr>
            <a:xfrm>
              <a:off x="1066800" y="265113"/>
              <a:ext cx="3097439" cy="3273426"/>
            </a:xfrm>
            <a:custGeom>
              <a:avLst/>
              <a:gdLst>
                <a:gd name="connsiteX0" fmla="*/ 1636713 w 3097439"/>
                <a:gd name="connsiteY0" fmla="*/ 0 h 3273426"/>
                <a:gd name="connsiteX1" fmla="*/ 3075884 w 3097439"/>
                <a:gd name="connsiteY1" fmla="*/ 856558 h 3273426"/>
                <a:gd name="connsiteX2" fmla="*/ 3097439 w 3097439"/>
                <a:gd name="connsiteY2" fmla="*/ 901304 h 3273426"/>
                <a:gd name="connsiteX3" fmla="*/ 3097439 w 3097439"/>
                <a:gd name="connsiteY3" fmla="*/ 2372122 h 3273426"/>
                <a:gd name="connsiteX4" fmla="*/ 3075884 w 3097439"/>
                <a:gd name="connsiteY4" fmla="*/ 2416868 h 3273426"/>
                <a:gd name="connsiteX5" fmla="*/ 1636713 w 3097439"/>
                <a:gd name="connsiteY5" fmla="*/ 3273426 h 3273426"/>
                <a:gd name="connsiteX6" fmla="*/ 0 w 3097439"/>
                <a:gd name="connsiteY6" fmla="*/ 1636713 h 3273426"/>
                <a:gd name="connsiteX7" fmla="*/ 1636713 w 3097439"/>
                <a:gd name="connsiteY7" fmla="*/ 0 h 327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7439" h="3273426">
                  <a:moveTo>
                    <a:pt x="1636713" y="0"/>
                  </a:moveTo>
                  <a:cubicBezTo>
                    <a:pt x="2258166" y="0"/>
                    <a:pt x="2798724" y="346354"/>
                    <a:pt x="3075884" y="856558"/>
                  </a:cubicBezTo>
                  <a:lnTo>
                    <a:pt x="3097439" y="901304"/>
                  </a:lnTo>
                  <a:lnTo>
                    <a:pt x="3097439" y="2372122"/>
                  </a:lnTo>
                  <a:lnTo>
                    <a:pt x="3075884" y="2416868"/>
                  </a:lnTo>
                  <a:cubicBezTo>
                    <a:pt x="2798724" y="2927073"/>
                    <a:pt x="2258166" y="3273426"/>
                    <a:pt x="1636713" y="3273426"/>
                  </a:cubicBezTo>
                  <a:cubicBezTo>
                    <a:pt x="732781" y="3273426"/>
                    <a:pt x="0" y="2540645"/>
                    <a:pt x="0" y="1636713"/>
                  </a:cubicBezTo>
                  <a:cubicBezTo>
                    <a:pt x="0" y="732781"/>
                    <a:pt x="732781" y="0"/>
                    <a:pt x="1636713" y="0"/>
                  </a:cubicBezTo>
                  <a:close/>
                </a:path>
              </a:pathLst>
            </a:custGeom>
          </p:spPr>
        </p:pic>
      </p:grpSp>
      <p:grpSp>
        <p:nvGrpSpPr>
          <p:cNvPr id="14" name="组合 13"/>
          <p:cNvGrpSpPr/>
          <p:nvPr/>
        </p:nvGrpSpPr>
        <p:grpSpPr>
          <a:xfrm>
            <a:off x="1092835" y="1630045"/>
            <a:ext cx="3425190" cy="928970"/>
            <a:chOff x="3160748" y="1324720"/>
            <a:chExt cx="5903848" cy="572764"/>
          </a:xfrm>
        </p:grpSpPr>
        <p:sp>
          <p:nvSpPr>
            <p:cNvPr id="12" name="文本框 11"/>
            <p:cNvSpPr txBox="1"/>
            <p:nvPr/>
          </p:nvSpPr>
          <p:spPr>
            <a:xfrm>
              <a:off x="3160748" y="1329005"/>
              <a:ext cx="5903848" cy="5684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540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THANKS</a:t>
              </a:r>
              <a:endParaRPr lang="zh-CN" altLang="en-US" sz="5400" b="1">
                <a:ln>
                  <a:solidFill>
                    <a:prstClr val="white">
                      <a:lumMod val="65000"/>
                    </a:prstClr>
                  </a:solidFill>
                </a:ln>
                <a:solidFill>
                  <a:prstClr val="white"/>
                </a:solidFill>
                <a:latin typeface="Impact" panose="020B0806030902050204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4896195" y="1324720"/>
              <a:ext cx="2409372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0" y="0"/>
            <a:ext cx="5759450" cy="4319588"/>
          </a:xfrm>
          <a:prstGeom prst="rect">
            <a:avLst/>
          </a:prstGeom>
          <a:solidFill>
            <a:srgbClr val="1C77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139825" y="691674"/>
            <a:ext cx="3276600" cy="3276600"/>
          </a:xfrm>
          <a:prstGeom prst="ellipse">
            <a:avLst/>
          </a:prstGeom>
          <a:solidFill>
            <a:srgbClr val="165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721392" y="628015"/>
            <a:ext cx="2640517" cy="2789238"/>
            <a:chOff x="1591217" y="777875"/>
            <a:chExt cx="2640517" cy="2789238"/>
          </a:xfrm>
        </p:grpSpPr>
        <p:sp>
          <p:nvSpPr>
            <p:cNvPr id="6" name="椭圆 5"/>
            <p:cNvSpPr/>
            <p:nvPr/>
          </p:nvSpPr>
          <p:spPr>
            <a:xfrm>
              <a:off x="1606173" y="911265"/>
              <a:ext cx="2625561" cy="2625562"/>
            </a:xfrm>
            <a:prstGeom prst="ellipse">
              <a:avLst/>
            </a:prstGeom>
            <a:solidFill>
              <a:srgbClr val="1C77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35015" b="94362" l="1566" r="96197">
                          <a14:foregroundMark x1="43177" y1="83234" x2="45861" y2="84570"/>
                          <a14:foregroundMark x1="41834" y1="81899" x2="41834" y2="81899"/>
                          <a14:foregroundMark x1="35570" y1="85015" x2="35570" y2="8501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2" t="34628" r="4954" b="7176"/>
            <a:stretch>
              <a:fillRect/>
            </a:stretch>
          </p:blipFill>
          <p:spPr>
            <a:xfrm>
              <a:off x="1591217" y="777875"/>
              <a:ext cx="2639282" cy="2789238"/>
            </a:xfrm>
            <a:custGeom>
              <a:avLst/>
              <a:gdLst>
                <a:gd name="connsiteX0" fmla="*/ 1636713 w 3097439"/>
                <a:gd name="connsiteY0" fmla="*/ 0 h 3273426"/>
                <a:gd name="connsiteX1" fmla="*/ 3075884 w 3097439"/>
                <a:gd name="connsiteY1" fmla="*/ 856558 h 3273426"/>
                <a:gd name="connsiteX2" fmla="*/ 3097439 w 3097439"/>
                <a:gd name="connsiteY2" fmla="*/ 901304 h 3273426"/>
                <a:gd name="connsiteX3" fmla="*/ 3097439 w 3097439"/>
                <a:gd name="connsiteY3" fmla="*/ 2372122 h 3273426"/>
                <a:gd name="connsiteX4" fmla="*/ 3075884 w 3097439"/>
                <a:gd name="connsiteY4" fmla="*/ 2416868 h 3273426"/>
                <a:gd name="connsiteX5" fmla="*/ 1636713 w 3097439"/>
                <a:gd name="connsiteY5" fmla="*/ 3273426 h 3273426"/>
                <a:gd name="connsiteX6" fmla="*/ 0 w 3097439"/>
                <a:gd name="connsiteY6" fmla="*/ 1636713 h 3273426"/>
                <a:gd name="connsiteX7" fmla="*/ 1636713 w 3097439"/>
                <a:gd name="connsiteY7" fmla="*/ 0 h 327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97439" h="3273426">
                  <a:moveTo>
                    <a:pt x="1636713" y="0"/>
                  </a:moveTo>
                  <a:cubicBezTo>
                    <a:pt x="2258166" y="0"/>
                    <a:pt x="2798724" y="346354"/>
                    <a:pt x="3075884" y="856558"/>
                  </a:cubicBezTo>
                  <a:lnTo>
                    <a:pt x="3097439" y="901304"/>
                  </a:lnTo>
                  <a:lnTo>
                    <a:pt x="3097439" y="2372122"/>
                  </a:lnTo>
                  <a:lnTo>
                    <a:pt x="3075884" y="2416868"/>
                  </a:lnTo>
                  <a:cubicBezTo>
                    <a:pt x="2798724" y="2927073"/>
                    <a:pt x="2258166" y="3273426"/>
                    <a:pt x="1636713" y="3273426"/>
                  </a:cubicBezTo>
                  <a:cubicBezTo>
                    <a:pt x="732781" y="3273426"/>
                    <a:pt x="0" y="2540645"/>
                    <a:pt x="0" y="1636713"/>
                  </a:cubicBezTo>
                  <a:cubicBezTo>
                    <a:pt x="0" y="732781"/>
                    <a:pt x="732781" y="0"/>
                    <a:pt x="1636713" y="0"/>
                  </a:cubicBezTo>
                  <a:close/>
                </a:path>
              </a:pathLst>
            </a:custGeom>
          </p:spPr>
        </p:pic>
      </p:grpSp>
      <p:cxnSp>
        <p:nvCxnSpPr>
          <p:cNvPr id="13" name="直接连接符 12"/>
          <p:cNvCxnSpPr/>
          <p:nvPr/>
        </p:nvCxnSpPr>
        <p:spPr>
          <a:xfrm>
            <a:off x="2264410" y="3536950"/>
            <a:ext cx="1148080" cy="0"/>
          </a:xfrm>
          <a:prstGeom prst="line">
            <a:avLst/>
          </a:prstGeom>
          <a:noFill/>
          <a:ln w="63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2" name="文本框 1"/>
          <p:cNvSpPr txBox="1"/>
          <p:nvPr/>
        </p:nvSpPr>
        <p:spPr>
          <a:xfrm>
            <a:off x="1430020" y="936625"/>
            <a:ext cx="289941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571500" lvl="1" indent="-571500" algn="l">
              <a:buClr>
                <a:srgbClr val="FFFFFF"/>
              </a:buClr>
              <a:buSzTx/>
              <a:buFont typeface="Wingdings" panose="05000000000000000000" charset="0"/>
              <a:buChar char="ª"/>
            </a:pPr>
            <a:r>
              <a:rPr lang="zh-CN" altLang="en-US" sz="2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边防岗位流程</a:t>
            </a:r>
            <a:endParaRPr lang="zh-CN" altLang="zh-CN" sz="280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innerShdw blurRad="63500" dist="50800" dir="13500000">
                  <a:schemeClr val="bg1">
                    <a:alpha val="50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lvl="1" indent="-571500" algn="l">
              <a:buClr>
                <a:srgbClr val="FFFFFF"/>
              </a:buClr>
              <a:buSzTx/>
              <a:buFont typeface="Wingdings" panose="05000000000000000000" charset="0"/>
              <a:buChar char="ª"/>
            </a:pPr>
            <a:r>
              <a:rPr lang="zh-CN" altLang="en-US" sz="2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特殊情况处置</a:t>
            </a:r>
            <a:endParaRPr lang="zh-CN" altLang="zh-CN" sz="2800">
              <a:ln w="127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innerShdw blurRad="63500" dist="50800" dir="13500000">
                  <a:schemeClr val="bg1">
                    <a:alpha val="50000"/>
                  </a:scheme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lvl="1" indent="-571500" algn="l">
              <a:buClr>
                <a:srgbClr val="FFFFFF"/>
              </a:buClr>
              <a:buSzTx/>
              <a:buFont typeface="Wingdings" panose="05000000000000000000" charset="0"/>
              <a:buChar char="ª"/>
            </a:pPr>
            <a:r>
              <a:rPr lang="zh-CN" altLang="en-US" sz="2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工作纪律</a:t>
            </a:r>
            <a:endParaRPr lang="zh-CN" altLang="en-US" sz="2800" b="1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3500" dist="50800" dir="13500000">
                  <a:schemeClr val="bg1">
                    <a:alpha val="50000"/>
                  </a:schemeClr>
                </a:innerShdw>
              </a:effectLst>
              <a:latin typeface="仿宋" panose="02010609060101010101" charset="-122"/>
              <a:ea typeface="仿宋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303780" y="2410460"/>
            <a:ext cx="2428240" cy="76200"/>
          </a:xfrm>
          <a:prstGeom prst="rect">
            <a:avLst/>
          </a:prstGeom>
          <a:solidFill>
            <a:srgbClr val="1C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310765" y="1158875"/>
            <a:ext cx="1670050" cy="76200"/>
          </a:xfrm>
          <a:prstGeom prst="rect">
            <a:avLst/>
          </a:prstGeom>
          <a:solidFill>
            <a:srgbClr val="1C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310765" y="1758950"/>
            <a:ext cx="2497455" cy="76200"/>
          </a:xfrm>
          <a:prstGeom prst="rect">
            <a:avLst/>
          </a:prstGeom>
          <a:solidFill>
            <a:srgbClr val="2B2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310765" y="3105150"/>
            <a:ext cx="1976755" cy="76200"/>
          </a:xfrm>
          <a:prstGeom prst="rect">
            <a:avLst/>
          </a:prstGeom>
          <a:solidFill>
            <a:srgbClr val="2B2B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0" name="Picture 4" descr="E:\PPT\0。图片\PNG\2、win7风格\灰色超全扁平化图标\43.png"/>
          <p:cNvPicPr>
            <a:picLocks noChangeAspect="1" noChangeArrowheads="1"/>
          </p:cNvPicPr>
          <p:nvPr/>
        </p:nvPicPr>
        <p:blipFill>
          <a:blip r:embed="rId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635" y="3274156"/>
            <a:ext cx="297462" cy="29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46"/>
          <p:cNvSpPr txBox="1"/>
          <p:nvPr/>
        </p:nvSpPr>
        <p:spPr>
          <a:xfrm>
            <a:off x="2334639" y="798202"/>
            <a:ext cx="1770791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1.</a:t>
            </a:r>
            <a:r>
              <a:rPr lang="zh-CN" altLang="en-US" sz="1400" b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岗前准备</a:t>
            </a:r>
            <a:endParaRPr lang="zh-CN" altLang="en-US" sz="1400" b="1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6" name="TextBox 48"/>
          <p:cNvSpPr txBox="1"/>
          <p:nvPr/>
        </p:nvSpPr>
        <p:spPr>
          <a:xfrm>
            <a:off x="2310765" y="1402080"/>
            <a:ext cx="236855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>
                <a:ln>
                  <a:solidFill>
                    <a:schemeClr val="tx1"/>
                  </a:solidFill>
                </a:ln>
                <a:latin typeface="仿宋" panose="02010609060101010101" charset="-122"/>
                <a:ea typeface="仿宋" panose="02010609060101010101" charset="-122"/>
                <a:sym typeface="+mn-ea"/>
              </a:rPr>
              <a:t>2.</a:t>
            </a:r>
            <a:r>
              <a:rPr lang="zh-CN" altLang="en-US" sz="1400" b="1">
                <a:ln>
                  <a:solidFill>
                    <a:schemeClr val="tx1"/>
                  </a:solidFill>
                </a:ln>
                <a:latin typeface="仿宋" panose="02010609060101010101" charset="-122"/>
                <a:ea typeface="仿宋" panose="02010609060101010101" charset="-122"/>
                <a:sym typeface="+mn-ea"/>
              </a:rPr>
              <a:t>查</a:t>
            </a:r>
            <a:r>
              <a:rPr lang="zh-CN" altLang="en-US" sz="1400" b="1">
                <a:ln>
                  <a:solidFill>
                    <a:schemeClr val="tx1"/>
                  </a:solidFill>
                </a:ln>
                <a:latin typeface="仿宋" panose="02010609060101010101" charset="-122"/>
                <a:ea typeface="仿宋" panose="02010609060101010101" charset="-122"/>
                <a:sym typeface="+mn-ea"/>
              </a:rPr>
              <a:t>待查</a:t>
            </a:r>
            <a:r>
              <a:rPr lang="zh-CN" altLang="en-US" sz="1400" b="1">
                <a:ln>
                  <a:solidFill>
                    <a:schemeClr val="tx1"/>
                  </a:solidFill>
                </a:ln>
                <a:latin typeface="仿宋" panose="02010609060101010101" charset="-122"/>
                <a:ea typeface="仿宋" panose="02010609060101010101" charset="-122"/>
                <a:sym typeface="微软雅黑" panose="020B0503020204020204" pitchFamily="34" charset="-122"/>
              </a:rPr>
              <a:t>边防查验人头系统</a:t>
            </a:r>
            <a:endParaRPr lang="zh-CN" altLang="en-US" sz="1200" b="1">
              <a:ln>
                <a:solidFill>
                  <a:prstClr val="white">
                    <a:lumMod val="65000"/>
                  </a:prstClr>
                </a:solidFill>
              </a:ln>
              <a:solidFill>
                <a:schemeClr val="bg1"/>
              </a:solidFill>
              <a:latin typeface="Impact" panose="020B0806030902050204"/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50"/>
          <p:cNvSpPr txBox="1"/>
          <p:nvPr/>
        </p:nvSpPr>
        <p:spPr>
          <a:xfrm>
            <a:off x="2303780" y="2060575"/>
            <a:ext cx="21297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  <a:buNone/>
            </a:pPr>
            <a:r>
              <a:rPr lang="en-US" altLang="zh-CN" sz="1400" b="1">
                <a:ln>
                  <a:solidFill>
                    <a:schemeClr val="tx1"/>
                  </a:solidFill>
                </a:ln>
                <a:latin typeface="仿宋" panose="02010609060101010101" charset="-122"/>
                <a:ea typeface="仿宋" panose="02010609060101010101" charset="-122"/>
                <a:sym typeface="+mn-ea"/>
              </a:rPr>
              <a:t>3.</a:t>
            </a:r>
            <a:r>
              <a:rPr lang="zh-CN" altLang="en-US" sz="1400" b="1">
                <a:ln>
                  <a:solidFill>
                    <a:schemeClr val="tx1"/>
                  </a:solidFill>
                </a:ln>
                <a:latin typeface="仿宋" panose="02010609060101010101" charset="-122"/>
                <a:ea typeface="仿宋" panose="02010609060101010101" charset="-122"/>
                <a:sym typeface="+mn-ea"/>
              </a:rPr>
              <a:t>问放飞注意礼貌用语</a:t>
            </a:r>
            <a:endParaRPr lang="zh-CN" altLang="en-US" sz="1400" b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116965" y="902970"/>
            <a:ext cx="354965" cy="2365375"/>
            <a:chOff x="1516458" y="418932"/>
            <a:chExt cx="1801996" cy="525000"/>
          </a:xfrm>
        </p:grpSpPr>
        <p:sp>
          <p:nvSpPr>
            <p:cNvPr id="35" name="矩形 34"/>
            <p:cNvSpPr/>
            <p:nvPr/>
          </p:nvSpPr>
          <p:spPr>
            <a:xfrm>
              <a:off x="1516458" y="509287"/>
              <a:ext cx="1801996" cy="43464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615154" y="418932"/>
              <a:ext cx="1601421" cy="72257"/>
            </a:xfrm>
            <a:prstGeom prst="ellipse">
              <a:avLst/>
            </a:prstGeom>
            <a:solidFill>
              <a:srgbClr val="114B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303780" y="3608070"/>
            <a:ext cx="1983740" cy="76200"/>
          </a:xfrm>
          <a:prstGeom prst="rect">
            <a:avLst/>
          </a:prstGeom>
          <a:solidFill>
            <a:srgbClr val="1C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  <a:buNone/>
              <a:defRPr/>
            </a:pPr>
            <a:endParaRPr lang="zh-CN" altLang="en-US" sz="1200" b="1" kern="0" dirty="0">
              <a:solidFill>
                <a:srgbClr val="F8F8F8"/>
              </a:solidFill>
              <a:latin typeface="Arial" panose="020B0604020202020204" pitchFamily="34" charset="0"/>
            </a:endParaRPr>
          </a:p>
        </p:txBody>
      </p:sp>
      <p:sp>
        <p:nvSpPr>
          <p:cNvPr id="44" name="左大括号 43"/>
          <p:cNvSpPr/>
          <p:nvPr/>
        </p:nvSpPr>
        <p:spPr>
          <a:xfrm>
            <a:off x="1680210" y="1000125"/>
            <a:ext cx="554355" cy="2650490"/>
          </a:xfrm>
          <a:prstGeom prst="leftBrace">
            <a:avLst>
              <a:gd name="adj1" fmla="val 91808"/>
              <a:gd name="adj2" fmla="val 51112"/>
            </a:avLst>
          </a:prstGeom>
          <a:noFill/>
          <a:ln w="28575">
            <a:solidFill>
              <a:srgbClr val="114B4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1066165" y="1461770"/>
            <a:ext cx="459740" cy="16440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1800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边防岗位流程</a:t>
            </a:r>
            <a:endParaRPr lang="zh-CN" altLang="en-US" sz="1800" b="1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303780" y="2724150"/>
            <a:ext cx="180213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400" b="1">
                <a:ln>
                  <a:solidFill>
                    <a:schemeClr val="tx1"/>
                  </a:solidFill>
                </a:ln>
                <a:latin typeface="仿宋" panose="02010609060101010101" charset="-122"/>
                <a:ea typeface="仿宋" panose="02010609060101010101" charset="-122"/>
                <a:sym typeface="+mn-ea"/>
              </a:rPr>
              <a:t>4.</a:t>
            </a:r>
            <a:r>
              <a:rPr lang="zh-CN" altLang="en-US" sz="1400" b="1">
                <a:ln>
                  <a:solidFill>
                    <a:schemeClr val="tx1"/>
                  </a:solidFill>
                </a:ln>
                <a:latin typeface="仿宋" panose="02010609060101010101" charset="-122"/>
                <a:ea typeface="仿宋" panose="02010609060101010101" charset="-122"/>
                <a:sym typeface="+mn-ea"/>
              </a:rPr>
              <a:t>报机口，拿回文件</a:t>
            </a:r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2303780" y="3268980"/>
            <a:ext cx="17957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1400" b="1">
                <a:ln>
                  <a:solidFill>
                    <a:schemeClr val="tx1"/>
                  </a:solidFill>
                </a:ln>
                <a:latin typeface="仿宋" panose="02010609060101010101" charset="-122"/>
                <a:ea typeface="仿宋" panose="02010609060101010101" charset="-122"/>
                <a:sym typeface="+mn-ea"/>
              </a:rPr>
              <a:t>5.</a:t>
            </a:r>
            <a:r>
              <a:rPr lang="zh-CN" altLang="en-US" sz="1400" b="1">
                <a:ln>
                  <a:solidFill>
                    <a:schemeClr val="tx1"/>
                  </a:solidFill>
                </a:ln>
                <a:latin typeface="仿宋" panose="02010609060101010101" charset="-122"/>
                <a:ea typeface="仿宋" panose="02010609060101010101" charset="-122"/>
                <a:sym typeface="+mn-ea"/>
              </a:rPr>
              <a:t>下班发通告，交接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椭圆 177"/>
          <p:cNvSpPr/>
          <p:nvPr/>
        </p:nvSpPr>
        <p:spPr>
          <a:xfrm>
            <a:off x="2708275" y="1135063"/>
            <a:ext cx="3584575" cy="3584575"/>
          </a:xfrm>
          <a:prstGeom prst="ellipse">
            <a:avLst/>
          </a:prstGeom>
          <a:solidFill>
            <a:srgbClr val="1C77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9" name="内容占位符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5015" b="94362" l="1566" r="96197">
                        <a14:foregroundMark x1="43177" y1="83234" x2="45861" y2="84570"/>
                        <a14:foregroundMark x1="41834" y1="81899" x2="41834" y2="81899"/>
                        <a14:foregroundMark x1="35570" y1="85015" x2="35570" y2="85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4" t="33333" r="4955" b="24098"/>
          <a:stretch>
            <a:fillRect/>
          </a:stretch>
        </p:blipFill>
        <p:spPr>
          <a:xfrm flipH="1">
            <a:off x="2584450" y="1115045"/>
            <a:ext cx="3365501" cy="3355355"/>
          </a:xfrm>
          <a:prstGeom prst="rect">
            <a:avLst/>
          </a:prstGeom>
        </p:spPr>
      </p:pic>
      <p:grpSp>
        <p:nvGrpSpPr>
          <p:cNvPr id="35" name="组 9"/>
          <p:cNvGrpSpPr/>
          <p:nvPr/>
        </p:nvGrpSpPr>
        <p:grpSpPr>
          <a:xfrm>
            <a:off x="2926234" y="646508"/>
            <a:ext cx="1042670" cy="420370"/>
            <a:chOff x="1077250" y="901302"/>
            <a:chExt cx="2207195" cy="889868"/>
          </a:xfrm>
        </p:grpSpPr>
        <p:sp>
          <p:nvSpPr>
            <p:cNvPr id="40" name="文本框 39"/>
            <p:cNvSpPr txBox="1"/>
            <p:nvPr/>
          </p:nvSpPr>
          <p:spPr>
            <a:xfrm>
              <a:off x="1077250" y="901302"/>
              <a:ext cx="2207195" cy="889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/>
              <a:r>
                <a:rPr lang="zh-CN" altLang="en-US" sz="10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  <a:sym typeface="+mn-ea"/>
                </a:rPr>
                <a:t>调</a:t>
              </a:r>
              <a:r>
                <a:rPr lang="zh-CN" altLang="en-US" sz="10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  <a:sym typeface="+mn-ea"/>
                </a:rPr>
                <a:t>控签到</a:t>
              </a:r>
              <a:endParaRPr lang="en-US" altLang="zh-CN" sz="1135" b="1">
                <a:solidFill>
                  <a:schemeClr val="bg1">
                    <a:lumMod val="50000"/>
                  </a:schemeClr>
                </a:solidFill>
                <a:latin typeface="华文仿宋" panose="02010600040101010101" charset="-122"/>
                <a:ea typeface="华文仿宋" panose="02010600040101010101" charset="-122"/>
                <a:sym typeface="+mn-ea"/>
              </a:endParaRPr>
            </a:p>
            <a:p>
              <a:endParaRPr kumimoji="1" lang="zh-CN" altLang="en-US" sz="1135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7" name="组 8"/>
            <p:cNvGrpSpPr/>
            <p:nvPr/>
          </p:nvGrpSpPr>
          <p:grpSpPr>
            <a:xfrm>
              <a:off x="1247965" y="1002420"/>
              <a:ext cx="292722" cy="292722"/>
              <a:chOff x="2199942" y="2750198"/>
              <a:chExt cx="1183598" cy="1183598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2287968" y="2838224"/>
                <a:ext cx="1007546" cy="1007546"/>
              </a:xfrm>
              <a:prstGeom prst="ellipse">
                <a:avLst/>
              </a:prstGeom>
              <a:solidFill>
                <a:srgbClr val="10315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51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199942" y="2750198"/>
                <a:ext cx="1183598" cy="11835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51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3" name="组 9"/>
          <p:cNvGrpSpPr/>
          <p:nvPr/>
        </p:nvGrpSpPr>
        <p:grpSpPr>
          <a:xfrm>
            <a:off x="1420154" y="1504702"/>
            <a:ext cx="1586840" cy="439420"/>
            <a:chOff x="1247965" y="959103"/>
            <a:chExt cx="3359130" cy="930195"/>
          </a:xfrm>
        </p:grpSpPr>
        <p:grpSp>
          <p:nvGrpSpPr>
            <p:cNvPr id="64" name="组 5"/>
            <p:cNvGrpSpPr/>
            <p:nvPr/>
          </p:nvGrpSpPr>
          <p:grpSpPr>
            <a:xfrm>
              <a:off x="1562457" y="959103"/>
              <a:ext cx="3044638" cy="930195"/>
              <a:chOff x="1226609" y="822642"/>
              <a:chExt cx="3044638" cy="930195"/>
            </a:xfrm>
          </p:grpSpPr>
          <p:sp>
            <p:nvSpPr>
              <p:cNvPr id="68" name="文本框 67"/>
              <p:cNvSpPr txBox="1"/>
              <p:nvPr/>
            </p:nvSpPr>
            <p:spPr>
              <a:xfrm>
                <a:off x="1226609" y="822642"/>
                <a:ext cx="1197692" cy="518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1000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华文仿宋" panose="02010600040101010101" charset="-122"/>
                    <a:ea typeface="华文仿宋" panose="02010600040101010101" charset="-122"/>
                    <a:cs typeface="华文仿宋" panose="02010600040101010101" charset="-122"/>
                    <a:sym typeface="+mn-ea"/>
                  </a:rPr>
                  <a:t>对讲机</a:t>
                </a:r>
                <a:endParaRPr kumimoji="1" lang="zh-CN" altLang="en-US" sz="1135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1226609" y="1158695"/>
                <a:ext cx="3044638" cy="59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950" b="1" kern="0" dirty="0">
                    <a:solidFill>
                      <a:srgbClr val="E64D79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国际客运频道（满格电）</a:t>
                </a:r>
                <a:endParaRPr lang="zh-CN" altLang="en-US" sz="950" b="1" kern="0" dirty="0">
                  <a:solidFill>
                    <a:srgbClr val="E64D79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endParaRPr>
              </a:p>
            </p:txBody>
          </p:sp>
        </p:grpSp>
        <p:grpSp>
          <p:nvGrpSpPr>
            <p:cNvPr id="65" name="组 8"/>
            <p:cNvGrpSpPr/>
            <p:nvPr/>
          </p:nvGrpSpPr>
          <p:grpSpPr>
            <a:xfrm>
              <a:off x="1247965" y="1002420"/>
              <a:ext cx="292722" cy="292722"/>
              <a:chOff x="2199942" y="2750198"/>
              <a:chExt cx="1183598" cy="1183598"/>
            </a:xfrm>
          </p:grpSpPr>
          <p:sp>
            <p:nvSpPr>
              <p:cNvPr id="66" name="椭圆 65"/>
              <p:cNvSpPr/>
              <p:nvPr/>
            </p:nvSpPr>
            <p:spPr>
              <a:xfrm>
                <a:off x="2287968" y="2838224"/>
                <a:ext cx="1007546" cy="1007546"/>
              </a:xfrm>
              <a:prstGeom prst="ellipse">
                <a:avLst/>
              </a:prstGeom>
              <a:solidFill>
                <a:srgbClr val="10315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51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2199942" y="2750198"/>
                <a:ext cx="1183598" cy="11835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51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0" name="组 9"/>
          <p:cNvGrpSpPr/>
          <p:nvPr/>
        </p:nvGrpSpPr>
        <p:grpSpPr>
          <a:xfrm>
            <a:off x="827282" y="2252424"/>
            <a:ext cx="1757020" cy="608323"/>
            <a:chOff x="1247965" y="1002118"/>
            <a:chExt cx="3719380" cy="1287740"/>
          </a:xfrm>
        </p:grpSpPr>
        <p:grpSp>
          <p:nvGrpSpPr>
            <p:cNvPr id="71" name="组 5"/>
            <p:cNvGrpSpPr/>
            <p:nvPr/>
          </p:nvGrpSpPr>
          <p:grpSpPr>
            <a:xfrm>
              <a:off x="1562457" y="1002118"/>
              <a:ext cx="3404888" cy="1287740"/>
              <a:chOff x="1226609" y="865657"/>
              <a:chExt cx="3404888" cy="1287740"/>
            </a:xfrm>
          </p:grpSpPr>
          <p:sp>
            <p:nvSpPr>
              <p:cNvPr id="75" name="文本框 74"/>
              <p:cNvSpPr txBox="1"/>
              <p:nvPr/>
            </p:nvSpPr>
            <p:spPr>
              <a:xfrm>
                <a:off x="1252149" y="865657"/>
                <a:ext cx="3379348" cy="844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zh-CN" altLang="en-US" sz="1000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华文仿宋" panose="02010600040101010101" charset="-122"/>
                    <a:ea typeface="华文仿宋" panose="02010600040101010101" charset="-122"/>
                    <a:cs typeface="华文仿宋" panose="02010600040101010101" charset="-122"/>
                    <a:sym typeface="+mn-ea"/>
                  </a:rPr>
                  <a:t>手机（微信边防群里发“边防到岗”</a:t>
                </a:r>
                <a:endParaRPr lang="zh-CN" altLang="en-US" sz="10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仿宋" panose="02010600040101010101" charset="-122"/>
                  <a:ea typeface="华文仿宋" panose="02010600040101010101" charset="-122"/>
                  <a:cs typeface="华文仿宋" panose="02010600040101010101" charset="-122"/>
                </a:endParaRP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1226609" y="1559255"/>
                <a:ext cx="2513170" cy="594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zh-CN" altLang="en-US" sz="950" b="1" kern="0" dirty="0">
                    <a:solidFill>
                      <a:srgbClr val="E64D79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保持电量充足</a:t>
                </a:r>
                <a:endParaRPr lang="zh-CN" altLang="en-US" sz="950" b="1" kern="0" dirty="0">
                  <a:solidFill>
                    <a:srgbClr val="E64D79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endParaRPr>
              </a:p>
            </p:txBody>
          </p:sp>
        </p:grpSp>
        <p:grpSp>
          <p:nvGrpSpPr>
            <p:cNvPr id="72" name="组 8"/>
            <p:cNvGrpSpPr/>
            <p:nvPr/>
          </p:nvGrpSpPr>
          <p:grpSpPr>
            <a:xfrm>
              <a:off x="1247965" y="1002420"/>
              <a:ext cx="292722" cy="292722"/>
              <a:chOff x="2199942" y="2750198"/>
              <a:chExt cx="1183598" cy="1183598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2287968" y="2838224"/>
                <a:ext cx="1007546" cy="1007546"/>
              </a:xfrm>
              <a:prstGeom prst="ellipse">
                <a:avLst/>
              </a:prstGeom>
              <a:solidFill>
                <a:srgbClr val="10315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51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2199942" y="2750198"/>
                <a:ext cx="1183598" cy="11835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51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7" name="组 9"/>
          <p:cNvGrpSpPr/>
          <p:nvPr/>
        </p:nvGrpSpPr>
        <p:grpSpPr>
          <a:xfrm>
            <a:off x="401328" y="3290265"/>
            <a:ext cx="1990700" cy="760730"/>
            <a:chOff x="1247965" y="959103"/>
            <a:chExt cx="4214049" cy="1610366"/>
          </a:xfrm>
        </p:grpSpPr>
        <p:grpSp>
          <p:nvGrpSpPr>
            <p:cNvPr id="78" name="组 5"/>
            <p:cNvGrpSpPr/>
            <p:nvPr/>
          </p:nvGrpSpPr>
          <p:grpSpPr>
            <a:xfrm>
              <a:off x="1562457" y="959103"/>
              <a:ext cx="3899557" cy="1610366"/>
              <a:chOff x="1226609" y="822642"/>
              <a:chExt cx="3899557" cy="1610366"/>
            </a:xfrm>
          </p:grpSpPr>
          <p:sp>
            <p:nvSpPr>
              <p:cNvPr id="82" name="文本框 81"/>
              <p:cNvSpPr txBox="1"/>
              <p:nvPr/>
            </p:nvSpPr>
            <p:spPr>
              <a:xfrm>
                <a:off x="1226609" y="822642"/>
                <a:ext cx="3899557" cy="889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1000" b="1" kern="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华文仿宋" panose="02010600040101010101" charset="-122"/>
                    <a:ea typeface="华文仿宋" panose="02010600040101010101" charset="-122"/>
                    <a:cs typeface="华文仿宋" panose="02010600040101010101" charset="-122"/>
                    <a:sym typeface="+mn-ea"/>
                  </a:rPr>
                  <a:t>航班预报表、时间节点记录表</a:t>
                </a:r>
                <a:endParaRPr lang="zh-CN" altLang="en-US" sz="1135" b="1">
                  <a:solidFill>
                    <a:schemeClr val="bg1">
                      <a:lumMod val="50000"/>
                    </a:schemeClr>
                  </a:solidFill>
                  <a:latin typeface="华文仿宋" panose="02010600040101010101" charset="-122"/>
                  <a:ea typeface="华文仿宋" panose="02010600040101010101" charset="-122"/>
                  <a:cs typeface="Arial Unicode MS" panose="020B0604020202020204" charset="-122"/>
                  <a:sym typeface="+mn-ea"/>
                </a:endParaRPr>
              </a:p>
              <a:p>
                <a:endParaRPr kumimoji="1" lang="zh-CN" altLang="en-US" sz="1135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文本框 82"/>
              <p:cNvSpPr txBox="1"/>
              <p:nvPr/>
            </p:nvSpPr>
            <p:spPr>
              <a:xfrm>
                <a:off x="1226609" y="1158695"/>
                <a:ext cx="3450591" cy="1274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eaLnBrk="1" hangingPunct="1">
                  <a:lnSpc>
                    <a:spcPct val="130000"/>
                  </a:lnSpc>
                  <a:buClrTx/>
                  <a:buSzTx/>
                  <a:buFontTx/>
                </a:pPr>
                <a:r>
                  <a:rPr lang="zh-CN" altLang="en-US" sz="950" b="1" kern="0" dirty="0">
                    <a:solidFill>
                      <a:srgbClr val="E64D79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航班当日预报表</a:t>
                </a:r>
                <a:endParaRPr lang="zh-CN" altLang="en-US" sz="950" b="1" kern="0" dirty="0">
                  <a:solidFill>
                    <a:srgbClr val="E64D79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  <a:sym typeface="+mn-ea"/>
                </a:endParaRPr>
              </a:p>
              <a:p>
                <a:pPr algn="l" eaLnBrk="1" hangingPunct="1">
                  <a:lnSpc>
                    <a:spcPct val="130000"/>
                  </a:lnSpc>
                  <a:buClrTx/>
                  <a:buSzTx/>
                  <a:buFontTx/>
                </a:pPr>
                <a:r>
                  <a:rPr lang="zh-CN" altLang="en-US" sz="950" b="1" kern="0" dirty="0">
                    <a:solidFill>
                      <a:srgbClr val="E64D79"/>
                    </a:solidFill>
                    <a:latin typeface="华文楷体" panose="02010600040101010101" charset="-122"/>
                    <a:ea typeface="华文楷体" panose="02010600040101010101" charset="-122"/>
                    <a:cs typeface="华文楷体" panose="02010600040101010101" charset="-122"/>
                    <a:sym typeface="+mn-ea"/>
                  </a:rPr>
                  <a:t>记录每个航班的时间节点</a:t>
                </a:r>
                <a:endParaRPr lang="zh-CN" altLang="en-US" sz="655" b="1" kern="0" dirty="0">
                  <a:solidFill>
                    <a:srgbClr val="E64D79"/>
                  </a:solidFill>
                  <a:latin typeface="华文楷体" panose="02010600040101010101" charset="-122"/>
                  <a:ea typeface="华文楷体" panose="02010600040101010101" charset="-122"/>
                </a:endParaRPr>
              </a:p>
              <a:p>
                <a:pPr>
                  <a:lnSpc>
                    <a:spcPct val="130000"/>
                  </a:lnSpc>
                </a:pPr>
                <a:endParaRPr lang="zh-CN" altLang="en-US" sz="66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9" name="组 8"/>
            <p:cNvGrpSpPr/>
            <p:nvPr/>
          </p:nvGrpSpPr>
          <p:grpSpPr>
            <a:xfrm>
              <a:off x="1247965" y="1002420"/>
              <a:ext cx="292722" cy="292722"/>
              <a:chOff x="2199942" y="2750198"/>
              <a:chExt cx="1183598" cy="1183598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2287968" y="2838224"/>
                <a:ext cx="1007546" cy="1007546"/>
              </a:xfrm>
              <a:prstGeom prst="ellipse">
                <a:avLst/>
              </a:prstGeom>
              <a:solidFill>
                <a:srgbClr val="10315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51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2199942" y="2750198"/>
                <a:ext cx="1183598" cy="118359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51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80" name="文本框 179"/>
          <p:cNvSpPr txBox="1"/>
          <p:nvPr/>
        </p:nvSpPr>
        <p:spPr>
          <a:xfrm>
            <a:off x="1059180" y="408305"/>
            <a:ext cx="18522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岗前准备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23185" y="899160"/>
            <a:ext cx="1648460" cy="3835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b="1" kern="0" dirty="0">
                <a:solidFill>
                  <a:srgbClr val="E64D79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签到时间为：2100-次日0330</a:t>
            </a:r>
            <a:endParaRPr lang="id-ID" altLang="zh-CN" b="1">
              <a:solidFill>
                <a:schemeClr val="bg2">
                  <a:lumMod val="25000"/>
                </a:schemeClr>
              </a:solidFill>
            </a:endParaRPr>
          </a:p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581979" y="500189"/>
            <a:ext cx="380285" cy="398780"/>
            <a:chOff x="204789" y="331279"/>
            <a:chExt cx="380285" cy="398780"/>
          </a:xfrm>
        </p:grpSpPr>
        <p:grpSp>
          <p:nvGrpSpPr>
            <p:cNvPr id="31" name="组合 30"/>
            <p:cNvGrpSpPr/>
            <p:nvPr/>
          </p:nvGrpSpPr>
          <p:grpSpPr>
            <a:xfrm>
              <a:off x="204789" y="331567"/>
              <a:ext cx="380285" cy="373243"/>
              <a:chOff x="1498600" y="1016000"/>
              <a:chExt cx="3429000" cy="3365500"/>
            </a:xfrm>
            <a:solidFill>
              <a:schemeClr val="tx1"/>
            </a:solidFill>
          </p:grpSpPr>
          <p:sp>
            <p:nvSpPr>
              <p:cNvPr id="3" name="椭圆 2"/>
              <p:cNvSpPr/>
              <p:nvPr/>
            </p:nvSpPr>
            <p:spPr>
              <a:xfrm>
                <a:off x="1651000" y="1104900"/>
                <a:ext cx="3276600" cy="3276600"/>
              </a:xfrm>
              <a:prstGeom prst="ellipse">
                <a:avLst/>
              </a:prstGeom>
              <a:solidFill>
                <a:srgbClr val="114B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498600" y="1016000"/>
                <a:ext cx="3276600" cy="3276600"/>
              </a:xfrm>
              <a:prstGeom prst="ellipse">
                <a:avLst/>
              </a:prstGeom>
              <a:solidFill>
                <a:srgbClr val="1C777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28336" y="331279"/>
              <a:ext cx="339725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468947" y="1511935"/>
            <a:ext cx="1322826" cy="0"/>
          </a:xfrm>
          <a:prstGeom prst="line">
            <a:avLst/>
          </a:prstGeom>
          <a:ln w="12700">
            <a:solidFill>
              <a:srgbClr val="DFD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59447" y="1016000"/>
            <a:ext cx="0" cy="670075"/>
          </a:xfrm>
          <a:prstGeom prst="line">
            <a:avLst/>
          </a:prstGeom>
          <a:ln w="12700">
            <a:solidFill>
              <a:srgbClr val="DFD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4"/>
          <p:cNvSpPr/>
          <p:nvPr/>
        </p:nvSpPr>
        <p:spPr>
          <a:xfrm>
            <a:off x="447675" y="1699260"/>
            <a:ext cx="1343660" cy="2206625"/>
          </a:xfrm>
          <a:prstGeom prst="rect">
            <a:avLst/>
          </a:prstGeom>
          <a:solidFill>
            <a:srgbClr val="1C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/>
          </a:p>
        </p:txBody>
      </p:sp>
      <p:pic>
        <p:nvPicPr>
          <p:cNvPr id="5" name="Picture 2" descr="E:\PPT\0。图片\PNG\2、win7风格\灰色超全扁平化图标\826.png"/>
          <p:cNvPicPr>
            <a:picLocks noChangeAspect="1" noChangeArrowheads="1"/>
          </p:cNvPicPr>
          <p:nvPr/>
        </p:nvPicPr>
        <p:blipFill>
          <a:blip r:embed="rId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7" y="1967895"/>
            <a:ext cx="288582" cy="28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接连接符 12"/>
          <p:cNvCxnSpPr/>
          <p:nvPr/>
        </p:nvCxnSpPr>
        <p:spPr>
          <a:xfrm flipV="1">
            <a:off x="3440430" y="951865"/>
            <a:ext cx="707390" cy="4445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025265" y="672465"/>
            <a:ext cx="788670" cy="762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E:\PPT\0。图片\PNG\2、win7风格\灰色超全扁平化图标\824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488" y="1611365"/>
            <a:ext cx="380375" cy="37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E:\PPT\0。图片\PNG\2、win7风格\灰色超全扁平化图标\970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38" y="2167577"/>
            <a:ext cx="365189" cy="35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文本框 8"/>
          <p:cNvSpPr txBox="1"/>
          <p:nvPr/>
        </p:nvSpPr>
        <p:spPr>
          <a:xfrm>
            <a:off x="447675" y="2248535"/>
            <a:ext cx="1343025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charset="0"/>
              <a:buChar char="ª"/>
            </a:pPr>
            <a:r>
              <a:rPr lang="zh-CN" altLang="en-US" sz="1000" b="1" kern="0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查旅客过边防总人头界面，往后划有一栏是待查旅客</a:t>
            </a:r>
            <a:endParaRPr lang="zh-CN" altLang="en-US" sz="1000" b="1" kern="0" dirty="0">
              <a:solidFill>
                <a:schemeClr val="bg1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 marL="171450" indent="-171450">
              <a:buFont typeface="Wingdings" panose="05000000000000000000" charset="0"/>
              <a:buChar char="ª"/>
            </a:pPr>
            <a:r>
              <a:rPr lang="zh-CN" altLang="en-US" sz="1000" b="1" kern="0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先查每个航班是否有待查旅客，如有先跟边防确认，再报值班51</a:t>
            </a:r>
            <a:endParaRPr lang="zh-CN" altLang="en-US" sz="1000" b="1" kern="0" dirty="0">
              <a:solidFill>
                <a:schemeClr val="bg1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 marL="171450" indent="-171450">
              <a:buFont typeface="Wingdings" panose="05000000000000000000" charset="0"/>
              <a:buChar char="ª"/>
            </a:pPr>
            <a:r>
              <a:rPr lang="zh-CN" altLang="en-US" sz="1000" b="1" kern="0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此系统过了凌晨</a:t>
            </a:r>
            <a:r>
              <a:rPr lang="en-US" altLang="zh-CN" sz="1000" b="1" kern="0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“</a:t>
            </a:r>
            <a:r>
              <a:rPr lang="zh-CN" altLang="en-US" sz="1000" b="1" kern="0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罢工</a:t>
            </a:r>
            <a:r>
              <a:rPr lang="en-US" altLang="zh-CN" sz="1000" b="1" kern="0" dirty="0">
                <a:solidFill>
                  <a:schemeClr val="bg1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”</a:t>
            </a:r>
            <a:endParaRPr lang="zh-CN" altLang="en-US" sz="1000" b="1" kern="0" dirty="0">
              <a:solidFill>
                <a:schemeClr val="bg1">
                  <a:lumMod val="50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marL="171450" indent="-171450"/>
            <a:endParaRPr lang="zh-CN" altLang="en-US" sz="1000" b="1" kern="0" dirty="0">
              <a:solidFill>
                <a:schemeClr val="bg1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398373" y="1994222"/>
            <a:ext cx="1284627" cy="638974"/>
            <a:chOff x="1420473" y="1346522"/>
            <a:chExt cx="1585109" cy="638974"/>
          </a:xfrm>
        </p:grpSpPr>
        <p:sp>
          <p:nvSpPr>
            <p:cNvPr id="40" name="文本框 8"/>
            <p:cNvSpPr txBox="1"/>
            <p:nvPr/>
          </p:nvSpPr>
          <p:spPr>
            <a:xfrm>
              <a:off x="1420475" y="1524675"/>
              <a:ext cx="1458115" cy="46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点击此处添加内容，可以复制您的文本在此框粘贴，并选择只保留文字</a:t>
              </a:r>
              <a:endPara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420473" y="1346522"/>
              <a:ext cx="1585109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05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049373" y="2591122"/>
            <a:ext cx="1284627" cy="638974"/>
            <a:chOff x="1420473" y="1346522"/>
            <a:chExt cx="1585109" cy="638974"/>
          </a:xfrm>
        </p:grpSpPr>
        <p:sp>
          <p:nvSpPr>
            <p:cNvPr id="43" name="文本框 8"/>
            <p:cNvSpPr txBox="1"/>
            <p:nvPr/>
          </p:nvSpPr>
          <p:spPr>
            <a:xfrm>
              <a:off x="1420475" y="1524675"/>
              <a:ext cx="1458115" cy="46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点击此处添加内容，可以复制您的文本在此框粘贴，并选择只保留文字</a:t>
              </a:r>
              <a:endPara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420473" y="1346522"/>
              <a:ext cx="1585109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05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 descr="微信图片_201907312126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105" y="1267460"/>
            <a:ext cx="3517900" cy="2639060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3440430" y="971550"/>
            <a:ext cx="489585" cy="925195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4746625" y="679450"/>
            <a:ext cx="67945" cy="127889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331845" y="706755"/>
            <a:ext cx="821055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输入航班号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49395" y="434975"/>
            <a:ext cx="821055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航</a:t>
            </a: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班总人头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02945" y="956310"/>
            <a:ext cx="108775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边防系统账号CHAXUN</a:t>
            </a:r>
            <a:endParaRPr lang="zh-CN" altLang="en-US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密码123</a:t>
            </a:r>
            <a:endParaRPr lang="zh-CN" altLang="en-US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249805" y="3460750"/>
            <a:ext cx="240030" cy="19113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406525" y="2719705"/>
            <a:ext cx="850265" cy="789305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679769" y="354139"/>
            <a:ext cx="380285" cy="398780"/>
            <a:chOff x="204789" y="331279"/>
            <a:chExt cx="380285" cy="398780"/>
          </a:xfrm>
        </p:grpSpPr>
        <p:grpSp>
          <p:nvGrpSpPr>
            <p:cNvPr id="31" name="组合 30"/>
            <p:cNvGrpSpPr/>
            <p:nvPr/>
          </p:nvGrpSpPr>
          <p:grpSpPr>
            <a:xfrm>
              <a:off x="204789" y="331567"/>
              <a:ext cx="380285" cy="373243"/>
              <a:chOff x="1498600" y="1016000"/>
              <a:chExt cx="3429000" cy="3365500"/>
            </a:xfrm>
            <a:solidFill>
              <a:schemeClr val="tx1"/>
            </a:solidFill>
          </p:grpSpPr>
          <p:sp>
            <p:nvSpPr>
              <p:cNvPr id="35" name="椭圆 34"/>
              <p:cNvSpPr/>
              <p:nvPr/>
            </p:nvSpPr>
            <p:spPr>
              <a:xfrm>
                <a:off x="1651000" y="1104900"/>
                <a:ext cx="3276600" cy="3276600"/>
              </a:xfrm>
              <a:prstGeom prst="ellipse">
                <a:avLst/>
              </a:prstGeom>
              <a:solidFill>
                <a:srgbClr val="114B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1498600" y="1016000"/>
                <a:ext cx="3276600" cy="3276600"/>
              </a:xfrm>
              <a:prstGeom prst="ellipse">
                <a:avLst/>
              </a:prstGeom>
              <a:solidFill>
                <a:srgbClr val="1C777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28336" y="331279"/>
              <a:ext cx="339725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094105" y="434975"/>
            <a:ext cx="23069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微软雅黑" panose="020B0503020204020204" pitchFamily="34" charset="-122"/>
              </a:rPr>
              <a:t>边防查验人头系统</a:t>
            </a:r>
            <a:endParaRPr lang="zh-CN" altLang="en-US" sz="200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484187" y="1416685"/>
            <a:ext cx="1322826" cy="0"/>
          </a:xfrm>
          <a:prstGeom prst="line">
            <a:avLst/>
          </a:prstGeom>
          <a:ln w="12700">
            <a:solidFill>
              <a:srgbClr val="DFD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659447" y="1016000"/>
            <a:ext cx="0" cy="670075"/>
          </a:xfrm>
          <a:prstGeom prst="line">
            <a:avLst/>
          </a:prstGeom>
          <a:ln w="12700">
            <a:solidFill>
              <a:srgbClr val="DFD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4"/>
          <p:cNvSpPr/>
          <p:nvPr/>
        </p:nvSpPr>
        <p:spPr>
          <a:xfrm>
            <a:off x="447675" y="1699260"/>
            <a:ext cx="1358265" cy="1629410"/>
          </a:xfrm>
          <a:prstGeom prst="rect">
            <a:avLst/>
          </a:prstGeom>
          <a:solidFill>
            <a:srgbClr val="1C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50"/>
          </a:p>
        </p:txBody>
      </p:sp>
      <p:pic>
        <p:nvPicPr>
          <p:cNvPr id="5" name="Picture 2" descr="E:\PPT\0。图片\PNG\2、win7风格\灰色超全扁平化图标\826.png"/>
          <p:cNvPicPr>
            <a:picLocks noChangeAspect="1" noChangeArrowheads="1"/>
          </p:cNvPicPr>
          <p:nvPr/>
        </p:nvPicPr>
        <p:blipFill>
          <a:blip r:embed="rId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7" y="1967895"/>
            <a:ext cx="288582" cy="28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接连接符 12"/>
          <p:cNvCxnSpPr/>
          <p:nvPr/>
        </p:nvCxnSpPr>
        <p:spPr>
          <a:xfrm flipV="1">
            <a:off x="2927985" y="1035685"/>
            <a:ext cx="707390" cy="4445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025265" y="672465"/>
            <a:ext cx="788670" cy="762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" descr="E:\PPT\0。图片\PNG\2、win7风格\灰色超全扁平化图标\824.png"/>
          <p:cNvPicPr>
            <a:picLocks noChangeAspect="1" noChangeArrowheads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488" y="1611365"/>
            <a:ext cx="380375" cy="37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E:\PPT\0。图片\PNG\2、win7风格\灰色超全扁平化图标\970.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38" y="2167577"/>
            <a:ext cx="365189" cy="35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文本框 8"/>
          <p:cNvSpPr txBox="1"/>
          <p:nvPr/>
        </p:nvSpPr>
        <p:spPr>
          <a:xfrm>
            <a:off x="447675" y="2359025"/>
            <a:ext cx="12547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Wingdings" panose="05000000000000000000" charset="0"/>
              <a:buChar char="«"/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此系统无法查验待查</a:t>
            </a:r>
            <a:endParaRPr lang="zh-CN" altLang="en-US" sz="1000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sym typeface="+mn-ea"/>
            </a:endParaRPr>
          </a:p>
          <a:p>
            <a:pPr marL="171450" indent="-171450" algn="l">
              <a:buFont typeface="Wingdings" panose="05000000000000000000" charset="0"/>
              <a:buChar char="«"/>
              <a:defRPr/>
            </a:pPr>
            <a:r>
              <a:rPr lang="zh-CN" altLang="en-US" sz="1000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sym typeface="+mn-ea"/>
              </a:rPr>
              <a:t>此系统运转慢，需要耐心等待</a:t>
            </a:r>
            <a:endParaRPr lang="zh-CN" altLang="en-US" sz="1000" b="1" kern="0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华文仿宋" panose="02010600040101010101" charset="-122"/>
              <a:sym typeface="+mn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398373" y="1994222"/>
            <a:ext cx="1284627" cy="638974"/>
            <a:chOff x="1420473" y="1346522"/>
            <a:chExt cx="1585109" cy="638974"/>
          </a:xfrm>
        </p:grpSpPr>
        <p:sp>
          <p:nvSpPr>
            <p:cNvPr id="40" name="文本框 8"/>
            <p:cNvSpPr txBox="1"/>
            <p:nvPr/>
          </p:nvSpPr>
          <p:spPr>
            <a:xfrm>
              <a:off x="1420475" y="1524675"/>
              <a:ext cx="1458115" cy="46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点击此处添加内容，可以复制您的文本在此框粘贴，并选择只保留文字</a:t>
              </a:r>
              <a:endPara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420473" y="1346522"/>
              <a:ext cx="1585109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05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049373" y="2591122"/>
            <a:ext cx="1284627" cy="638974"/>
            <a:chOff x="1420473" y="1346522"/>
            <a:chExt cx="1585109" cy="638974"/>
          </a:xfrm>
        </p:grpSpPr>
        <p:sp>
          <p:nvSpPr>
            <p:cNvPr id="43" name="文本框 8"/>
            <p:cNvSpPr txBox="1"/>
            <p:nvPr/>
          </p:nvSpPr>
          <p:spPr>
            <a:xfrm>
              <a:off x="1420475" y="1524675"/>
              <a:ext cx="1458115" cy="46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8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点击此处添加内容，可以复制您的文本在此框粘贴，并选择只保留文字</a:t>
              </a:r>
              <a:endParaRPr lang="zh-CN" altLang="en-US" sz="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420473" y="1346522"/>
              <a:ext cx="1585109" cy="253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050" b="1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</a:t>
              </a:r>
              <a:r>
                <a:rPr lang="zh-CN" altLang="en-US" sz="105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927985" y="798195"/>
            <a:ext cx="821055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输入航班号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049395" y="434975"/>
            <a:ext cx="821055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航班总人头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03580" y="1016000"/>
            <a:ext cx="1087755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 typeface="Wingdings" panose="05000000000000000000" charset="0"/>
              <a:buNone/>
            </a:pPr>
            <a:r>
              <a:rPr lang="zh-CN" altLang="en-US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查验旅客是否过边防</a:t>
            </a:r>
            <a:endParaRPr lang="zh-CN" altLang="en-US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10" name="图片 9" descr="微信图片_20190731212707"/>
          <p:cNvPicPr>
            <a:picLocks noChangeAspect="1"/>
          </p:cNvPicPr>
          <p:nvPr/>
        </p:nvPicPr>
        <p:blipFill>
          <a:blip r:embed="rId4"/>
          <a:srcRect l="10286" t="15" r="6373" b="1101"/>
          <a:stretch>
            <a:fillRect/>
          </a:stretch>
        </p:blipFill>
        <p:spPr>
          <a:xfrm>
            <a:off x="1916430" y="1323975"/>
            <a:ext cx="3590925" cy="2397125"/>
          </a:xfrm>
          <a:prstGeom prst="rect">
            <a:avLst/>
          </a:prstGeom>
        </p:spPr>
      </p:pic>
      <p:cxnSp>
        <p:nvCxnSpPr>
          <p:cNvPr id="14" name="直接连接符 13"/>
          <p:cNvCxnSpPr/>
          <p:nvPr/>
        </p:nvCxnSpPr>
        <p:spPr>
          <a:xfrm>
            <a:off x="2927985" y="1040130"/>
            <a:ext cx="508635" cy="727075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3388995" y="679450"/>
            <a:ext cx="1425575" cy="1407795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2398395" y="2167890"/>
            <a:ext cx="666750" cy="191135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" name="直接连接符 11"/>
          <p:cNvCxnSpPr>
            <a:endCxn id="11" idx="1"/>
          </p:cNvCxnSpPr>
          <p:nvPr/>
        </p:nvCxnSpPr>
        <p:spPr>
          <a:xfrm>
            <a:off x="1548130" y="1192530"/>
            <a:ext cx="948055" cy="100330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679769" y="354139"/>
            <a:ext cx="380285" cy="398780"/>
            <a:chOff x="204789" y="331279"/>
            <a:chExt cx="380285" cy="398780"/>
          </a:xfrm>
        </p:grpSpPr>
        <p:grpSp>
          <p:nvGrpSpPr>
            <p:cNvPr id="31" name="组合 30"/>
            <p:cNvGrpSpPr/>
            <p:nvPr/>
          </p:nvGrpSpPr>
          <p:grpSpPr>
            <a:xfrm>
              <a:off x="204789" y="331567"/>
              <a:ext cx="380285" cy="373243"/>
              <a:chOff x="1498600" y="1016000"/>
              <a:chExt cx="3429000" cy="3365500"/>
            </a:xfrm>
            <a:solidFill>
              <a:schemeClr val="tx1"/>
            </a:solidFill>
          </p:grpSpPr>
          <p:sp>
            <p:nvSpPr>
              <p:cNvPr id="35" name="椭圆 34"/>
              <p:cNvSpPr/>
              <p:nvPr/>
            </p:nvSpPr>
            <p:spPr>
              <a:xfrm>
                <a:off x="1651000" y="1104900"/>
                <a:ext cx="3276600" cy="3276600"/>
              </a:xfrm>
              <a:prstGeom prst="ellipse">
                <a:avLst/>
              </a:prstGeom>
              <a:solidFill>
                <a:srgbClr val="114B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1498600" y="1016000"/>
                <a:ext cx="3276600" cy="3276600"/>
              </a:xfrm>
              <a:prstGeom prst="ellipse">
                <a:avLst/>
              </a:prstGeom>
              <a:solidFill>
                <a:srgbClr val="1C777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28336" y="331279"/>
              <a:ext cx="339725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129665" y="328930"/>
            <a:ext cx="23069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微软雅黑" panose="020B0503020204020204" pitchFamily="34" charset="-122"/>
              </a:rPr>
              <a:t>边防查验人头系统</a:t>
            </a:r>
            <a:endParaRPr lang="zh-CN" altLang="en-US" sz="200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2778491" y="1456218"/>
            <a:ext cx="1063907" cy="14187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60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909570" y="2278380"/>
            <a:ext cx="933450" cy="121920"/>
          </a:xfrm>
          <a:prstGeom prst="roundRect">
            <a:avLst>
              <a:gd name="adj" fmla="val 50000"/>
            </a:avLst>
          </a:prstGeom>
          <a:solidFill>
            <a:srgbClr val="1C777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8" name="椭圆 177"/>
          <p:cNvSpPr/>
          <p:nvPr/>
        </p:nvSpPr>
        <p:spPr>
          <a:xfrm>
            <a:off x="-678815" y="953453"/>
            <a:ext cx="3584575" cy="3584575"/>
          </a:xfrm>
          <a:prstGeom prst="ellipse">
            <a:avLst/>
          </a:prstGeom>
          <a:solidFill>
            <a:srgbClr val="1C77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79" name="内容占位符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5015" b="94362" l="1566" r="96197">
                        <a14:foregroundMark x1="43177" y1="83234" x2="45861" y2="84570"/>
                        <a14:foregroundMark x1="41834" y1="81899" x2="41834" y2="81899"/>
                        <a14:foregroundMark x1="35570" y1="85015" x2="35570" y2="85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664" t="33333" r="4955" b="24098"/>
          <a:stretch>
            <a:fillRect/>
          </a:stretch>
        </p:blipFill>
        <p:spPr>
          <a:xfrm>
            <a:off x="-73660" y="953770"/>
            <a:ext cx="2701290" cy="33553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91640" y="408940"/>
            <a:ext cx="1217930" cy="54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 问放飞</a:t>
            </a:r>
            <a:endParaRPr lang="zh-CN" altLang="en-US" dirty="0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841625" y="1214755"/>
            <a:ext cx="10007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dirty="0">
                <a:solidFill>
                  <a:srgbClr val="5F5F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结关文件</a:t>
            </a:r>
            <a:endParaRPr lang="zh-CN" altLang="en-US" sz="1200"/>
          </a:p>
        </p:txBody>
      </p:sp>
      <p:sp>
        <p:nvSpPr>
          <p:cNvPr id="10" name="左大括号 9"/>
          <p:cNvSpPr/>
          <p:nvPr/>
        </p:nvSpPr>
        <p:spPr>
          <a:xfrm>
            <a:off x="3842385" y="955040"/>
            <a:ext cx="214630" cy="765175"/>
          </a:xfrm>
          <a:prstGeom prst="leftBrace">
            <a:avLst>
              <a:gd name="adj1" fmla="val 119139"/>
              <a:gd name="adj2" fmla="val 50000"/>
            </a:avLst>
          </a:prstGeom>
          <a:noFill/>
          <a:ln>
            <a:solidFill>
              <a:srgbClr val="165E5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65E59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930650" y="999490"/>
            <a:ext cx="15430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GD两份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一份旅客名单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 algn="l">
              <a:buClrTx/>
              <a:buSzTx/>
              <a:buFontTx/>
              <a:buNone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转机旅客信息表（</a:t>
            </a: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若航班有转机旅客）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98165" y="2032000"/>
            <a:ext cx="4876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>
              <a:buClrTx/>
              <a:buSzTx/>
              <a:buFontTx/>
            </a:pPr>
            <a:r>
              <a:rPr lang="zh-CN" altLang="en-US" sz="1200" dirty="0">
                <a:solidFill>
                  <a:srgbClr val="5F5F5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询问</a:t>
            </a:r>
            <a:endParaRPr lang="zh-CN" altLang="en-US" sz="1800" dirty="0">
              <a:solidFill>
                <a:srgbClr val="5F5F5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30650" y="2040890"/>
            <a:ext cx="1363345" cy="1006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和外单位沟通请注意礼貌用语: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algn="l"/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     如: 您好，xx航班登机人齐XXX人，请问现在能否放飞？</a:t>
            </a:r>
            <a:endParaRPr lang="zh-CN" altLang="en-US"/>
          </a:p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1197294" y="408749"/>
            <a:ext cx="380285" cy="398780"/>
            <a:chOff x="204789" y="331279"/>
            <a:chExt cx="380285" cy="398780"/>
          </a:xfrm>
        </p:grpSpPr>
        <p:grpSp>
          <p:nvGrpSpPr>
            <p:cNvPr id="31" name="组合 30"/>
            <p:cNvGrpSpPr/>
            <p:nvPr/>
          </p:nvGrpSpPr>
          <p:grpSpPr>
            <a:xfrm>
              <a:off x="204789" y="331567"/>
              <a:ext cx="380285" cy="373243"/>
              <a:chOff x="1498600" y="1016000"/>
              <a:chExt cx="3429000" cy="3365500"/>
            </a:xfrm>
            <a:solidFill>
              <a:schemeClr val="tx1"/>
            </a:solidFill>
          </p:grpSpPr>
          <p:sp>
            <p:nvSpPr>
              <p:cNvPr id="35" name="椭圆 34"/>
              <p:cNvSpPr/>
              <p:nvPr/>
            </p:nvSpPr>
            <p:spPr>
              <a:xfrm>
                <a:off x="1651000" y="1104900"/>
                <a:ext cx="3276600" cy="3276600"/>
              </a:xfrm>
              <a:prstGeom prst="ellipse">
                <a:avLst/>
              </a:prstGeom>
              <a:solidFill>
                <a:srgbClr val="114B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498600" y="1016000"/>
                <a:ext cx="3276600" cy="3276600"/>
              </a:xfrm>
              <a:prstGeom prst="ellipse">
                <a:avLst/>
              </a:prstGeom>
              <a:solidFill>
                <a:srgbClr val="1C777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28336" y="331279"/>
              <a:ext cx="339725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24216" y="2218853"/>
            <a:ext cx="1063907" cy="141870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253440" y="2218853"/>
            <a:ext cx="1300332" cy="141870"/>
          </a:xfrm>
          <a:prstGeom prst="roundRect">
            <a:avLst>
              <a:gd name="adj" fmla="val 50000"/>
            </a:avLst>
          </a:prstGeom>
          <a:solidFill>
            <a:schemeClr val="tx1">
              <a:lumMod val="75000"/>
              <a:lumOff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419087" y="2218853"/>
            <a:ext cx="1300332" cy="141870"/>
          </a:xfrm>
          <a:prstGeom prst="roundRect">
            <a:avLst>
              <a:gd name="adj" fmla="val 50000"/>
            </a:avLst>
          </a:prstGeom>
          <a:solidFill>
            <a:srgbClr val="1C777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584735" y="2218853"/>
            <a:ext cx="1300332" cy="141870"/>
          </a:xfrm>
          <a:prstGeom prst="roundRect">
            <a:avLst>
              <a:gd name="adj" fmla="val 50000"/>
            </a:avLst>
          </a:prstGeom>
          <a:solidFill>
            <a:srgbClr val="1C777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34217" y="1353777"/>
            <a:ext cx="189138" cy="865076"/>
            <a:chOff x="2770288" y="1732501"/>
            <a:chExt cx="350862" cy="1604760"/>
          </a:xfrm>
        </p:grpSpPr>
        <p:cxnSp>
          <p:nvCxnSpPr>
            <p:cNvPr id="7" name="直接连接符 11"/>
            <p:cNvCxnSpPr/>
            <p:nvPr/>
          </p:nvCxnSpPr>
          <p:spPr>
            <a:xfrm>
              <a:off x="2945719" y="1907932"/>
              <a:ext cx="0" cy="1429329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>
              <a:spLocks noChangeAspect="1"/>
            </p:cNvSpPr>
            <p:nvPr/>
          </p:nvSpPr>
          <p:spPr>
            <a:xfrm>
              <a:off x="2770288" y="1732501"/>
              <a:ext cx="350862" cy="350863"/>
            </a:xfrm>
            <a:prstGeom prst="ellipse">
              <a:avLst/>
            </a:prstGeom>
            <a:solidFill>
              <a:srgbClr val="46576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" name="直接连接符 11"/>
          <p:cNvCxnSpPr/>
          <p:nvPr/>
        </p:nvCxnSpPr>
        <p:spPr>
          <a:xfrm>
            <a:off x="3669809" y="1448346"/>
            <a:ext cx="0" cy="770507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>
            <a:spLocks noChangeAspect="1"/>
          </p:cNvSpPr>
          <p:nvPr/>
        </p:nvSpPr>
        <p:spPr>
          <a:xfrm>
            <a:off x="3575240" y="1353777"/>
            <a:ext cx="189138" cy="189140"/>
          </a:xfrm>
          <a:prstGeom prst="ellipse">
            <a:avLst/>
          </a:prstGeom>
          <a:solidFill>
            <a:srgbClr val="1C777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 flipV="1">
            <a:off x="2434416" y="2360724"/>
            <a:ext cx="189138" cy="865076"/>
            <a:chOff x="2770288" y="1732501"/>
            <a:chExt cx="350862" cy="160476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2945719" y="1907932"/>
              <a:ext cx="0" cy="1429329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2770288" y="1732501"/>
              <a:ext cx="350862" cy="350863"/>
            </a:xfrm>
            <a:prstGeom prst="ellipse">
              <a:avLst/>
            </a:prstGeom>
            <a:solidFill>
              <a:schemeClr val="tx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8"/>
          <p:cNvSpPr txBox="1"/>
          <p:nvPr/>
        </p:nvSpPr>
        <p:spPr>
          <a:xfrm>
            <a:off x="1420475" y="1524675"/>
            <a:ext cx="14581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23670" y="1633855"/>
            <a:ext cx="180213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XXX航班登机口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“边防同意放飞，人数多少”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58948" y="1276730"/>
            <a:ext cx="1585109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None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记录航班时间节点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 lvl="0" algn="l">
              <a:buClrTx/>
              <a:buSzTx/>
              <a:buNone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边防口头放飞</a:t>
            </a: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时间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 lvl="0" algn="l">
              <a:buClrTx/>
              <a:buSzTx/>
              <a:buNone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盖章放飞时间节点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4394" y="2530712"/>
            <a:ext cx="1585109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取回一份边防盖章GD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99124" y="467804"/>
            <a:ext cx="380285" cy="398780"/>
            <a:chOff x="204789" y="331279"/>
            <a:chExt cx="380285" cy="398780"/>
          </a:xfrm>
        </p:grpSpPr>
        <p:grpSp>
          <p:nvGrpSpPr>
            <p:cNvPr id="31" name="组合 30"/>
            <p:cNvGrpSpPr/>
            <p:nvPr/>
          </p:nvGrpSpPr>
          <p:grpSpPr>
            <a:xfrm>
              <a:off x="204789" y="331567"/>
              <a:ext cx="380285" cy="373243"/>
              <a:chOff x="1498600" y="1016000"/>
              <a:chExt cx="3429000" cy="3365500"/>
            </a:xfrm>
            <a:solidFill>
              <a:schemeClr val="tx1"/>
            </a:solidFill>
          </p:grpSpPr>
          <p:sp>
            <p:nvSpPr>
              <p:cNvPr id="35" name="椭圆 34"/>
              <p:cNvSpPr/>
              <p:nvPr/>
            </p:nvSpPr>
            <p:spPr>
              <a:xfrm>
                <a:off x="1651000" y="1104900"/>
                <a:ext cx="3276600" cy="3276600"/>
              </a:xfrm>
              <a:prstGeom prst="ellipse">
                <a:avLst/>
              </a:prstGeom>
              <a:solidFill>
                <a:srgbClr val="114B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1498600" y="1016000"/>
                <a:ext cx="3276600" cy="3276600"/>
              </a:xfrm>
              <a:prstGeom prst="ellipse">
                <a:avLst/>
              </a:prstGeom>
              <a:solidFill>
                <a:srgbClr val="1C777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28336" y="331279"/>
              <a:ext cx="339725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891540" y="542925"/>
            <a:ext cx="2515235" cy="54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defRPr/>
            </a:pPr>
            <a:r>
              <a:rPr lang="zh-CN" alt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报机口，拿回文件</a:t>
            </a:r>
            <a:endParaRPr lang="zh-CN" altLang="en-US" b="1" kern="0" dirty="0">
              <a:solidFill>
                <a:srgbClr val="F8F8F8"/>
              </a:solidFill>
              <a:latin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792730" y="2538095"/>
            <a:ext cx="2092325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sz="1000" b="1" kern="0" dirty="0">
                <a:solidFill>
                  <a:srgbClr val="C0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早班边防</a:t>
            </a: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在微信群发时间节点</a:t>
            </a:r>
            <a:endParaRPr lang="zh-CN" altLang="en-US" sz="1000" b="1" kern="0" dirty="0">
              <a:solidFill>
                <a:schemeClr val="tx1">
                  <a:lumMod val="95000"/>
                  <a:lumOff val="5000"/>
                </a:schemeClr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例，格式：  AK113                        边防人齐：xxxx（时间点）                      口头放飞：xxxx（时间点）                          盖章放飞：xxxx</a:t>
            </a:r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（时间点）</a:t>
            </a:r>
            <a:endParaRPr lang="en-US" altLang="zh-CN" sz="1050">
              <a:latin typeface="Calibri" panose="020F050202020403020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buClrTx/>
              <a:buSzTx/>
              <a:buNone/>
            </a:pPr>
            <a:endParaRPr lang="en-US" altLang="zh-CN" sz="1050">
              <a:latin typeface="Calibri" panose="020F0502020204030204" charset="0"/>
              <a:ea typeface="宋体" panose="02010600030101010101" pitchFamily="2" charset="-122"/>
            </a:endParaRPr>
          </a:p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90625" y="1384935"/>
            <a:ext cx="1357630" cy="245110"/>
          </a:xfrm>
          <a:prstGeom prst="rect">
            <a:avLst/>
          </a:prstGeom>
          <a:solidFill>
            <a:srgbClr val="1C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14375" y="2607945"/>
            <a:ext cx="1465580" cy="2451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769235" y="2192655"/>
            <a:ext cx="1263015" cy="235585"/>
          </a:xfrm>
          <a:prstGeom prst="rect">
            <a:avLst/>
          </a:prstGeom>
          <a:solidFill>
            <a:srgbClr val="0D39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42030" y="1122045"/>
            <a:ext cx="1229995" cy="262890"/>
          </a:xfrm>
          <a:prstGeom prst="rect">
            <a:avLst/>
          </a:prstGeom>
          <a:solidFill>
            <a:srgbClr val="1C7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8"/>
          <p:cNvSpPr txBox="1"/>
          <p:nvPr/>
        </p:nvSpPr>
        <p:spPr>
          <a:xfrm>
            <a:off x="1302385" y="1655445"/>
            <a:ext cx="1543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“边防已下班，后续航班请自行到边防对数”</a:t>
            </a:r>
            <a:endParaRPr lang="en-US" altLang="zh-CN" sz="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90625" y="1384935"/>
            <a:ext cx="1357630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10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边防群发</a:t>
            </a:r>
            <a:endParaRPr lang="zh-CN" altLang="en-US" sz="1000" b="1" dirty="0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832485" y="2871470"/>
            <a:ext cx="14820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把边防放飞返回的盖章GD拿回调控留底</a:t>
            </a:r>
            <a:endParaRPr lang="en-US" altLang="zh-CN" sz="8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4353" y="2607632"/>
            <a:ext cx="1465539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0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拿回文件</a:t>
            </a:r>
            <a:endParaRPr lang="zh-CN" altLang="en-US" sz="10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3045460" y="2437765"/>
            <a:ext cx="14077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  <a:sym typeface="+mn-ea"/>
              </a:rPr>
              <a:t>并在群里告知相应航班的小伙伴</a:t>
            </a:r>
            <a:endParaRPr lang="en-US" altLang="zh-CN" sz="800" smtClea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69213" y="2192342"/>
            <a:ext cx="1465539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0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  <a:sym typeface="+mn-ea"/>
              </a:rPr>
              <a:t>告知</a:t>
            </a:r>
            <a:endParaRPr lang="zh-CN" altLang="en-US" sz="10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7" name="文本框 8"/>
          <p:cNvSpPr txBox="1"/>
          <p:nvPr/>
        </p:nvSpPr>
        <p:spPr>
          <a:xfrm>
            <a:off x="3456940" y="1362710"/>
            <a:ext cx="1930400" cy="822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若到点下班，手头有事情未完成，应等待后续人员到达交接完成，或完成后再下班</a:t>
            </a:r>
            <a:endParaRPr lang="zh-CN" altLang="en-US" sz="950" b="1" kern="0" dirty="0"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950" b="1" kern="0" dirty="0"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 sz="8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604895" y="1139825"/>
            <a:ext cx="1167130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000" b="1">
                <a:solidFill>
                  <a:schemeClr val="bg1"/>
                </a:solidFill>
                <a:latin typeface="Calibri" panose="020F0502020204030204" charset="0"/>
                <a:ea typeface="宋体" panose="02010600030101010101" pitchFamily="2" charset="-122"/>
              </a:rPr>
              <a:t>特殊情况</a:t>
            </a:r>
            <a:endParaRPr lang="zh-CN" altLang="en-US" sz="1000" b="1">
              <a:solidFill>
                <a:schemeClr val="bg1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34329" y="447484"/>
            <a:ext cx="380285" cy="398780"/>
            <a:chOff x="204789" y="331279"/>
            <a:chExt cx="380285" cy="398780"/>
          </a:xfrm>
        </p:grpSpPr>
        <p:grpSp>
          <p:nvGrpSpPr>
            <p:cNvPr id="21" name="组合 20"/>
            <p:cNvGrpSpPr/>
            <p:nvPr/>
          </p:nvGrpSpPr>
          <p:grpSpPr>
            <a:xfrm>
              <a:off x="204789" y="331567"/>
              <a:ext cx="380285" cy="373243"/>
              <a:chOff x="1498600" y="1016000"/>
              <a:chExt cx="3429000" cy="3365500"/>
            </a:xfrm>
            <a:solidFill>
              <a:schemeClr val="tx1"/>
            </a:solidFill>
          </p:grpSpPr>
          <p:sp>
            <p:nvSpPr>
              <p:cNvPr id="25" name="椭圆 24"/>
              <p:cNvSpPr/>
              <p:nvPr/>
            </p:nvSpPr>
            <p:spPr>
              <a:xfrm>
                <a:off x="1651000" y="1104900"/>
                <a:ext cx="3276600" cy="3276600"/>
              </a:xfrm>
              <a:prstGeom prst="ellipse">
                <a:avLst/>
              </a:prstGeom>
              <a:solidFill>
                <a:srgbClr val="114B4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498600" y="1016000"/>
                <a:ext cx="3276600" cy="3276600"/>
              </a:xfrm>
              <a:prstGeom prst="ellipse">
                <a:avLst/>
              </a:prstGeom>
              <a:solidFill>
                <a:srgbClr val="1C777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228336" y="331279"/>
              <a:ext cx="339725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971550" y="570865"/>
            <a:ext cx="2723515" cy="54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下班发通告，交接</a:t>
            </a:r>
            <a:endParaRPr lang="zh-CN" altLang="en-US" dirty="0"/>
          </a:p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tags/tag1.xml><?xml version="1.0" encoding="utf-8"?>
<p:tagLst xmlns:p="http://schemas.openxmlformats.org/presentationml/2006/main">
  <p:tag name="KSO_WM_DOC_GUID" val="{b1582d1a-4a27-4cfe-8588-1f629c37530a}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1254</Words>
  <Application>WPS 演示</Application>
  <PresentationFormat>自定义</PresentationFormat>
  <Paragraphs>239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8" baseType="lpstr">
      <vt:lpstr>Arial</vt:lpstr>
      <vt:lpstr>宋体</vt:lpstr>
      <vt:lpstr>Wingdings</vt:lpstr>
      <vt:lpstr>Wingdings</vt:lpstr>
      <vt:lpstr>仿宋</vt:lpstr>
      <vt:lpstr>微软雅黑</vt:lpstr>
      <vt:lpstr>Impact</vt:lpstr>
      <vt:lpstr>华文仿宋</vt:lpstr>
      <vt:lpstr>华文楷体</vt:lpstr>
      <vt:lpstr>Arial Unicode MS</vt:lpstr>
      <vt:lpstr>Century Gothic</vt:lpstr>
      <vt:lpstr>Calibri</vt:lpstr>
      <vt:lpstr>黑体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演示文稿2</dc:title>
  <dc:creator/>
  <cp:lastModifiedBy>Fly</cp:lastModifiedBy>
  <cp:revision>22</cp:revision>
  <dcterms:created xsi:type="dcterms:W3CDTF">2016-08-07T06:20:00Z</dcterms:created>
  <dcterms:modified xsi:type="dcterms:W3CDTF">2019-08-21T03:44:46Z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演示文稿2</vt:lpwstr>
  </property>
  <property fmtid="{D5CDD505-2E9C-101B-9397-08002B2CF9AE}" pid="3" name="SlideDescription">
    <vt:lpwstr/>
  </property>
  <property fmtid="{D5CDD505-2E9C-101B-9397-08002B2CF9AE}" pid="4" name="KSOProductBuildVer">
    <vt:lpwstr>2052-11.1.0.8527</vt:lpwstr>
  </property>
</Properties>
</file>