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84" r:id="rId5"/>
    <p:sldId id="264" r:id="rId6"/>
    <p:sldId id="302" r:id="rId7"/>
    <p:sldId id="355" r:id="rId8"/>
    <p:sldId id="303" r:id="rId9"/>
    <p:sldId id="356" r:id="rId10"/>
    <p:sldId id="357" r:id="rId11"/>
    <p:sldId id="360" r:id="rId12"/>
    <p:sldId id="359" r:id="rId13"/>
    <p:sldId id="358" r:id="rId14"/>
    <p:sldId id="361" r:id="rId15"/>
    <p:sldId id="362" r:id="rId16"/>
    <p:sldId id="270" r:id="rId17"/>
    <p:sldId id="363" r:id="rId18"/>
    <p:sldId id="381" r:id="rId19"/>
    <p:sldId id="269" r:id="rId20"/>
    <p:sldId id="365" r:id="rId21"/>
    <p:sldId id="366" r:id="rId22"/>
    <p:sldId id="286" r:id="rId23"/>
    <p:sldId id="367" r:id="rId24"/>
    <p:sldId id="369" r:id="rId25"/>
    <p:sldId id="272" r:id="rId26"/>
    <p:sldId id="382" r:id="rId27"/>
    <p:sldId id="384" r:id="rId28"/>
    <p:sldId id="385" r:id="rId29"/>
    <p:sldId id="268" r:id="rId30"/>
  </p:sldIdLst>
  <p:sldSz cx="12192000" cy="6858000"/>
  <p:notesSz cx="6858000" cy="9144000"/>
  <p:embeddedFontLst>
    <p:embeddedFont>
      <p:font typeface="胡晓波男神体" panose="02010600030101010101" pitchFamily="2" charset="-122"/>
      <p:regular r:id="rId34"/>
    </p:embeddedFont>
    <p:embeddedFont>
      <p:font typeface="等线" panose="02010600030101010101" charset="-122"/>
      <p:regular r:id="rId35"/>
    </p:embeddedFont>
    <p:embeddedFont>
      <p:font typeface="等线 Light" panose="02010600030101010101" charset="-122"/>
      <p:regular r:id="rId36"/>
    </p:embeddedFont>
    <p:embeddedFont>
      <p:font typeface="黑体" panose="02010609060101010101" charset="-122"/>
      <p:regular r:id="rId37"/>
    </p:embeddedFont>
    <p:embeddedFont>
      <p:font typeface="汉仪润圆-65简" panose="00020600040101010101" pitchFamily="18" charset="-122"/>
      <p:regular r:id="rId38"/>
    </p:embeddedFont>
    <p:embeddedFont>
      <p:font typeface="站酷快乐体2016修订版" panose="02010600030101010101" pitchFamily="2" charset="-122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5B84C2"/>
    <a:srgbClr val="91CEF4"/>
    <a:srgbClr val="5373B6"/>
    <a:srgbClr val="7EC6F2"/>
    <a:srgbClr val="6E8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626" y="792"/>
      </p:cViewPr>
      <p:guideLst>
        <p:guide orient="horz" pos="2240"/>
        <p:guide pos="3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55DD7-98D3-4DF9-8042-62DA737E19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FED25-E983-41C0-A9AE-16E8E6258BE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FED25-E983-41C0-A9AE-16E8E6258B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FED25-E983-41C0-A9AE-16E8E6258B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FED25-E983-41C0-A9AE-16E8E6258B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FED25-E983-41C0-A9AE-16E8E6258B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FED25-E983-41C0-A9AE-16E8E6258B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FED25-E983-41C0-A9AE-16E8E6258B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2922-742F-413C-ADD8-2B84B73E2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4EFB-CF93-460E-A26A-F4994CB9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2922-742F-413C-ADD8-2B84B73E2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4EFB-CF93-460E-A26A-F4994CB9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2922-742F-413C-ADD8-2B84B73E2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4EFB-CF93-460E-A26A-F4994CB9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2922-742F-413C-ADD8-2B84B73E2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4EFB-CF93-460E-A26A-F4994CB9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2922-742F-413C-ADD8-2B84B73E2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4EFB-CF93-460E-A26A-F4994CB9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2922-742F-413C-ADD8-2B84B73E2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4EFB-CF93-460E-A26A-F4994CB9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2922-742F-413C-ADD8-2B84B73E2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4EFB-CF93-460E-A26A-F4994CB9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2922-742F-413C-ADD8-2B84B73E2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4EFB-CF93-460E-A26A-F4994CB9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2922-742F-413C-ADD8-2B84B73E2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4EFB-CF93-460E-A26A-F4994CB9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2922-742F-413C-ADD8-2B84B73E2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4EFB-CF93-460E-A26A-F4994CB9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2922-742F-413C-ADD8-2B84B73E2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74EFB-CF93-460E-A26A-F4994CB9FB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B2922-742F-413C-ADD8-2B84B73E26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74EFB-CF93-460E-A26A-F4994CB9FBA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tags" Target="../tags/tag2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图片 151"/>
          <p:cNvPicPr>
            <a:picLocks noChangeAspect="1"/>
          </p:cNvPicPr>
          <p:nvPr/>
        </p:nvPicPr>
        <p:blipFill>
          <a:blip r:embed="rId1">
            <a:alphaModFix amt="85000"/>
          </a:blip>
          <a:srcRect l="5502" t="9119" r="5428" b="76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3" name="矩形: 圆角 162"/>
          <p:cNvSpPr/>
          <p:nvPr/>
        </p:nvSpPr>
        <p:spPr>
          <a:xfrm>
            <a:off x="8629015" y="4685665"/>
            <a:ext cx="1983105" cy="403860"/>
          </a:xfrm>
          <a:prstGeom prst="roundRect">
            <a:avLst>
              <a:gd name="adj" fmla="val 50000"/>
            </a:avLst>
          </a:prstGeom>
          <a:solidFill>
            <a:srgbClr val="7EC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文本框 43"/>
          <p:cNvSpPr txBox="1"/>
          <p:nvPr/>
        </p:nvSpPr>
        <p:spPr>
          <a:xfrm>
            <a:off x="2794000" y="3656883"/>
            <a:ext cx="660400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</a:rPr>
              <a:t>入境要求丨常见签证丨防疫文件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+mn-lt"/>
            </a:endParaRPr>
          </a:p>
        </p:txBody>
      </p:sp>
      <p:sp>
        <p:nvSpPr>
          <p:cNvPr id="160" name="文本框 30"/>
          <p:cNvSpPr txBox="1"/>
          <p:nvPr/>
        </p:nvSpPr>
        <p:spPr>
          <a:xfrm>
            <a:off x="2293620" y="2546424"/>
            <a:ext cx="7543800" cy="1045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62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QR</a:t>
            </a:r>
            <a:r>
              <a:rPr lang="zh-CN" altLang="en-US" sz="62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航班签证培训</a:t>
            </a:r>
            <a:endParaRPr lang="zh-CN" altLang="en-US" sz="6200" dirty="0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165" name="文本框 39"/>
          <p:cNvSpPr txBox="1"/>
          <p:nvPr/>
        </p:nvSpPr>
        <p:spPr>
          <a:xfrm>
            <a:off x="8833531" y="4703731"/>
            <a:ext cx="1573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QR</a:t>
            </a:r>
            <a:r>
              <a:rPr lang="zh-CN" altLang="en-US" dirty="0">
                <a:solidFill>
                  <a:schemeClr val="bg1"/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组：涂薇君</a:t>
            </a:r>
            <a:endParaRPr lang="en-US" altLang="zh-CN" dirty="0">
              <a:solidFill>
                <a:schemeClr val="bg1"/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意大利/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MXP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FCO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——入境要求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23035" y="2275840"/>
            <a:ext cx="9943465" cy="230695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fontAlgn="auto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RP/STUDENTS/SEMN/D VISA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 fontAlgn="auto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核酸要求采样时间到达之前72h（英文）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pPr marL="457200" indent="-457200" fontAlgn="auto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ITALY健康申报HTTPS://APP.EUPLF.EU/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 fontAlgn="auto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承诺书柜台填写提交航司（英文或意文）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>
            <a:off x="968375" y="1643380"/>
            <a:ext cx="10255250" cy="4706620"/>
            <a:chOff x="1525" y="2588"/>
            <a:chExt cx="16150" cy="7412"/>
          </a:xfrm>
        </p:grpSpPr>
        <p:grpSp>
          <p:nvGrpSpPr>
            <p:cNvPr id="6" name="组合 5"/>
            <p:cNvGrpSpPr/>
            <p:nvPr/>
          </p:nvGrpSpPr>
          <p:grpSpPr>
            <a:xfrm>
              <a:off x="1525" y="2588"/>
              <a:ext cx="16150" cy="7412"/>
              <a:chOff x="1499" y="2669"/>
              <a:chExt cx="16150" cy="741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矩形 7"/>
              <p:cNvSpPr/>
              <p:nvPr/>
            </p:nvSpPr>
            <p:spPr>
              <a:xfrm>
                <a:off x="1499" y="2669"/>
                <a:ext cx="16150" cy="741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500" y="8836"/>
                <a:ext cx="16148" cy="1244"/>
              </a:xfrm>
              <a:prstGeom prst="rect">
                <a:avLst/>
              </a:prstGeom>
              <a:solidFill>
                <a:srgbClr val="5B84C2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/>
                <a:endParaRPr lang="zh-CN" altLang="en-US" b="1" dirty="0">
                  <a:solidFill>
                    <a:schemeClr val="bg1"/>
                  </a:solidFill>
                  <a:ea typeface="+mn-lt"/>
                  <a:cs typeface="胡晓波男神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526" y="8912"/>
              <a:ext cx="532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ea typeface="+mn-lt"/>
                  <a:sym typeface="+mn-ea"/>
                </a:rPr>
                <a:t>注意签证类型所需的辅助性文件和是否需要离开机票</a:t>
              </a:r>
              <a:endParaRPr lang="zh-CN" altLang="en-US" b="1">
                <a:solidFill>
                  <a:schemeClr val="bg1"/>
                </a:solidFill>
                <a:ea typeface="+mn-lt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3935" y="9087"/>
              <a:ext cx="368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>
                  <a:solidFill>
                    <a:schemeClr val="bg1"/>
                  </a:solidFill>
                  <a:ea typeface="+mn-lt"/>
                  <a:sym typeface="+mn-ea"/>
                </a:rPr>
                <a:t>健康申报成功模板</a:t>
              </a:r>
              <a:endParaRPr lang="zh-CN" altLang="en-US" b="1">
                <a:solidFill>
                  <a:schemeClr val="bg1"/>
                </a:solidFill>
                <a:ea typeface="+mn-lt"/>
                <a:sym typeface="+mn-ea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562225" y="914400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意大利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/MXP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FCO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——常见签证、防疫文件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281930" y="5659120"/>
            <a:ext cx="2743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西班牙居留卡</a:t>
            </a:r>
            <a:r>
              <a:rPr lang="en-US" altLang="zh-CN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-</a:t>
            </a:r>
            <a:r>
              <a: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查</a:t>
            </a:r>
            <a:r>
              <a:rPr lang="en-US" altLang="zh-CN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TIM</a:t>
            </a:r>
            <a:r>
              <a: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有无要求离开多久不能返回</a:t>
            </a:r>
            <a:endParaRPr lang="zh-CN" altLang="en-US" b="1">
              <a:solidFill>
                <a:schemeClr val="bg1"/>
              </a:solidFill>
              <a:ea typeface="+mn-lt"/>
              <a:cs typeface="+mn-lt"/>
              <a:sym typeface="+mn-ea"/>
            </a:endParaRPr>
          </a:p>
        </p:txBody>
      </p:sp>
      <p:pic>
        <p:nvPicPr>
          <p:cNvPr id="19" name="图片 18" descr="15420008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565" y="2078990"/>
            <a:ext cx="3664585" cy="302514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 descr="C:/Users/13719/AppData/Local/Temp/picturecompress_20220319220700/output_1.pngoutput_1"/>
          <p:cNvPicPr>
            <a:picLocks noChangeAspect="1"/>
          </p:cNvPicPr>
          <p:nvPr/>
        </p:nvPicPr>
        <p:blipFill>
          <a:blip r:embed="rId3"/>
          <a:srcRect l="18333" t="41875" r="-18333" b="21771"/>
          <a:stretch>
            <a:fillRect/>
          </a:stretch>
        </p:blipFill>
        <p:spPr>
          <a:xfrm>
            <a:off x="4939030" y="2077085"/>
            <a:ext cx="4364990" cy="305371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 descr="87d0dc0ec5cb14616d5f9e8a790959a"/>
          <p:cNvPicPr>
            <a:picLocks noChangeAspect="1"/>
          </p:cNvPicPr>
          <p:nvPr/>
        </p:nvPicPr>
        <p:blipFill>
          <a:blip r:embed="rId4"/>
          <a:srcRect t="8201" b="12659"/>
          <a:stretch>
            <a:fillRect/>
          </a:stretch>
        </p:blipFill>
        <p:spPr>
          <a:xfrm>
            <a:off x="8677910" y="2078990"/>
            <a:ext cx="2494915" cy="309054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英国/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LHR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EDI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MAN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——入境要求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10005" y="2275840"/>
            <a:ext cx="9978390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fontAlgn="auto">
              <a:lnSpc>
                <a:spcPct val="150000"/>
              </a:lnSpc>
              <a:buAutoNum type="arabicPeriod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RP/STUDENTS/SEMN/D VISA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 fontAlgn="auto">
              <a:lnSpc>
                <a:spcPct val="150000"/>
              </a:lnSpc>
              <a:buAutoNum type="arabicPeriod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核酸要求采样时间从DOH出发之前3天（英文版，内容为名字与护照相符，包含护照号或名字和检测机构地址）。如果是fully vaccinated，出发前不用做核酸。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pPr marL="457200" indent="-457200" fontAlgn="auto">
              <a:lnSpc>
                <a:spcPct val="150000"/>
              </a:lnSpc>
              <a:buAutoNum type="arabicPeriod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到达英国 DAY2 AND DAY8核酸检测包是否已购买HTTPS://WWW.GOV.UK/PROVIDE-JOURNEY-CONTACT-DETAILS-BEFORE-TRAVEL-UK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 fontAlgn="auto">
              <a:lnSpc>
                <a:spcPct val="150000"/>
              </a:lnSpc>
              <a:buAutoNum type="arabicPeriod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PLF(PASSENGER LOCATOR FORM)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>
            <a:off x="968375" y="1643380"/>
            <a:ext cx="10255250" cy="4706620"/>
            <a:chOff x="1525" y="2588"/>
            <a:chExt cx="16150" cy="7412"/>
          </a:xfrm>
        </p:grpSpPr>
        <p:grpSp>
          <p:nvGrpSpPr>
            <p:cNvPr id="6" name="组合 5"/>
            <p:cNvGrpSpPr/>
            <p:nvPr/>
          </p:nvGrpSpPr>
          <p:grpSpPr>
            <a:xfrm>
              <a:off x="1525" y="2588"/>
              <a:ext cx="16150" cy="7412"/>
              <a:chOff x="1499" y="2669"/>
              <a:chExt cx="16150" cy="741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矩形 7"/>
              <p:cNvSpPr/>
              <p:nvPr/>
            </p:nvSpPr>
            <p:spPr>
              <a:xfrm>
                <a:off x="1499" y="2669"/>
                <a:ext cx="16150" cy="741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500" y="8836"/>
                <a:ext cx="16148" cy="1244"/>
              </a:xfrm>
              <a:prstGeom prst="rect">
                <a:avLst/>
              </a:prstGeom>
              <a:solidFill>
                <a:srgbClr val="5B84C2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/>
                <a:endParaRPr lang="zh-CN" altLang="en-US" b="1" dirty="0">
                  <a:solidFill>
                    <a:schemeClr val="bg1"/>
                  </a:solidFill>
                  <a:ea typeface="+mn-lt"/>
                  <a:cs typeface="胡晓波男神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2506" y="9087"/>
              <a:ext cx="53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学生签证</a:t>
              </a:r>
              <a:r>
                <a:rPr lang="en-US" altLang="zh-CN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-</a:t>
              </a:r>
              <a:r>
                <a:rPr lang="zh-CN" altLang="en-US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注意生效期和有效期</a:t>
              </a:r>
              <a:endPara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160" y="8944"/>
              <a:ext cx="548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英国居留卡</a:t>
              </a:r>
              <a:r>
                <a:rPr lang="en-US" altLang="zh-CN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-</a:t>
              </a:r>
              <a:r>
                <a:rPr lang="zh-CN" altLang="en-US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查</a:t>
              </a:r>
              <a:r>
                <a:rPr lang="en-US" altLang="zh-CN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TIM</a:t>
              </a:r>
              <a:r>
                <a:rPr lang="zh-CN" altLang="en-US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有无要求离开多久不能返回</a:t>
              </a:r>
              <a:endPara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英国/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LHR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EDI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MAN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——常见签证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1756345937"/>
          <p:cNvPicPr>
            <a:picLocks noChangeAspect="1"/>
          </p:cNvPicPr>
          <p:nvPr/>
        </p:nvPicPr>
        <p:blipFill>
          <a:blip r:embed="rId2"/>
          <a:srcRect l="7132" r="8544"/>
          <a:stretch>
            <a:fillRect/>
          </a:stretch>
        </p:blipFill>
        <p:spPr>
          <a:xfrm>
            <a:off x="1278890" y="1927860"/>
            <a:ext cx="4398010" cy="320167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17812398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340" y="1927225"/>
            <a:ext cx="4493260" cy="320230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pic>
        <p:nvPicPr>
          <p:cNvPr id="8" name="图片 7" descr="C:\Users\13719\Desktop\1.jpg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0560" y="2496820"/>
            <a:ext cx="3808095" cy="2921635"/>
          </a:xfrm>
          <a:custGeom>
            <a:avLst/>
            <a:gdLst>
              <a:gd name="connsiteX0" fmla="*/ 1200150 w 2400300"/>
              <a:gd name="connsiteY0" fmla="*/ 0 h 2400300"/>
              <a:gd name="connsiteX1" fmla="*/ 2400300 w 2400300"/>
              <a:gd name="connsiteY1" fmla="*/ 1200150 h 2400300"/>
              <a:gd name="connsiteX2" fmla="*/ 1200150 w 2400300"/>
              <a:gd name="connsiteY2" fmla="*/ 2400300 h 2400300"/>
              <a:gd name="connsiteX3" fmla="*/ 0 w 2400300"/>
              <a:gd name="connsiteY3" fmla="*/ 1200150 h 2400300"/>
              <a:gd name="connsiteX4" fmla="*/ 1200150 w 2400300"/>
              <a:gd name="connsiteY4" fmla="*/ 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300" h="2400300">
                <a:moveTo>
                  <a:pt x="1200150" y="0"/>
                </a:moveTo>
                <a:cubicBezTo>
                  <a:pt x="1862975" y="0"/>
                  <a:pt x="2400300" y="537325"/>
                  <a:pt x="2400300" y="1200150"/>
                </a:cubicBezTo>
                <a:cubicBezTo>
                  <a:pt x="2400300" y="1862975"/>
                  <a:pt x="1862975" y="2400300"/>
                  <a:pt x="1200150" y="2400300"/>
                </a:cubicBezTo>
                <a:cubicBezTo>
                  <a:pt x="537325" y="2400300"/>
                  <a:pt x="0" y="1862975"/>
                  <a:pt x="0" y="1200150"/>
                </a:cubicBezTo>
                <a:cubicBezTo>
                  <a:pt x="0" y="537325"/>
                  <a:pt x="537325" y="0"/>
                  <a:pt x="1200150" y="0"/>
                </a:cubicBezTo>
                <a:close/>
              </a:path>
            </a:pathLst>
          </a:custGeom>
        </p:spPr>
      </p:pic>
      <p:sp>
        <p:nvSpPr>
          <p:cNvPr id="10" name="文本框 9"/>
          <p:cNvSpPr txBox="1"/>
          <p:nvPr/>
        </p:nvSpPr>
        <p:spPr>
          <a:xfrm>
            <a:off x="4952159" y="1742779"/>
            <a:ext cx="177212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黑体" panose="02010609060101010101" charset="-122"/>
              </a:rPr>
              <a:t>疫苗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46650" y="2299970"/>
            <a:ext cx="664146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汉仪中宋S" panose="00020600040101010101" pitchFamily="18" charset="-122"/>
                <a:ea typeface="汉仪中宋S" panose="00020600040101010101" pitchFamily="18" charset="-122"/>
                <a:cs typeface="Calibri" panose="020F0502020204030204" pitchFamily="34" charset="0"/>
              </a:defRPr>
            </a:lvl1pPr>
          </a:lstStyle>
          <a:p>
            <a:r>
              <a:rPr lang="zh-CN" altLang="en-US" sz="1600" b="1" dirty="0">
                <a:solidFill>
                  <a:srgbClr val="5373B6"/>
                </a:solidFill>
                <a:latin typeface="+mn-lt"/>
                <a:ea typeface="+mn-lt"/>
                <a:cs typeface="+mn-lt"/>
              </a:rPr>
              <a:t>两针国外疫苗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 ：1.Pfizer / BioNTech 2. Moderna 3.AstraZeneca (两针14天-9个月内，超9个月要打第三针加强针才算免疫，加强针有效期12个月）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lt"/>
              <a:cs typeface="+mn-lt"/>
            </a:endParaRPr>
          </a:p>
          <a:p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lt"/>
              <a:cs typeface="+mn-lt"/>
            </a:endParaRPr>
          </a:p>
          <a:p>
            <a:r>
              <a:rPr lang="zh-CN" altLang="en-US" sz="1600" b="1" dirty="0">
                <a:solidFill>
                  <a:srgbClr val="5373B6"/>
                </a:solidFill>
                <a:latin typeface="+mn-lt"/>
                <a:ea typeface="+mn-lt"/>
                <a:cs typeface="+mn-lt"/>
              </a:rPr>
              <a:t>一针国外疫苗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 Jansen / Johnson &amp; Johnson （一针14天-9个月内，超9个月要打加强针才算免疫，有效期7天-12个月）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lt"/>
              <a:cs typeface="+mn-lt"/>
            </a:endParaRPr>
          </a:p>
          <a:p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lt"/>
              <a:cs typeface="+mn-lt"/>
            </a:endParaRPr>
          </a:p>
          <a:p>
            <a:r>
              <a:rPr lang="zh-CN" altLang="en-US" sz="1600" b="1" dirty="0">
                <a:solidFill>
                  <a:srgbClr val="5373B6"/>
                </a:solidFill>
                <a:latin typeface="+mn-lt"/>
                <a:ea typeface="+mn-lt"/>
                <a:cs typeface="+mn-lt"/>
              </a:rPr>
              <a:t>两针中国疫苗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lt"/>
                <a:cs typeface="+mn-lt"/>
              </a:rPr>
              <a:t> ： Sinopharm/Sinovac (两针14天-6个月内，超6个月要打第三针加强针才可以，有效期14天-12个月) +Serology Antibody test with a positive result （30天内） or one dose of Pfizer/Moderna/AstraZeneca / Jansen / Johnson &amp; Johnson=fully immune                 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lt"/>
              <a:cs typeface="+mn-lt"/>
            </a:endParaRPr>
          </a:p>
        </p:txBody>
      </p:sp>
      <p:grpSp>
        <p:nvGrpSpPr>
          <p:cNvPr id="33" name="组合 32"/>
          <p:cNvGrpSpPr/>
          <p:nvPr/>
        </p:nvGrpSpPr>
        <p:grpSpPr>
          <a:xfrm flipH="1">
            <a:off x="4300333" y="4690290"/>
            <a:ext cx="579979" cy="444076"/>
            <a:chOff x="9406059" y="3871250"/>
            <a:chExt cx="276292" cy="211550"/>
          </a:xfrm>
        </p:grpSpPr>
        <p:sp>
          <p:nvSpPr>
            <p:cNvPr id="34" name="Rectangle 53"/>
            <p:cNvSpPr/>
            <p:nvPr/>
          </p:nvSpPr>
          <p:spPr>
            <a:xfrm>
              <a:off x="9427943" y="3998909"/>
              <a:ext cx="42858" cy="428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35" name="Rectangle 54"/>
            <p:cNvSpPr/>
            <p:nvPr/>
          </p:nvSpPr>
          <p:spPr>
            <a:xfrm>
              <a:off x="9489950" y="3955140"/>
              <a:ext cx="43770" cy="866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36" name="Rectangle 55"/>
            <p:cNvSpPr/>
            <p:nvPr/>
          </p:nvSpPr>
          <p:spPr>
            <a:xfrm>
              <a:off x="9554691" y="3914107"/>
              <a:ext cx="42857" cy="1276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37" name="Rectangle 56"/>
            <p:cNvSpPr/>
            <p:nvPr/>
          </p:nvSpPr>
          <p:spPr>
            <a:xfrm>
              <a:off x="9617609" y="3871250"/>
              <a:ext cx="42858" cy="1705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38" name="Rectangle 57"/>
            <p:cNvSpPr/>
            <p:nvPr/>
          </p:nvSpPr>
          <p:spPr>
            <a:xfrm>
              <a:off x="9406059" y="4060915"/>
              <a:ext cx="276292" cy="218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卡塔尔/</a:t>
            </a:r>
            <a:r>
              <a:rPr 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DOH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——入境要求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>
            <a:off x="968375" y="1643380"/>
            <a:ext cx="10255250" cy="4706620"/>
            <a:chOff x="1525" y="2588"/>
            <a:chExt cx="16150" cy="7412"/>
          </a:xfrm>
        </p:grpSpPr>
        <p:grpSp>
          <p:nvGrpSpPr>
            <p:cNvPr id="6" name="组合 5"/>
            <p:cNvGrpSpPr/>
            <p:nvPr/>
          </p:nvGrpSpPr>
          <p:grpSpPr>
            <a:xfrm>
              <a:off x="1525" y="2588"/>
              <a:ext cx="16150" cy="7412"/>
              <a:chOff x="1499" y="2669"/>
              <a:chExt cx="16150" cy="741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矩形 7"/>
              <p:cNvSpPr/>
              <p:nvPr/>
            </p:nvSpPr>
            <p:spPr>
              <a:xfrm>
                <a:off x="1499" y="2669"/>
                <a:ext cx="16150" cy="741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500" y="8836"/>
                <a:ext cx="16148" cy="1244"/>
              </a:xfrm>
              <a:prstGeom prst="rect">
                <a:avLst/>
              </a:prstGeom>
              <a:solidFill>
                <a:srgbClr val="5B84C2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/>
                <a:endParaRPr lang="zh-CN" altLang="en-US" b="1" dirty="0">
                  <a:solidFill>
                    <a:schemeClr val="bg1"/>
                  </a:solidFill>
                  <a:ea typeface="+mn-lt"/>
                  <a:cs typeface="胡晓波男神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2506" y="9087"/>
              <a:ext cx="53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居留卡</a:t>
              </a:r>
              <a:r>
                <a:rPr lang="en-US" altLang="zh-CN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-</a:t>
              </a:r>
              <a:r>
                <a:rPr lang="zh-CN" altLang="en-US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注意生效期和有效期</a:t>
              </a:r>
              <a:endPara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160" y="8944"/>
              <a:ext cx="548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电子签证</a:t>
              </a:r>
              <a:endParaRPr lang="zh-CN" b="1">
                <a:solidFill>
                  <a:schemeClr val="bg1"/>
                </a:solidFill>
                <a:ea typeface="+mn-lt"/>
                <a:cs typeface="+mn-lt"/>
                <a:sym typeface="+mn-ea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卡塔尔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/</a:t>
            </a:r>
            <a:r>
              <a:rPr 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DOH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——常见签证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2"/>
          <a:srcRect t="31297" b="30473"/>
          <a:stretch>
            <a:fillRect/>
          </a:stretch>
        </p:blipFill>
        <p:spPr>
          <a:xfrm>
            <a:off x="1655445" y="1939290"/>
            <a:ext cx="3672205" cy="3194685"/>
          </a:xfrm>
          <a:prstGeom prst="rect">
            <a:avLst/>
          </a:prstGeom>
          <a:noFill/>
          <a:ln w="952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b="-51150"/>
          <a:stretch>
            <a:fillRect/>
          </a:stretch>
        </p:blipFill>
        <p:spPr>
          <a:xfrm>
            <a:off x="7086600" y="1939290"/>
            <a:ext cx="3678555" cy="4876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>
            <a:off x="968375" y="1643380"/>
            <a:ext cx="10255250" cy="4706620"/>
            <a:chOff x="1525" y="2588"/>
            <a:chExt cx="16150" cy="7412"/>
          </a:xfrm>
        </p:grpSpPr>
        <p:grpSp>
          <p:nvGrpSpPr>
            <p:cNvPr id="6" name="组合 5"/>
            <p:cNvGrpSpPr/>
            <p:nvPr/>
          </p:nvGrpSpPr>
          <p:grpSpPr>
            <a:xfrm>
              <a:off x="1525" y="2588"/>
              <a:ext cx="16150" cy="7412"/>
              <a:chOff x="1499" y="2669"/>
              <a:chExt cx="16150" cy="741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矩形 7"/>
              <p:cNvSpPr/>
              <p:nvPr/>
            </p:nvSpPr>
            <p:spPr>
              <a:xfrm>
                <a:off x="1499" y="2669"/>
                <a:ext cx="16150" cy="741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500" y="8836"/>
                <a:ext cx="16148" cy="1244"/>
              </a:xfrm>
              <a:prstGeom prst="rect">
                <a:avLst/>
              </a:prstGeom>
              <a:solidFill>
                <a:srgbClr val="5B84C2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/>
                <a:endParaRPr lang="zh-CN" altLang="en-US" b="1" dirty="0">
                  <a:solidFill>
                    <a:schemeClr val="bg1"/>
                  </a:solidFill>
                  <a:ea typeface="+mn-lt"/>
                  <a:cs typeface="胡晓波男神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2506" y="9087"/>
              <a:ext cx="53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酒店订单模板</a:t>
              </a:r>
              <a:endParaRPr lang="zh-CN" b="1">
                <a:solidFill>
                  <a:schemeClr val="bg1"/>
                </a:solidFill>
                <a:ea typeface="+mn-lt"/>
                <a:cs typeface="+mn-lt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160" y="8944"/>
              <a:ext cx="548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b="1">
                  <a:solidFill>
                    <a:schemeClr val="bg1"/>
                  </a:solidFill>
                  <a:ea typeface="+mn-lt"/>
                  <a:cs typeface="+mn-lt"/>
                  <a:sym typeface="+mn-ea"/>
                </a:rPr>
                <a:t>电子健康注册模板</a:t>
              </a:r>
              <a:endParaRPr lang="zh-CN" b="1">
                <a:solidFill>
                  <a:schemeClr val="bg1"/>
                </a:solidFill>
                <a:ea typeface="+mn-lt"/>
                <a:cs typeface="+mn-lt"/>
                <a:sym typeface="+mn-ea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卡塔尔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/</a:t>
            </a:r>
            <a:r>
              <a:rPr 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DOH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——防疫文件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b="13431"/>
          <a:stretch>
            <a:fillRect/>
          </a:stretch>
        </p:blipFill>
        <p:spPr>
          <a:xfrm>
            <a:off x="7364095" y="1906270"/>
            <a:ext cx="2925445" cy="346837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1779905" y="1543050"/>
            <a:ext cx="3445510" cy="4171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sp>
        <p:nvSpPr>
          <p:cNvPr id="75" name="矩形 74"/>
          <p:cNvSpPr/>
          <p:nvPr/>
        </p:nvSpPr>
        <p:spPr bwMode="auto">
          <a:xfrm>
            <a:off x="7630795" y="5613400"/>
            <a:ext cx="4222750" cy="4000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kern="1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Times New Roman" panose="02020603050405020304" pitchFamily="18" charset="0"/>
              </a:rPr>
              <a:t>我对岗位的认知  </a:t>
            </a:r>
            <a:r>
              <a:rPr lang="en-US" altLang="zh-CN" kern="1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Times New Roman" panose="02020603050405020304" pitchFamily="18" charset="0"/>
              </a:rPr>
              <a:t>Enter the</a:t>
            </a:r>
            <a:r>
              <a:rPr lang="zh-CN" altLang="en-US" kern="1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kern="1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Times New Roman" panose="02020603050405020304" pitchFamily="18" charset="0"/>
              </a:rPr>
              <a:t>title</a:t>
            </a:r>
            <a:r>
              <a:rPr lang="zh-CN" altLang="en-US" kern="1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kern="100" dirty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Times New Roman" panose="02020603050405020304" pitchFamily="18" charset="0"/>
              </a:rPr>
              <a:t>here</a:t>
            </a:r>
            <a:endParaRPr lang="zh-CN" altLang="en-US" sz="2000" kern="100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07915" y="2207895"/>
            <a:ext cx="6882130" cy="2912110"/>
            <a:chOff x="1783" y="3435"/>
            <a:chExt cx="10838" cy="4586"/>
          </a:xfrm>
        </p:grpSpPr>
        <p:sp>
          <p:nvSpPr>
            <p:cNvPr id="51" name="椭圆 50"/>
            <p:cNvSpPr/>
            <p:nvPr/>
          </p:nvSpPr>
          <p:spPr>
            <a:xfrm>
              <a:off x="1793" y="3435"/>
              <a:ext cx="973" cy="973"/>
            </a:xfrm>
            <a:prstGeom prst="ellipse">
              <a:avLst/>
            </a:prstGeom>
            <a:solidFill>
              <a:srgbClr val="91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1794" y="5035"/>
              <a:ext cx="973" cy="973"/>
            </a:xfrm>
            <a:prstGeom prst="ellipse">
              <a:avLst/>
            </a:prstGeom>
            <a:solidFill>
              <a:srgbClr val="91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1783" y="6820"/>
              <a:ext cx="973" cy="973"/>
            </a:xfrm>
            <a:prstGeom prst="ellipse">
              <a:avLst/>
            </a:prstGeom>
            <a:solidFill>
              <a:srgbClr val="91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2046" y="5356"/>
              <a:ext cx="436" cy="436"/>
              <a:chOff x="5403758" y="4398021"/>
              <a:chExt cx="276994" cy="276994"/>
            </a:xfrm>
          </p:grpSpPr>
          <p:sp>
            <p:nvSpPr>
              <p:cNvPr id="65" name="Freeform 45"/>
              <p:cNvSpPr/>
              <p:nvPr/>
            </p:nvSpPr>
            <p:spPr>
              <a:xfrm>
                <a:off x="5403758" y="4398021"/>
                <a:ext cx="209345" cy="210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14" y="16256"/>
                    </a:moveTo>
                    <a:cubicBezTo>
                      <a:pt x="18482" y="16033"/>
                      <a:pt x="18928" y="16033"/>
                      <a:pt x="19373" y="16033"/>
                    </a:cubicBezTo>
                    <a:cubicBezTo>
                      <a:pt x="20264" y="16478"/>
                      <a:pt x="20264" y="16478"/>
                      <a:pt x="20264" y="16478"/>
                    </a:cubicBezTo>
                    <a:cubicBezTo>
                      <a:pt x="20264" y="16478"/>
                      <a:pt x="20264" y="16478"/>
                      <a:pt x="20264" y="16478"/>
                    </a:cubicBezTo>
                    <a:cubicBezTo>
                      <a:pt x="20264" y="16478"/>
                      <a:pt x="20264" y="16478"/>
                      <a:pt x="20264" y="16478"/>
                    </a:cubicBezTo>
                    <a:cubicBezTo>
                      <a:pt x="20264" y="16478"/>
                      <a:pt x="20264" y="16478"/>
                      <a:pt x="20264" y="16478"/>
                    </a:cubicBezTo>
                    <a:cubicBezTo>
                      <a:pt x="20264" y="16478"/>
                      <a:pt x="20264" y="16478"/>
                      <a:pt x="20264" y="16478"/>
                    </a:cubicBezTo>
                    <a:cubicBezTo>
                      <a:pt x="21600" y="13361"/>
                      <a:pt x="21600" y="13361"/>
                      <a:pt x="21600" y="13361"/>
                    </a:cubicBezTo>
                    <a:cubicBezTo>
                      <a:pt x="21600" y="13361"/>
                      <a:pt x="21600" y="13361"/>
                      <a:pt x="21600" y="13361"/>
                    </a:cubicBezTo>
                    <a:cubicBezTo>
                      <a:pt x="21600" y="13361"/>
                      <a:pt x="21600" y="13361"/>
                      <a:pt x="21600" y="13361"/>
                    </a:cubicBezTo>
                    <a:cubicBezTo>
                      <a:pt x="21600" y="13138"/>
                      <a:pt x="21600" y="13138"/>
                      <a:pt x="21600" y="13138"/>
                    </a:cubicBezTo>
                    <a:cubicBezTo>
                      <a:pt x="20709" y="12915"/>
                      <a:pt x="20709" y="12915"/>
                      <a:pt x="20709" y="12915"/>
                    </a:cubicBezTo>
                    <a:cubicBezTo>
                      <a:pt x="19596" y="12247"/>
                      <a:pt x="19151" y="10911"/>
                      <a:pt x="19819" y="9798"/>
                    </a:cubicBezTo>
                    <a:cubicBezTo>
                      <a:pt x="19819" y="9130"/>
                      <a:pt x="20264" y="8685"/>
                      <a:pt x="20709" y="8462"/>
                    </a:cubicBezTo>
                    <a:cubicBezTo>
                      <a:pt x="21600" y="8016"/>
                      <a:pt x="21600" y="8016"/>
                      <a:pt x="21600" y="8016"/>
                    </a:cubicBezTo>
                    <a:cubicBezTo>
                      <a:pt x="21600" y="8016"/>
                      <a:pt x="21600" y="8016"/>
                      <a:pt x="21600" y="8016"/>
                    </a:cubicBezTo>
                    <a:cubicBezTo>
                      <a:pt x="21600" y="8016"/>
                      <a:pt x="21600" y="8016"/>
                      <a:pt x="21600" y="8016"/>
                    </a:cubicBezTo>
                    <a:cubicBezTo>
                      <a:pt x="21600" y="8016"/>
                      <a:pt x="21600" y="8016"/>
                      <a:pt x="21600" y="8016"/>
                    </a:cubicBezTo>
                    <a:cubicBezTo>
                      <a:pt x="20264" y="4899"/>
                      <a:pt x="20264" y="4899"/>
                      <a:pt x="20264" y="4899"/>
                    </a:cubicBezTo>
                    <a:cubicBezTo>
                      <a:pt x="20264" y="4899"/>
                      <a:pt x="20264" y="4899"/>
                      <a:pt x="20264" y="4899"/>
                    </a:cubicBezTo>
                    <a:cubicBezTo>
                      <a:pt x="20264" y="4899"/>
                      <a:pt x="20264" y="4899"/>
                      <a:pt x="20264" y="4899"/>
                    </a:cubicBezTo>
                    <a:cubicBezTo>
                      <a:pt x="20264" y="4899"/>
                      <a:pt x="20264" y="4899"/>
                      <a:pt x="20264" y="4899"/>
                    </a:cubicBezTo>
                    <a:cubicBezTo>
                      <a:pt x="20264" y="4899"/>
                      <a:pt x="20264" y="4899"/>
                      <a:pt x="20264" y="4899"/>
                    </a:cubicBezTo>
                    <a:cubicBezTo>
                      <a:pt x="20264" y="4899"/>
                      <a:pt x="20264" y="4899"/>
                      <a:pt x="20264" y="4899"/>
                    </a:cubicBezTo>
                    <a:cubicBezTo>
                      <a:pt x="19373" y="5344"/>
                      <a:pt x="19373" y="5344"/>
                      <a:pt x="19373" y="5344"/>
                    </a:cubicBezTo>
                    <a:cubicBezTo>
                      <a:pt x="18037" y="5567"/>
                      <a:pt x="16924" y="4899"/>
                      <a:pt x="16256" y="3786"/>
                    </a:cubicBezTo>
                    <a:cubicBezTo>
                      <a:pt x="16033" y="3340"/>
                      <a:pt x="16033" y="2672"/>
                      <a:pt x="16256" y="2227"/>
                    </a:cubicBezTo>
                    <a:cubicBezTo>
                      <a:pt x="16478" y="1336"/>
                      <a:pt x="16478" y="1336"/>
                      <a:pt x="16478" y="1336"/>
                    </a:cubicBezTo>
                    <a:cubicBezTo>
                      <a:pt x="16478" y="1336"/>
                      <a:pt x="16478" y="1336"/>
                      <a:pt x="16478" y="1336"/>
                    </a:cubicBezTo>
                    <a:cubicBezTo>
                      <a:pt x="16478" y="1336"/>
                      <a:pt x="16478" y="1336"/>
                      <a:pt x="16478" y="1336"/>
                    </a:cubicBezTo>
                    <a:cubicBezTo>
                      <a:pt x="16478" y="1336"/>
                      <a:pt x="16478" y="1336"/>
                      <a:pt x="16478" y="1336"/>
                    </a:cubicBezTo>
                    <a:cubicBezTo>
                      <a:pt x="16478" y="1336"/>
                      <a:pt x="16478" y="1336"/>
                      <a:pt x="16478" y="1336"/>
                    </a:cubicBezTo>
                    <a:cubicBezTo>
                      <a:pt x="13361" y="0"/>
                      <a:pt x="13361" y="0"/>
                      <a:pt x="13361" y="0"/>
                    </a:cubicBezTo>
                    <a:cubicBezTo>
                      <a:pt x="13361" y="0"/>
                      <a:pt x="13361" y="0"/>
                      <a:pt x="13361" y="0"/>
                    </a:cubicBezTo>
                    <a:cubicBezTo>
                      <a:pt x="13361" y="0"/>
                      <a:pt x="13361" y="0"/>
                      <a:pt x="13361" y="0"/>
                    </a:cubicBezTo>
                    <a:cubicBezTo>
                      <a:pt x="13361" y="0"/>
                      <a:pt x="13361" y="0"/>
                      <a:pt x="13361" y="0"/>
                    </a:cubicBezTo>
                    <a:cubicBezTo>
                      <a:pt x="12915" y="891"/>
                      <a:pt x="12915" y="891"/>
                      <a:pt x="12915" y="891"/>
                    </a:cubicBezTo>
                    <a:cubicBezTo>
                      <a:pt x="12247" y="2004"/>
                      <a:pt x="10911" y="2449"/>
                      <a:pt x="9798" y="2004"/>
                    </a:cubicBezTo>
                    <a:cubicBezTo>
                      <a:pt x="9353" y="1781"/>
                      <a:pt x="8907" y="1336"/>
                      <a:pt x="8685" y="891"/>
                    </a:cubicBezTo>
                    <a:cubicBezTo>
                      <a:pt x="8239" y="0"/>
                      <a:pt x="8239" y="0"/>
                      <a:pt x="8239" y="0"/>
                    </a:cubicBezTo>
                    <a:cubicBezTo>
                      <a:pt x="8239" y="0"/>
                      <a:pt x="8239" y="0"/>
                      <a:pt x="8239" y="0"/>
                    </a:cubicBezTo>
                    <a:cubicBezTo>
                      <a:pt x="8239" y="0"/>
                      <a:pt x="8239" y="0"/>
                      <a:pt x="8239" y="0"/>
                    </a:cubicBezTo>
                    <a:cubicBezTo>
                      <a:pt x="8239" y="0"/>
                      <a:pt x="8239" y="0"/>
                      <a:pt x="8239" y="0"/>
                    </a:cubicBezTo>
                    <a:cubicBezTo>
                      <a:pt x="4899" y="1336"/>
                      <a:pt x="4899" y="1336"/>
                      <a:pt x="4899" y="1336"/>
                    </a:cubicBezTo>
                    <a:cubicBezTo>
                      <a:pt x="4899" y="1336"/>
                      <a:pt x="4899" y="1336"/>
                      <a:pt x="4899" y="1336"/>
                    </a:cubicBezTo>
                    <a:cubicBezTo>
                      <a:pt x="4899" y="1336"/>
                      <a:pt x="4899" y="1336"/>
                      <a:pt x="4899" y="1336"/>
                    </a:cubicBezTo>
                    <a:cubicBezTo>
                      <a:pt x="4899" y="1336"/>
                      <a:pt x="4899" y="1336"/>
                      <a:pt x="4899" y="1336"/>
                    </a:cubicBezTo>
                    <a:cubicBezTo>
                      <a:pt x="4899" y="1336"/>
                      <a:pt x="4899" y="1336"/>
                      <a:pt x="4899" y="1336"/>
                    </a:cubicBezTo>
                    <a:cubicBezTo>
                      <a:pt x="4899" y="1336"/>
                      <a:pt x="4899" y="1559"/>
                      <a:pt x="4899" y="1559"/>
                    </a:cubicBezTo>
                    <a:cubicBezTo>
                      <a:pt x="5344" y="2227"/>
                      <a:pt x="5344" y="2227"/>
                      <a:pt x="5344" y="2227"/>
                    </a:cubicBezTo>
                    <a:cubicBezTo>
                      <a:pt x="5567" y="3563"/>
                      <a:pt x="5122" y="4676"/>
                      <a:pt x="3786" y="5344"/>
                    </a:cubicBezTo>
                    <a:cubicBezTo>
                      <a:pt x="3340" y="5567"/>
                      <a:pt x="2895" y="5567"/>
                      <a:pt x="2227" y="5344"/>
                    </a:cubicBezTo>
                    <a:cubicBezTo>
                      <a:pt x="1336" y="5122"/>
                      <a:pt x="1336" y="5122"/>
                      <a:pt x="1336" y="5122"/>
                    </a:cubicBezTo>
                    <a:cubicBezTo>
                      <a:pt x="1336" y="5122"/>
                      <a:pt x="1336" y="5122"/>
                      <a:pt x="1336" y="5122"/>
                    </a:cubicBezTo>
                    <a:cubicBezTo>
                      <a:pt x="1336" y="5122"/>
                      <a:pt x="1336" y="5122"/>
                      <a:pt x="1336" y="5122"/>
                    </a:cubicBezTo>
                    <a:cubicBezTo>
                      <a:pt x="1336" y="5122"/>
                      <a:pt x="1336" y="5122"/>
                      <a:pt x="1336" y="5122"/>
                    </a:cubicBezTo>
                    <a:cubicBezTo>
                      <a:pt x="1336" y="5122"/>
                      <a:pt x="1336" y="5122"/>
                      <a:pt x="1336" y="5122"/>
                    </a:cubicBezTo>
                    <a:cubicBezTo>
                      <a:pt x="0" y="8239"/>
                      <a:pt x="0" y="8239"/>
                      <a:pt x="0" y="8239"/>
                    </a:cubicBezTo>
                    <a:cubicBezTo>
                      <a:pt x="0" y="8239"/>
                      <a:pt x="0" y="8239"/>
                      <a:pt x="0" y="8239"/>
                    </a:cubicBezTo>
                    <a:cubicBezTo>
                      <a:pt x="0" y="8239"/>
                      <a:pt x="0" y="8239"/>
                      <a:pt x="0" y="8239"/>
                    </a:cubicBezTo>
                    <a:cubicBezTo>
                      <a:pt x="0" y="8239"/>
                      <a:pt x="0" y="8239"/>
                      <a:pt x="223" y="8239"/>
                    </a:cubicBezTo>
                    <a:cubicBezTo>
                      <a:pt x="891" y="8685"/>
                      <a:pt x="891" y="8685"/>
                      <a:pt x="891" y="8685"/>
                    </a:cubicBezTo>
                    <a:cubicBezTo>
                      <a:pt x="2004" y="9353"/>
                      <a:pt x="2449" y="10689"/>
                      <a:pt x="2004" y="11802"/>
                    </a:cubicBezTo>
                    <a:cubicBezTo>
                      <a:pt x="1781" y="12470"/>
                      <a:pt x="1336" y="12693"/>
                      <a:pt x="1113" y="13138"/>
                    </a:cubicBezTo>
                    <a:cubicBezTo>
                      <a:pt x="223" y="13361"/>
                      <a:pt x="223" y="13361"/>
                      <a:pt x="223" y="13361"/>
                    </a:cubicBezTo>
                    <a:cubicBezTo>
                      <a:pt x="223" y="13361"/>
                      <a:pt x="223" y="13361"/>
                      <a:pt x="223" y="13361"/>
                    </a:cubicBezTo>
                    <a:cubicBezTo>
                      <a:pt x="223" y="13361"/>
                      <a:pt x="223" y="13361"/>
                      <a:pt x="223" y="13361"/>
                    </a:cubicBezTo>
                    <a:cubicBezTo>
                      <a:pt x="223" y="13361"/>
                      <a:pt x="223" y="13361"/>
                      <a:pt x="223" y="13361"/>
                    </a:cubicBezTo>
                    <a:cubicBezTo>
                      <a:pt x="1559" y="16701"/>
                      <a:pt x="1559" y="16701"/>
                      <a:pt x="1559" y="16701"/>
                    </a:cubicBezTo>
                    <a:cubicBezTo>
                      <a:pt x="1559" y="16701"/>
                      <a:pt x="1559" y="16701"/>
                      <a:pt x="1559" y="16701"/>
                    </a:cubicBezTo>
                    <a:cubicBezTo>
                      <a:pt x="1559" y="16701"/>
                      <a:pt x="1559" y="16701"/>
                      <a:pt x="1559" y="16701"/>
                    </a:cubicBezTo>
                    <a:cubicBezTo>
                      <a:pt x="1559" y="16701"/>
                      <a:pt x="1559" y="16701"/>
                      <a:pt x="1559" y="16701"/>
                    </a:cubicBezTo>
                    <a:cubicBezTo>
                      <a:pt x="1559" y="16701"/>
                      <a:pt x="1559" y="16701"/>
                      <a:pt x="1559" y="16701"/>
                    </a:cubicBezTo>
                    <a:cubicBezTo>
                      <a:pt x="1559" y="16701"/>
                      <a:pt x="1559" y="16701"/>
                      <a:pt x="1559" y="16701"/>
                    </a:cubicBezTo>
                    <a:cubicBezTo>
                      <a:pt x="2449" y="16256"/>
                      <a:pt x="2449" y="16256"/>
                      <a:pt x="2449" y="16256"/>
                    </a:cubicBezTo>
                    <a:cubicBezTo>
                      <a:pt x="3563" y="16033"/>
                      <a:pt x="4899" y="16701"/>
                      <a:pt x="5344" y="17814"/>
                    </a:cubicBezTo>
                    <a:cubicBezTo>
                      <a:pt x="5567" y="18260"/>
                      <a:pt x="5567" y="18928"/>
                      <a:pt x="5567" y="19373"/>
                    </a:cubicBezTo>
                    <a:cubicBezTo>
                      <a:pt x="5122" y="20264"/>
                      <a:pt x="5122" y="20264"/>
                      <a:pt x="5122" y="20264"/>
                    </a:cubicBezTo>
                    <a:cubicBezTo>
                      <a:pt x="5122" y="20264"/>
                      <a:pt x="5122" y="20264"/>
                      <a:pt x="5122" y="20264"/>
                    </a:cubicBezTo>
                    <a:cubicBezTo>
                      <a:pt x="5122" y="20264"/>
                      <a:pt x="5122" y="20264"/>
                      <a:pt x="5122" y="20264"/>
                    </a:cubicBezTo>
                    <a:cubicBezTo>
                      <a:pt x="5122" y="20264"/>
                      <a:pt x="5122" y="20264"/>
                      <a:pt x="5122" y="20264"/>
                    </a:cubicBezTo>
                    <a:cubicBezTo>
                      <a:pt x="5122" y="20264"/>
                      <a:pt x="5122" y="20264"/>
                      <a:pt x="5122" y="20264"/>
                    </a:cubicBezTo>
                    <a:cubicBezTo>
                      <a:pt x="8462" y="21600"/>
                      <a:pt x="8462" y="21600"/>
                      <a:pt x="8462" y="21600"/>
                    </a:cubicBezTo>
                    <a:cubicBezTo>
                      <a:pt x="8462" y="21600"/>
                      <a:pt x="8462" y="21600"/>
                      <a:pt x="8462" y="21600"/>
                    </a:cubicBezTo>
                    <a:cubicBezTo>
                      <a:pt x="8462" y="21600"/>
                      <a:pt x="8462" y="21600"/>
                      <a:pt x="8462" y="21600"/>
                    </a:cubicBezTo>
                    <a:cubicBezTo>
                      <a:pt x="8462" y="21600"/>
                      <a:pt x="8462" y="21600"/>
                      <a:pt x="8462" y="21600"/>
                    </a:cubicBezTo>
                    <a:cubicBezTo>
                      <a:pt x="8685" y="20709"/>
                      <a:pt x="8685" y="20709"/>
                      <a:pt x="8685" y="20709"/>
                    </a:cubicBezTo>
                    <a:cubicBezTo>
                      <a:pt x="9353" y="19596"/>
                      <a:pt x="10689" y="19151"/>
                      <a:pt x="12025" y="19596"/>
                    </a:cubicBezTo>
                    <a:cubicBezTo>
                      <a:pt x="12470" y="19819"/>
                      <a:pt x="12915" y="20264"/>
                      <a:pt x="13138" y="20709"/>
                    </a:cubicBezTo>
                    <a:cubicBezTo>
                      <a:pt x="13584" y="21600"/>
                      <a:pt x="13584" y="21600"/>
                      <a:pt x="13584" y="21600"/>
                    </a:cubicBezTo>
                    <a:cubicBezTo>
                      <a:pt x="13584" y="21600"/>
                      <a:pt x="13584" y="21600"/>
                      <a:pt x="13584" y="21600"/>
                    </a:cubicBezTo>
                    <a:cubicBezTo>
                      <a:pt x="13584" y="21600"/>
                      <a:pt x="13584" y="21600"/>
                      <a:pt x="13584" y="21600"/>
                    </a:cubicBezTo>
                    <a:cubicBezTo>
                      <a:pt x="13584" y="21600"/>
                      <a:pt x="13584" y="21600"/>
                      <a:pt x="13584" y="21600"/>
                    </a:cubicBezTo>
                    <a:cubicBezTo>
                      <a:pt x="16701" y="20264"/>
                      <a:pt x="16701" y="20264"/>
                      <a:pt x="16701" y="20264"/>
                    </a:cubicBezTo>
                    <a:cubicBezTo>
                      <a:pt x="16701" y="20264"/>
                      <a:pt x="16701" y="20264"/>
                      <a:pt x="16701" y="20264"/>
                    </a:cubicBezTo>
                    <a:cubicBezTo>
                      <a:pt x="16701" y="20264"/>
                      <a:pt x="16701" y="20264"/>
                      <a:pt x="16701" y="20264"/>
                    </a:cubicBezTo>
                    <a:cubicBezTo>
                      <a:pt x="16701" y="20264"/>
                      <a:pt x="16701" y="20264"/>
                      <a:pt x="16701" y="20264"/>
                    </a:cubicBezTo>
                    <a:cubicBezTo>
                      <a:pt x="16701" y="20264"/>
                      <a:pt x="16701" y="20264"/>
                      <a:pt x="16701" y="20264"/>
                    </a:cubicBezTo>
                    <a:cubicBezTo>
                      <a:pt x="16701" y="20041"/>
                      <a:pt x="16701" y="20041"/>
                      <a:pt x="16701" y="20041"/>
                    </a:cubicBezTo>
                    <a:cubicBezTo>
                      <a:pt x="16256" y="19373"/>
                      <a:pt x="16256" y="19373"/>
                      <a:pt x="16256" y="19373"/>
                    </a:cubicBezTo>
                    <a:cubicBezTo>
                      <a:pt x="16033" y="18037"/>
                      <a:pt x="16701" y="16701"/>
                      <a:pt x="17814" y="16256"/>
                    </a:cubicBezTo>
                    <a:close/>
                    <a:moveTo>
                      <a:pt x="12470" y="14697"/>
                    </a:moveTo>
                    <a:cubicBezTo>
                      <a:pt x="10466" y="15588"/>
                      <a:pt x="7794" y="14474"/>
                      <a:pt x="6903" y="12470"/>
                    </a:cubicBezTo>
                    <a:cubicBezTo>
                      <a:pt x="6012" y="10243"/>
                      <a:pt x="7126" y="7794"/>
                      <a:pt x="9130" y="6903"/>
                    </a:cubicBezTo>
                    <a:cubicBezTo>
                      <a:pt x="11357" y="6012"/>
                      <a:pt x="13806" y="6903"/>
                      <a:pt x="14697" y="9130"/>
                    </a:cubicBezTo>
                    <a:cubicBezTo>
                      <a:pt x="15588" y="11357"/>
                      <a:pt x="14697" y="13806"/>
                      <a:pt x="12470" y="146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66" name="Freeform 46"/>
              <p:cNvSpPr/>
              <p:nvPr/>
            </p:nvSpPr>
            <p:spPr>
              <a:xfrm>
                <a:off x="5574707" y="4568971"/>
                <a:ext cx="106045" cy="106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784"/>
                    </a:moveTo>
                    <a:cubicBezTo>
                      <a:pt x="21600" y="8816"/>
                      <a:pt x="21600" y="8816"/>
                      <a:pt x="21600" y="8816"/>
                    </a:cubicBezTo>
                    <a:cubicBezTo>
                      <a:pt x="18955" y="8816"/>
                      <a:pt x="18955" y="8816"/>
                      <a:pt x="18955" y="8816"/>
                    </a:cubicBezTo>
                    <a:cubicBezTo>
                      <a:pt x="18955" y="7935"/>
                      <a:pt x="18514" y="7053"/>
                      <a:pt x="18073" y="6612"/>
                    </a:cubicBezTo>
                    <a:cubicBezTo>
                      <a:pt x="19837" y="4849"/>
                      <a:pt x="19837" y="4849"/>
                      <a:pt x="19837" y="4849"/>
                    </a:cubicBezTo>
                    <a:cubicBezTo>
                      <a:pt x="16751" y="1763"/>
                      <a:pt x="16751" y="1763"/>
                      <a:pt x="16751" y="1763"/>
                    </a:cubicBezTo>
                    <a:cubicBezTo>
                      <a:pt x="14988" y="3527"/>
                      <a:pt x="14988" y="3527"/>
                      <a:pt x="14988" y="3527"/>
                    </a:cubicBezTo>
                    <a:cubicBezTo>
                      <a:pt x="14547" y="3086"/>
                      <a:pt x="13665" y="2645"/>
                      <a:pt x="12784" y="2204"/>
                    </a:cubicBezTo>
                    <a:cubicBezTo>
                      <a:pt x="12784" y="0"/>
                      <a:pt x="12784" y="0"/>
                      <a:pt x="12784" y="0"/>
                    </a:cubicBezTo>
                    <a:cubicBezTo>
                      <a:pt x="8376" y="0"/>
                      <a:pt x="8376" y="0"/>
                      <a:pt x="8376" y="0"/>
                    </a:cubicBezTo>
                    <a:cubicBezTo>
                      <a:pt x="8376" y="2204"/>
                      <a:pt x="8376" y="2204"/>
                      <a:pt x="8376" y="2204"/>
                    </a:cubicBezTo>
                    <a:cubicBezTo>
                      <a:pt x="7494" y="2645"/>
                      <a:pt x="7053" y="3086"/>
                      <a:pt x="6171" y="3527"/>
                    </a:cubicBezTo>
                    <a:cubicBezTo>
                      <a:pt x="4408" y="1763"/>
                      <a:pt x="4408" y="1763"/>
                      <a:pt x="4408" y="1763"/>
                    </a:cubicBezTo>
                    <a:cubicBezTo>
                      <a:pt x="1322" y="4849"/>
                      <a:pt x="1322" y="4849"/>
                      <a:pt x="1322" y="4849"/>
                    </a:cubicBezTo>
                    <a:cubicBezTo>
                      <a:pt x="3086" y="6612"/>
                      <a:pt x="3086" y="6612"/>
                      <a:pt x="3086" y="6612"/>
                    </a:cubicBezTo>
                    <a:cubicBezTo>
                      <a:pt x="2645" y="7053"/>
                      <a:pt x="2645" y="7935"/>
                      <a:pt x="2204" y="8816"/>
                    </a:cubicBezTo>
                    <a:cubicBezTo>
                      <a:pt x="0" y="8816"/>
                      <a:pt x="0" y="8816"/>
                      <a:pt x="0" y="8816"/>
                    </a:cubicBezTo>
                    <a:cubicBezTo>
                      <a:pt x="0" y="12784"/>
                      <a:pt x="0" y="12784"/>
                      <a:pt x="0" y="12784"/>
                    </a:cubicBezTo>
                    <a:cubicBezTo>
                      <a:pt x="2204" y="12784"/>
                      <a:pt x="2204" y="12784"/>
                      <a:pt x="2204" y="12784"/>
                    </a:cubicBezTo>
                    <a:cubicBezTo>
                      <a:pt x="2645" y="13665"/>
                      <a:pt x="2645" y="14547"/>
                      <a:pt x="3086" y="15429"/>
                    </a:cubicBezTo>
                    <a:cubicBezTo>
                      <a:pt x="1322" y="16751"/>
                      <a:pt x="1322" y="16751"/>
                      <a:pt x="1322" y="16751"/>
                    </a:cubicBezTo>
                    <a:cubicBezTo>
                      <a:pt x="4408" y="19837"/>
                      <a:pt x="4408" y="19837"/>
                      <a:pt x="4408" y="19837"/>
                    </a:cubicBezTo>
                    <a:cubicBezTo>
                      <a:pt x="6171" y="18073"/>
                      <a:pt x="6171" y="18073"/>
                      <a:pt x="6171" y="18073"/>
                    </a:cubicBezTo>
                    <a:cubicBezTo>
                      <a:pt x="7053" y="18514"/>
                      <a:pt x="7494" y="18955"/>
                      <a:pt x="8376" y="18955"/>
                    </a:cubicBezTo>
                    <a:cubicBezTo>
                      <a:pt x="8376" y="21600"/>
                      <a:pt x="8376" y="21600"/>
                      <a:pt x="8376" y="21600"/>
                    </a:cubicBezTo>
                    <a:cubicBezTo>
                      <a:pt x="12784" y="21600"/>
                      <a:pt x="12784" y="21600"/>
                      <a:pt x="12784" y="21600"/>
                    </a:cubicBezTo>
                    <a:cubicBezTo>
                      <a:pt x="12784" y="18955"/>
                      <a:pt x="12784" y="18955"/>
                      <a:pt x="12784" y="18955"/>
                    </a:cubicBezTo>
                    <a:cubicBezTo>
                      <a:pt x="13665" y="18955"/>
                      <a:pt x="14547" y="18514"/>
                      <a:pt x="14988" y="18073"/>
                    </a:cubicBezTo>
                    <a:cubicBezTo>
                      <a:pt x="16751" y="19837"/>
                      <a:pt x="16751" y="19837"/>
                      <a:pt x="16751" y="19837"/>
                    </a:cubicBezTo>
                    <a:cubicBezTo>
                      <a:pt x="19837" y="16751"/>
                      <a:pt x="19837" y="16751"/>
                      <a:pt x="19837" y="16751"/>
                    </a:cubicBezTo>
                    <a:cubicBezTo>
                      <a:pt x="18073" y="14988"/>
                      <a:pt x="18073" y="14988"/>
                      <a:pt x="18073" y="14988"/>
                    </a:cubicBezTo>
                    <a:cubicBezTo>
                      <a:pt x="18514" y="14547"/>
                      <a:pt x="18955" y="13665"/>
                      <a:pt x="18955" y="12784"/>
                    </a:cubicBezTo>
                    <a:lnTo>
                      <a:pt x="21600" y="12784"/>
                    </a:lnTo>
                    <a:close/>
                    <a:moveTo>
                      <a:pt x="10580" y="14106"/>
                    </a:moveTo>
                    <a:cubicBezTo>
                      <a:pt x="8816" y="14106"/>
                      <a:pt x="7494" y="12343"/>
                      <a:pt x="7494" y="10580"/>
                    </a:cubicBezTo>
                    <a:cubicBezTo>
                      <a:pt x="7494" y="8816"/>
                      <a:pt x="8816" y="7494"/>
                      <a:pt x="10580" y="7494"/>
                    </a:cubicBezTo>
                    <a:cubicBezTo>
                      <a:pt x="12343" y="7494"/>
                      <a:pt x="13665" y="8816"/>
                      <a:pt x="13665" y="10580"/>
                    </a:cubicBezTo>
                    <a:cubicBezTo>
                      <a:pt x="13665" y="12343"/>
                      <a:pt x="12343" y="14106"/>
                      <a:pt x="10580" y="141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endParaRPr sz="900"/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2069" y="3702"/>
              <a:ext cx="402" cy="436"/>
              <a:chOff x="10949112" y="2182987"/>
              <a:chExt cx="255054" cy="276994"/>
            </a:xfrm>
          </p:grpSpPr>
          <p:sp>
            <p:nvSpPr>
              <p:cNvPr id="68" name="Freeform 107"/>
              <p:cNvSpPr/>
              <p:nvPr/>
            </p:nvSpPr>
            <p:spPr>
              <a:xfrm>
                <a:off x="10949112" y="2182987"/>
                <a:ext cx="255054" cy="127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39" y="0"/>
                    </a:moveTo>
                    <a:lnTo>
                      <a:pt x="0" y="10646"/>
                    </a:lnTo>
                    <a:lnTo>
                      <a:pt x="10839" y="21600"/>
                    </a:lnTo>
                    <a:lnTo>
                      <a:pt x="21600" y="10646"/>
                    </a:lnTo>
                    <a:lnTo>
                      <a:pt x="108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69" name="Freeform 108"/>
              <p:cNvSpPr/>
              <p:nvPr/>
            </p:nvSpPr>
            <p:spPr>
              <a:xfrm>
                <a:off x="10949112" y="2282631"/>
                <a:ext cx="112444" cy="17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697"/>
                    </a:moveTo>
                    <a:lnTo>
                      <a:pt x="21600" y="21600"/>
                    </a:lnTo>
                    <a:lnTo>
                      <a:pt x="21600" y="6569"/>
                    </a:lnTo>
                    <a:lnTo>
                      <a:pt x="0" y="0"/>
                    </a:lnTo>
                    <a:lnTo>
                      <a:pt x="0" y="1469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endParaRPr sz="900"/>
              </a:p>
            </p:txBody>
          </p:sp>
          <p:sp>
            <p:nvSpPr>
              <p:cNvPr id="70" name="Freeform 109"/>
              <p:cNvSpPr/>
              <p:nvPr/>
            </p:nvSpPr>
            <p:spPr>
              <a:xfrm>
                <a:off x="11091723" y="2282631"/>
                <a:ext cx="112443" cy="17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14697"/>
                    </a:lnTo>
                    <a:lnTo>
                      <a:pt x="21600" y="0"/>
                    </a:lnTo>
                    <a:lnTo>
                      <a:pt x="0" y="6569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endParaRPr sz="900"/>
              </a:p>
            </p:txBody>
          </p:sp>
        </p:grpSp>
        <p:sp>
          <p:nvSpPr>
            <p:cNvPr id="71" name="Freeform 31"/>
            <p:cNvSpPr/>
            <p:nvPr/>
          </p:nvSpPr>
          <p:spPr>
            <a:xfrm>
              <a:off x="2069" y="7139"/>
              <a:ext cx="436" cy="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70" y="6558"/>
                  </a:moveTo>
                  <a:lnTo>
                    <a:pt x="14970" y="0"/>
                  </a:lnTo>
                  <a:lnTo>
                    <a:pt x="0" y="0"/>
                  </a:lnTo>
                  <a:lnTo>
                    <a:pt x="0" y="15042"/>
                  </a:lnTo>
                  <a:lnTo>
                    <a:pt x="6558" y="15042"/>
                  </a:lnTo>
                  <a:lnTo>
                    <a:pt x="6558" y="21600"/>
                  </a:lnTo>
                  <a:lnTo>
                    <a:pt x="21600" y="21600"/>
                  </a:lnTo>
                  <a:lnTo>
                    <a:pt x="21600" y="6558"/>
                  </a:lnTo>
                  <a:lnTo>
                    <a:pt x="14970" y="6558"/>
                  </a:lnTo>
                  <a:close/>
                  <a:moveTo>
                    <a:pt x="2709" y="12190"/>
                  </a:moveTo>
                  <a:lnTo>
                    <a:pt x="2709" y="2709"/>
                  </a:lnTo>
                  <a:lnTo>
                    <a:pt x="12119" y="2709"/>
                  </a:lnTo>
                  <a:lnTo>
                    <a:pt x="12119" y="6558"/>
                  </a:lnTo>
                  <a:lnTo>
                    <a:pt x="6558" y="6558"/>
                  </a:lnTo>
                  <a:lnTo>
                    <a:pt x="6558" y="12190"/>
                  </a:lnTo>
                  <a:lnTo>
                    <a:pt x="2709" y="12190"/>
                  </a:lnTo>
                  <a:close/>
                  <a:moveTo>
                    <a:pt x="18891" y="18891"/>
                  </a:moveTo>
                  <a:lnTo>
                    <a:pt x="9410" y="18891"/>
                  </a:lnTo>
                  <a:lnTo>
                    <a:pt x="9410" y="9481"/>
                  </a:lnTo>
                  <a:lnTo>
                    <a:pt x="18891" y="9481"/>
                  </a:lnTo>
                  <a:lnTo>
                    <a:pt x="18891" y="1889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997" y="3515"/>
              <a:ext cx="9624" cy="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+mn-lt"/>
                  <a:cs typeface="+mn-lt"/>
                </a:rPr>
                <a:t>全程疫苗接种满</a:t>
              </a:r>
              <a:r>
                <a:rPr lang="en-US" altLang="zh-CN">
                  <a:solidFill>
                    <a:schemeClr val="tx1">
                      <a:lumMod val="65000"/>
                      <a:lumOff val="35000"/>
                    </a:schemeClr>
                  </a:solidFill>
                  <a:ea typeface="+mn-lt"/>
                  <a:cs typeface="+mn-lt"/>
                </a:rPr>
                <a:t>14</a:t>
              </a: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+mn-lt"/>
                  <a:cs typeface="+mn-lt"/>
                </a:rPr>
                <a:t>天，承认国药</a:t>
              </a:r>
              <a:r>
                <a:rPr lang="en-US" altLang="zh-CN">
                  <a:solidFill>
                    <a:schemeClr val="tx1">
                      <a:lumMod val="65000"/>
                      <a:lumOff val="35000"/>
                    </a:schemeClr>
                  </a:solidFill>
                  <a:ea typeface="+mn-lt"/>
                  <a:cs typeface="+mn-lt"/>
                </a:rPr>
                <a:t>BIBP</a:t>
              </a:r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+mn-lt"/>
                  <a:cs typeface="+mn-lt"/>
                </a:rPr>
                <a:t>和科兴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endParaRPr>
            </a:p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+mn-lt"/>
                  <a:cs typeface="+mn-lt"/>
                </a:rPr>
                <a:t> (加纳国籍和RP卡除外)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endParaRPr>
            </a:p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endParaRPr>
            </a:p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endParaRPr>
            </a:p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+mn-lt"/>
                  <a:cs typeface="+mn-lt"/>
                  <a:sym typeface="+mn-ea"/>
                </a:rPr>
                <a:t>出发前72小时核酸报告，并上传到指定网站（WWW.GLOBALHAVEN.ORG）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endParaRPr>
            </a:p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endParaRPr>
            </a:p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endParaRPr>
            </a:p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ea typeface="+mn-lt"/>
                  <a:cs typeface="+mn-lt"/>
                  <a:sym typeface="+mn-ea"/>
                </a:rPr>
                <a:t>指定网站缴费成功证明 ：HTTPS://MYFRONTIERHEALTHCARE.COM/HOME/GHANA 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endParaRPr>
            </a:p>
          </p:txBody>
        </p:sp>
      </p:grp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088390" y="2268220"/>
            <a:ext cx="3465195" cy="2766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加纳/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ACC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——入境要求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>
            <a:off x="968375" y="1643380"/>
            <a:ext cx="10255250" cy="4706620"/>
            <a:chOff x="1525" y="2588"/>
            <a:chExt cx="16150" cy="7412"/>
          </a:xfrm>
        </p:grpSpPr>
        <p:grpSp>
          <p:nvGrpSpPr>
            <p:cNvPr id="6" name="组合 5"/>
            <p:cNvGrpSpPr/>
            <p:nvPr/>
          </p:nvGrpSpPr>
          <p:grpSpPr>
            <a:xfrm>
              <a:off x="1525" y="2588"/>
              <a:ext cx="16150" cy="7412"/>
              <a:chOff x="1499" y="2669"/>
              <a:chExt cx="16150" cy="741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矩形 7"/>
              <p:cNvSpPr/>
              <p:nvPr/>
            </p:nvSpPr>
            <p:spPr>
              <a:xfrm>
                <a:off x="1499" y="2669"/>
                <a:ext cx="16150" cy="741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500" y="8836"/>
                <a:ext cx="16148" cy="1244"/>
              </a:xfrm>
              <a:prstGeom prst="rect">
                <a:avLst/>
              </a:prstGeom>
              <a:solidFill>
                <a:srgbClr val="5B84C2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/>
                <a:endParaRPr lang="zh-CN" altLang="en-US" b="1" dirty="0">
                  <a:solidFill>
                    <a:schemeClr val="bg1"/>
                  </a:solidFill>
                  <a:ea typeface="+mn-lt"/>
                  <a:cs typeface="胡晓波男神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526" y="9052"/>
              <a:ext cx="53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b="1">
                  <a:solidFill>
                    <a:schemeClr val="bg1"/>
                  </a:solidFill>
                  <a:sym typeface="+mn-ea"/>
                </a:rPr>
                <a:t>居留签证</a:t>
              </a:r>
              <a:endParaRPr lang="zh-CN" altLang="en-US" b="1">
                <a:solidFill>
                  <a:schemeClr val="bg1"/>
                </a:solidFill>
                <a:ea typeface="+mn-lt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3339" y="9027"/>
              <a:ext cx="368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b="1">
                  <a:solidFill>
                    <a:schemeClr val="bg1"/>
                  </a:solidFill>
                  <a:sym typeface="+mn-ea"/>
                </a:rPr>
                <a:t>落地签邀请函</a:t>
              </a:r>
              <a:endParaRPr lang="zh-CN" altLang="en-US" b="1">
                <a:solidFill>
                  <a:schemeClr val="bg1"/>
                </a:solidFill>
                <a:ea typeface="+mn-lt"/>
                <a:sym typeface="+mn-ea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加纳/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ACC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——常见签证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808855" y="5748020"/>
            <a:ext cx="2743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solidFill>
                  <a:schemeClr val="bg1"/>
                </a:solidFill>
                <a:sym typeface="+mn-ea"/>
              </a:rPr>
              <a:t>短期签证</a:t>
            </a:r>
            <a:endParaRPr lang="zh-CN" altLang="en-US" b="1">
              <a:solidFill>
                <a:schemeClr val="bg1"/>
              </a:solidFill>
              <a:ea typeface="+mn-lt"/>
              <a:cs typeface="+mn-lt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rcRect r="9199"/>
          <a:stretch>
            <a:fillRect/>
          </a:stretch>
        </p:blipFill>
        <p:spPr>
          <a:xfrm>
            <a:off x="8154035" y="1897380"/>
            <a:ext cx="3026410" cy="3262630"/>
          </a:xfrm>
          <a:prstGeom prst="rect">
            <a:avLst/>
          </a:prstGeom>
          <a:noFill/>
          <a:ln w="952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1606103269"/>
          <p:cNvPicPr>
            <a:picLocks noChangeAspect="1"/>
          </p:cNvPicPr>
          <p:nvPr/>
        </p:nvPicPr>
        <p:blipFill>
          <a:blip r:embed="rId3"/>
          <a:srcRect r="4297"/>
          <a:stretch>
            <a:fillRect/>
          </a:stretch>
        </p:blipFill>
        <p:spPr>
          <a:xfrm>
            <a:off x="1083310" y="1833245"/>
            <a:ext cx="3394075" cy="334073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微信图片_202112171412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220" y="1858645"/>
            <a:ext cx="3535680" cy="334073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>
            <a:off x="968375" y="1643380"/>
            <a:ext cx="10255250" cy="4706620"/>
            <a:chOff x="1525" y="2588"/>
            <a:chExt cx="16150" cy="7412"/>
          </a:xfrm>
        </p:grpSpPr>
        <p:grpSp>
          <p:nvGrpSpPr>
            <p:cNvPr id="6" name="组合 5"/>
            <p:cNvGrpSpPr/>
            <p:nvPr/>
          </p:nvGrpSpPr>
          <p:grpSpPr>
            <a:xfrm>
              <a:off x="1525" y="2588"/>
              <a:ext cx="16150" cy="7412"/>
              <a:chOff x="1499" y="2669"/>
              <a:chExt cx="16150" cy="741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矩形 7"/>
              <p:cNvSpPr/>
              <p:nvPr/>
            </p:nvSpPr>
            <p:spPr>
              <a:xfrm>
                <a:off x="1499" y="2669"/>
                <a:ext cx="16150" cy="741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500" y="8836"/>
                <a:ext cx="16148" cy="1244"/>
              </a:xfrm>
              <a:prstGeom prst="rect">
                <a:avLst/>
              </a:prstGeom>
              <a:solidFill>
                <a:srgbClr val="5B84C2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/>
                <a:endParaRPr lang="zh-CN" altLang="en-US" b="1" dirty="0">
                  <a:solidFill>
                    <a:schemeClr val="bg1"/>
                  </a:solidFill>
                  <a:ea typeface="+mn-lt"/>
                  <a:cs typeface="胡晓波男神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526" y="9052"/>
              <a:ext cx="53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solidFill>
                    <a:schemeClr val="bg1"/>
                  </a:solidFill>
                  <a:sym typeface="+mn-ea"/>
                </a:rPr>
                <a:t>TC CODE </a:t>
              </a:r>
              <a:endParaRPr lang="zh-CN" altLang="en-US" b="1">
                <a:solidFill>
                  <a:schemeClr val="bg1"/>
                </a:solidFill>
                <a:ea typeface="+mn-lt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3379" y="9047"/>
              <a:ext cx="368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b="1">
                  <a:solidFill>
                    <a:schemeClr val="bg1"/>
                  </a:solidFill>
                  <a:sym typeface="+mn-ea"/>
                </a:rPr>
                <a:t>付费证明</a:t>
              </a:r>
              <a:endParaRPr lang="zh-CN" altLang="en-US" b="1">
                <a:solidFill>
                  <a:schemeClr val="bg1"/>
                </a:solidFill>
                <a:ea typeface="+mn-lt"/>
                <a:sym typeface="+mn-ea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加纳/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ACC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——防疫文件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808855" y="5748020"/>
            <a:ext cx="2743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sym typeface="+mn-ea"/>
              </a:rPr>
              <a:t>健康申报</a:t>
            </a:r>
            <a:endParaRPr lang="zh-CN" altLang="en-US" b="1">
              <a:solidFill>
                <a:schemeClr val="bg1"/>
              </a:solidFill>
              <a:ea typeface="+mn-lt"/>
              <a:cs typeface="+mn-lt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15" y="1800225"/>
            <a:ext cx="2548890" cy="36068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830" y="1769745"/>
            <a:ext cx="2726690" cy="363728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165" y="1769745"/>
            <a:ext cx="2614930" cy="363728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sp>
        <p:nvSpPr>
          <p:cNvPr id="8" name="文本框 7"/>
          <p:cNvSpPr txBox="1"/>
          <p:nvPr/>
        </p:nvSpPr>
        <p:spPr>
          <a:xfrm>
            <a:off x="2414905" y="932180"/>
            <a:ext cx="7528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</a:rPr>
              <a:t>沙特/DMM、JED、RUH——入境要求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423035" y="2275840"/>
            <a:ext cx="948690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指定酒店5天（注射沙特政府承认的国外疫苗，无需订酒店）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拿签证的需要买保险，保险须涵盖新冠covid-19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全程疫苗接种凭证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疫苗注册http://muqeem.sa./#/vaccine-registration/home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核酸要求采样时间从DOH出发之前72h  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846758" y="1879510"/>
            <a:ext cx="499836" cy="0"/>
          </a:xfrm>
          <a:prstGeom prst="line">
            <a:avLst/>
          </a:prstGeom>
          <a:ln w="28575">
            <a:solidFill>
              <a:srgbClr val="5373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560570" y="2166620"/>
            <a:ext cx="60325" cy="730250"/>
          </a:xfrm>
          <a:prstGeom prst="roundRect">
            <a:avLst>
              <a:gd name="adj" fmla="val 50000"/>
            </a:avLst>
          </a:prstGeom>
          <a:solidFill>
            <a:srgbClr val="91C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9" name="圆角矩形 20"/>
          <p:cNvSpPr/>
          <p:nvPr/>
        </p:nvSpPr>
        <p:spPr>
          <a:xfrm>
            <a:off x="4585335" y="3613150"/>
            <a:ext cx="60325" cy="730250"/>
          </a:xfrm>
          <a:prstGeom prst="roundRect">
            <a:avLst>
              <a:gd name="adj" fmla="val 50000"/>
            </a:avLst>
          </a:prstGeom>
          <a:solidFill>
            <a:srgbClr val="5B8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10" name="圆角矩形 21"/>
          <p:cNvSpPr/>
          <p:nvPr/>
        </p:nvSpPr>
        <p:spPr>
          <a:xfrm>
            <a:off x="4560570" y="4911725"/>
            <a:ext cx="60325" cy="730250"/>
          </a:xfrm>
          <a:prstGeom prst="roundRect">
            <a:avLst>
              <a:gd name="adj" fmla="val 50000"/>
            </a:avLst>
          </a:prstGeom>
          <a:solidFill>
            <a:srgbClr val="91C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132455" y="2025650"/>
            <a:ext cx="838835" cy="838835"/>
          </a:xfrm>
          <a:prstGeom prst="ellipse">
            <a:avLst/>
          </a:prstGeom>
          <a:solidFill>
            <a:srgbClr val="91C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126740" y="3549015"/>
            <a:ext cx="838835" cy="838835"/>
          </a:xfrm>
          <a:prstGeom prst="ellipse">
            <a:avLst/>
          </a:prstGeom>
          <a:solidFill>
            <a:srgbClr val="5B84C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cxnSp>
        <p:nvCxnSpPr>
          <p:cNvPr id="23" name="直接连接符 22"/>
          <p:cNvCxnSpPr>
            <a:endCxn id="19" idx="3"/>
          </p:cNvCxnSpPr>
          <p:nvPr/>
        </p:nvCxnSpPr>
        <p:spPr>
          <a:xfrm flipV="1">
            <a:off x="1982470" y="2741930"/>
            <a:ext cx="1272540" cy="799465"/>
          </a:xfrm>
          <a:prstGeom prst="line">
            <a:avLst/>
          </a:prstGeom>
          <a:ln w="28575">
            <a:solidFill>
              <a:srgbClr val="91CEF4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788035" y="3223895"/>
            <a:ext cx="1480185" cy="1480185"/>
          </a:xfrm>
          <a:prstGeom prst="ellipse">
            <a:avLst/>
          </a:prstGeom>
          <a:solidFill>
            <a:srgbClr val="91C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918210" y="3353435"/>
            <a:ext cx="1217930" cy="12179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 rot="0">
            <a:off x="6279515" y="5897880"/>
            <a:ext cx="323850" cy="323850"/>
            <a:chOff x="8853701" y="4032898"/>
            <a:chExt cx="398120" cy="398120"/>
          </a:xfrm>
        </p:grpSpPr>
        <p:sp>
          <p:nvSpPr>
            <p:cNvPr id="37" name="Freeform 51"/>
            <p:cNvSpPr/>
            <p:nvPr/>
          </p:nvSpPr>
          <p:spPr>
            <a:xfrm>
              <a:off x="8853701" y="4032898"/>
              <a:ext cx="398120" cy="398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1" y="19889"/>
                  </a:moveTo>
                  <a:lnTo>
                    <a:pt x="171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889"/>
                  </a:lnTo>
                  <a:lnTo>
                    <a:pt x="1711" y="1988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38" name="Freeform 52"/>
            <p:cNvSpPr/>
            <p:nvPr/>
          </p:nvSpPr>
          <p:spPr>
            <a:xfrm>
              <a:off x="8916769" y="4101222"/>
              <a:ext cx="335051" cy="229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5" y="21600"/>
                  </a:moveTo>
                  <a:lnTo>
                    <a:pt x="17788" y="6418"/>
                  </a:lnTo>
                  <a:lnTo>
                    <a:pt x="21600" y="12837"/>
                  </a:lnTo>
                  <a:lnTo>
                    <a:pt x="21600" y="6418"/>
                  </a:lnTo>
                  <a:lnTo>
                    <a:pt x="17788" y="0"/>
                  </a:lnTo>
                  <a:lnTo>
                    <a:pt x="8555" y="15182"/>
                  </a:lnTo>
                  <a:lnTo>
                    <a:pt x="4574" y="8393"/>
                  </a:lnTo>
                  <a:lnTo>
                    <a:pt x="0" y="8393"/>
                  </a:lnTo>
                  <a:lnTo>
                    <a:pt x="0" y="12837"/>
                  </a:lnTo>
                  <a:lnTo>
                    <a:pt x="3219" y="12837"/>
                  </a:lnTo>
                  <a:lnTo>
                    <a:pt x="8555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 rot="0">
            <a:off x="3371215" y="3818890"/>
            <a:ext cx="396875" cy="304800"/>
            <a:chOff x="7263854" y="4078886"/>
            <a:chExt cx="396805" cy="304830"/>
          </a:xfrm>
        </p:grpSpPr>
        <p:sp>
          <p:nvSpPr>
            <p:cNvPr id="40" name="Rectangle 58"/>
            <p:cNvSpPr/>
            <p:nvPr/>
          </p:nvSpPr>
          <p:spPr>
            <a:xfrm>
              <a:off x="7263854" y="4352181"/>
              <a:ext cx="396805" cy="315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42" name="Rectangle 59"/>
            <p:cNvSpPr/>
            <p:nvPr/>
          </p:nvSpPr>
          <p:spPr>
            <a:xfrm>
              <a:off x="7414956" y="4078886"/>
              <a:ext cx="93288" cy="2430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48" name="Rectangle 60"/>
            <p:cNvSpPr/>
            <p:nvPr/>
          </p:nvSpPr>
          <p:spPr>
            <a:xfrm>
              <a:off x="7300644" y="4169546"/>
              <a:ext cx="93288" cy="15241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49" name="Rectangle 61"/>
            <p:cNvSpPr/>
            <p:nvPr/>
          </p:nvSpPr>
          <p:spPr>
            <a:xfrm>
              <a:off x="7530581" y="4231301"/>
              <a:ext cx="93289" cy="906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798695" y="2139950"/>
            <a:ext cx="642493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RP or Work visa</a:t>
            </a:r>
            <a:r>
              <a:rPr lang="zh-CN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。</a:t>
            </a: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tourist visa 一定要在2021年10月6日之后签发的才有效，否则无效 , Medical visa 一定要在2020年10月21日之后签发的才有效，否则无效</a:t>
            </a:r>
            <a:r>
              <a:rPr lang="zh-CN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。</a:t>
            </a:r>
            <a:endParaRPr lang="zh-CN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endParaRPr lang="zh-CN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endParaRPr lang="zh-CN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RT-PCR 72 hours before departure (taken time) 要纸质版报告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endParaRPr lang="zh-CN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endParaRPr lang="zh-CN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指定网站健康申报WWW.NEWDELHIAIRPORT.IN </a:t>
            </a:r>
            <a:endParaRPr lang="zh-CN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</p:txBody>
      </p:sp>
      <p:cxnSp>
        <p:nvCxnSpPr>
          <p:cNvPr id="4" name="直接连接符 3"/>
          <p:cNvCxnSpPr>
            <a:stCxn id="27" idx="6"/>
            <a:endCxn id="20" idx="2"/>
          </p:cNvCxnSpPr>
          <p:nvPr/>
        </p:nvCxnSpPr>
        <p:spPr>
          <a:xfrm>
            <a:off x="2268220" y="3964305"/>
            <a:ext cx="858520" cy="4445"/>
          </a:xfrm>
          <a:prstGeom prst="line">
            <a:avLst/>
          </a:prstGeom>
          <a:ln w="28575">
            <a:solidFill>
              <a:srgbClr val="91CEF4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55"/>
          <p:cNvSpPr/>
          <p:nvPr/>
        </p:nvSpPr>
        <p:spPr>
          <a:xfrm>
            <a:off x="3340133" y="2237923"/>
            <a:ext cx="431688" cy="371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94" y="0"/>
                  <a:pt x="0" y="4320"/>
                  <a:pt x="0" y="9622"/>
                </a:cubicBezTo>
                <a:cubicBezTo>
                  <a:pt x="0" y="11782"/>
                  <a:pt x="844" y="13942"/>
                  <a:pt x="2362" y="15513"/>
                </a:cubicBezTo>
                <a:cubicBezTo>
                  <a:pt x="1519" y="21600"/>
                  <a:pt x="1519" y="21600"/>
                  <a:pt x="1519" y="21600"/>
                </a:cubicBezTo>
                <a:cubicBezTo>
                  <a:pt x="7931" y="18851"/>
                  <a:pt x="7931" y="18851"/>
                  <a:pt x="7931" y="18851"/>
                </a:cubicBezTo>
                <a:cubicBezTo>
                  <a:pt x="8775" y="19047"/>
                  <a:pt x="9787" y="19244"/>
                  <a:pt x="10800" y="19244"/>
                </a:cubicBezTo>
                <a:cubicBezTo>
                  <a:pt x="16706" y="19244"/>
                  <a:pt x="21600" y="14924"/>
                  <a:pt x="21600" y="9622"/>
                </a:cubicBezTo>
                <a:cubicBezTo>
                  <a:pt x="21600" y="4320"/>
                  <a:pt x="16706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t">
            <a:noAutofit/>
          </a:bodyPr>
          <a:lstStyle/>
          <a:p>
            <a:endParaRPr sz="900"/>
          </a:p>
        </p:txBody>
      </p:sp>
      <p:cxnSp>
        <p:nvCxnSpPr>
          <p:cNvPr id="16" name="直接连接符 15"/>
          <p:cNvCxnSpPr>
            <a:stCxn id="27" idx="5"/>
            <a:endCxn id="17" idx="1"/>
          </p:cNvCxnSpPr>
          <p:nvPr/>
        </p:nvCxnSpPr>
        <p:spPr>
          <a:xfrm>
            <a:off x="2051685" y="4487545"/>
            <a:ext cx="1197610" cy="505460"/>
          </a:xfrm>
          <a:prstGeom prst="line">
            <a:avLst/>
          </a:prstGeom>
          <a:ln w="28575">
            <a:solidFill>
              <a:srgbClr val="91CEF4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3126740" y="4870450"/>
            <a:ext cx="838835" cy="838835"/>
          </a:xfrm>
          <a:prstGeom prst="ellipse">
            <a:avLst/>
          </a:prstGeom>
          <a:solidFill>
            <a:srgbClr val="91C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177" name="Freeform 166"/>
          <p:cNvSpPr/>
          <p:nvPr/>
        </p:nvSpPr>
        <p:spPr>
          <a:xfrm>
            <a:off x="3329905" y="5115570"/>
            <a:ext cx="433116" cy="433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539"/>
                </a:lnTo>
                <a:lnTo>
                  <a:pt x="4206" y="16539"/>
                </a:lnTo>
                <a:lnTo>
                  <a:pt x="4206" y="21600"/>
                </a:lnTo>
                <a:lnTo>
                  <a:pt x="12333" y="16539"/>
                </a:lnTo>
                <a:lnTo>
                  <a:pt x="21600" y="16539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9034" y="14115"/>
                </a:moveTo>
                <a:lnTo>
                  <a:pt x="11477" y="14115"/>
                </a:lnTo>
                <a:lnTo>
                  <a:pt x="6558" y="16824"/>
                </a:lnTo>
                <a:lnTo>
                  <a:pt x="6558" y="14115"/>
                </a:lnTo>
                <a:lnTo>
                  <a:pt x="2495" y="14115"/>
                </a:lnTo>
                <a:lnTo>
                  <a:pt x="2495" y="2495"/>
                </a:lnTo>
                <a:lnTo>
                  <a:pt x="19034" y="2495"/>
                </a:lnTo>
                <a:lnTo>
                  <a:pt x="19034" y="14115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t">
            <a:noAutofit/>
          </a:bodyPr>
          <a:p>
            <a:endParaRPr sz="900"/>
          </a:p>
        </p:txBody>
      </p:sp>
      <p:sp>
        <p:nvSpPr>
          <p:cNvPr id="7" name="文本框 6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印度/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BOM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DEL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——入境要求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>
            <a:off x="1442720" y="1643380"/>
            <a:ext cx="9295765" cy="4706620"/>
            <a:chOff x="1525" y="2588"/>
            <a:chExt cx="16150" cy="7412"/>
          </a:xfrm>
        </p:grpSpPr>
        <p:grpSp>
          <p:nvGrpSpPr>
            <p:cNvPr id="6" name="组合 5"/>
            <p:cNvGrpSpPr/>
            <p:nvPr/>
          </p:nvGrpSpPr>
          <p:grpSpPr>
            <a:xfrm>
              <a:off x="1525" y="2588"/>
              <a:ext cx="16150" cy="7412"/>
              <a:chOff x="1499" y="2669"/>
              <a:chExt cx="16150" cy="741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矩形 7"/>
              <p:cNvSpPr/>
              <p:nvPr/>
            </p:nvSpPr>
            <p:spPr>
              <a:xfrm>
                <a:off x="1499" y="2669"/>
                <a:ext cx="16150" cy="741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500" y="8836"/>
                <a:ext cx="16148" cy="1244"/>
              </a:xfrm>
              <a:prstGeom prst="rect">
                <a:avLst/>
              </a:prstGeom>
              <a:solidFill>
                <a:srgbClr val="5B84C2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/>
                <a:endParaRPr lang="zh-CN" altLang="en-US" b="1" dirty="0">
                  <a:solidFill>
                    <a:schemeClr val="bg1"/>
                  </a:solidFill>
                  <a:ea typeface="+mn-lt"/>
                  <a:cs typeface="胡晓波男神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3352" y="9087"/>
              <a:ext cx="53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sym typeface="+mn-ea"/>
                </a:rPr>
                <a:t>商务签</a:t>
              </a:r>
              <a:endPara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358" y="9004"/>
              <a:ext cx="548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b="1">
                  <a:solidFill>
                    <a:schemeClr val="bg1"/>
                  </a:solidFill>
                  <a:sym typeface="+mn-ea"/>
                </a:rPr>
                <a:t>健康申报</a:t>
              </a:r>
              <a:endPara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562225" y="914400"/>
            <a:ext cx="8004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印度/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BOM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DEL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——常见签证、防疫文件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微信图片_20220103174644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85" y="2150745"/>
            <a:ext cx="3645535" cy="302958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575" y="2150745"/>
            <a:ext cx="2337435" cy="3119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4395" y="1653540"/>
            <a:ext cx="3806190" cy="4359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安哥拉/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LAD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——入境要求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29" name="矩形: 圆角 11"/>
          <p:cNvSpPr/>
          <p:nvPr/>
        </p:nvSpPr>
        <p:spPr>
          <a:xfrm>
            <a:off x="5257800" y="2193290"/>
            <a:ext cx="5626100" cy="1477645"/>
          </a:xfrm>
          <a:prstGeom prst="roundRect">
            <a:avLst/>
          </a:prstGeom>
          <a:noFill/>
          <a:ln w="19050">
            <a:solidFill>
              <a:srgbClr val="5B8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12"/>
          <p:cNvSpPr/>
          <p:nvPr/>
        </p:nvSpPr>
        <p:spPr>
          <a:xfrm>
            <a:off x="6733540" y="1953260"/>
            <a:ext cx="2673985" cy="472440"/>
          </a:xfrm>
          <a:prstGeom prst="roundRect">
            <a:avLst>
              <a:gd name="adj" fmla="val 32367"/>
            </a:avLst>
          </a:prstGeom>
          <a:solidFill>
            <a:srgbClr val="5B8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5257800" y="3910965"/>
            <a:ext cx="5626100" cy="1684655"/>
            <a:chOff x="5981700" y="1754342"/>
            <a:chExt cx="5257800" cy="2004855"/>
          </a:xfrm>
        </p:grpSpPr>
        <p:sp>
          <p:nvSpPr>
            <p:cNvPr id="32" name="矩形: 圆角 14"/>
            <p:cNvSpPr/>
            <p:nvPr/>
          </p:nvSpPr>
          <p:spPr>
            <a:xfrm>
              <a:off x="5981700" y="1979375"/>
              <a:ext cx="5257800" cy="1779822"/>
            </a:xfrm>
            <a:prstGeom prst="roundRect">
              <a:avLst/>
            </a:prstGeom>
            <a:noFill/>
            <a:ln w="19050">
              <a:solidFill>
                <a:srgbClr val="5B84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矩形: 圆角 15"/>
            <p:cNvSpPr/>
            <p:nvPr/>
          </p:nvSpPr>
          <p:spPr>
            <a:xfrm>
              <a:off x="7360834" y="1754342"/>
              <a:ext cx="2498939" cy="600776"/>
            </a:xfrm>
            <a:prstGeom prst="roundRect">
              <a:avLst>
                <a:gd name="adj" fmla="val 32367"/>
              </a:avLst>
            </a:prstGeom>
            <a:solidFill>
              <a:srgbClr val="5B8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4" name="文本框 23"/>
          <p:cNvSpPr txBox="1"/>
          <p:nvPr/>
        </p:nvSpPr>
        <p:spPr>
          <a:xfrm>
            <a:off x="6977429" y="2005038"/>
            <a:ext cx="235200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  <a:cs typeface="胡晓波男神体" panose="02010600030101010101" pitchFamily="2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b="1" dirty="0">
                <a:solidFill>
                  <a:schemeClr val="bg1"/>
                </a:solidFill>
                <a:latin typeface="+mn-lt"/>
                <a:ea typeface="+mn-lt"/>
              </a:rPr>
              <a:t>签证要求</a:t>
            </a:r>
            <a:endParaRPr lang="zh-CN" altLang="en-US" sz="1800" b="1" dirty="0">
              <a:solidFill>
                <a:schemeClr val="bg1"/>
              </a:solidFill>
              <a:latin typeface="+mn-lt"/>
              <a:ea typeface="+mn-lt"/>
            </a:endParaRPr>
          </a:p>
        </p:txBody>
      </p:sp>
      <p:sp>
        <p:nvSpPr>
          <p:cNvPr id="35" name="文本框 23"/>
          <p:cNvSpPr txBox="1"/>
          <p:nvPr/>
        </p:nvSpPr>
        <p:spPr>
          <a:xfrm>
            <a:off x="7002829" y="3979899"/>
            <a:ext cx="235200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bg1"/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  <a:cs typeface="胡晓波男神体" panose="02010600030101010101" pitchFamily="2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b="1" dirty="0">
                <a:latin typeface="+mn-lt"/>
                <a:ea typeface="+mn-lt"/>
                <a:sym typeface="+mn-ea"/>
              </a:rPr>
              <a:t>核酸要求</a:t>
            </a:r>
            <a:endParaRPr lang="zh-CN" altLang="en-US" sz="1800" b="1" dirty="0">
              <a:latin typeface="+mn-lt"/>
              <a:ea typeface="+mn-lt"/>
              <a:sym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511137" y="2709446"/>
            <a:ext cx="4776328" cy="73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VALID VISA OR 落地签批文 看清楚批文上的要求例如回程机票，酒店或住宿证明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402580" y="4415790"/>
            <a:ext cx="5775960" cy="10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出发前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72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小时英文版核酸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>
              <a:lnSpc>
                <a:spcPts val="25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PAY FOR THE COVID-19 TEST BEFORE DEPARTURE VIA HTTPS://SERVICOS.MINFIN.GOV.AO/PSERVPUBLICO/EMINSA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">
              <a:alphaModFix amt="85000"/>
            </a:blip>
            <a:srcRect l="49300" b="2718"/>
            <a:stretch>
              <a:fillRect/>
            </a:stretch>
          </p:blipFill>
          <p:spPr>
            <a:xfrm>
              <a:off x="8094948" y="2436018"/>
              <a:ext cx="4097052" cy="4421982"/>
            </a:xfrm>
            <a:custGeom>
              <a:avLst/>
              <a:gdLst>
                <a:gd name="connsiteX0" fmla="*/ 2880204 w 4097052"/>
                <a:gd name="connsiteY0" fmla="*/ 2714452 h 4421982"/>
                <a:gd name="connsiteX1" fmla="*/ 2312612 w 4097052"/>
                <a:gd name="connsiteY1" fmla="*/ 3282045 h 4421982"/>
                <a:gd name="connsiteX2" fmla="*/ 2880204 w 4097052"/>
                <a:gd name="connsiteY2" fmla="*/ 3849637 h 4421982"/>
                <a:gd name="connsiteX3" fmla="*/ 3447796 w 4097052"/>
                <a:gd name="connsiteY3" fmla="*/ 3282045 h 4421982"/>
                <a:gd name="connsiteX4" fmla="*/ 2880204 w 4097052"/>
                <a:gd name="connsiteY4" fmla="*/ 2714452 h 4421982"/>
                <a:gd name="connsiteX5" fmla="*/ 3199660 w 4097052"/>
                <a:gd name="connsiteY5" fmla="*/ 1819814 h 4421982"/>
                <a:gd name="connsiteX6" fmla="*/ 3199660 w 4097052"/>
                <a:gd name="connsiteY6" fmla="*/ 2561696 h 4421982"/>
                <a:gd name="connsiteX7" fmla="*/ 4003524 w 4097052"/>
                <a:gd name="connsiteY7" fmla="*/ 2561696 h 4421982"/>
                <a:gd name="connsiteX8" fmla="*/ 4003524 w 4097052"/>
                <a:gd name="connsiteY8" fmla="*/ 1819814 h 4421982"/>
                <a:gd name="connsiteX9" fmla="*/ 0 w 4097052"/>
                <a:gd name="connsiteY9" fmla="*/ 0 h 4421982"/>
                <a:gd name="connsiteX10" fmla="*/ 4097052 w 4097052"/>
                <a:gd name="connsiteY10" fmla="*/ 0 h 4421982"/>
                <a:gd name="connsiteX11" fmla="*/ 4097052 w 4097052"/>
                <a:gd name="connsiteY11" fmla="*/ 4421982 h 4421982"/>
                <a:gd name="connsiteX12" fmla="*/ 0 w 4097052"/>
                <a:gd name="connsiteY12" fmla="*/ 4421982 h 44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97052" h="4421982">
                  <a:moveTo>
                    <a:pt x="2880204" y="2714452"/>
                  </a:moveTo>
                  <a:cubicBezTo>
                    <a:pt x="2566732" y="2714452"/>
                    <a:pt x="2312612" y="2968572"/>
                    <a:pt x="2312612" y="3282045"/>
                  </a:cubicBezTo>
                  <a:cubicBezTo>
                    <a:pt x="2312612" y="3595517"/>
                    <a:pt x="2566732" y="3849637"/>
                    <a:pt x="2880204" y="3849637"/>
                  </a:cubicBezTo>
                  <a:cubicBezTo>
                    <a:pt x="3193676" y="3849637"/>
                    <a:pt x="3447796" y="3595517"/>
                    <a:pt x="3447796" y="3282045"/>
                  </a:cubicBezTo>
                  <a:cubicBezTo>
                    <a:pt x="3447796" y="2968572"/>
                    <a:pt x="3193676" y="2714452"/>
                    <a:pt x="2880204" y="2714452"/>
                  </a:cubicBezTo>
                  <a:close/>
                  <a:moveTo>
                    <a:pt x="3199660" y="1819814"/>
                  </a:moveTo>
                  <a:lnTo>
                    <a:pt x="3199660" y="2561696"/>
                  </a:lnTo>
                  <a:lnTo>
                    <a:pt x="4003524" y="2561696"/>
                  </a:lnTo>
                  <a:lnTo>
                    <a:pt x="4003524" y="1819814"/>
                  </a:lnTo>
                  <a:close/>
                  <a:moveTo>
                    <a:pt x="0" y="0"/>
                  </a:moveTo>
                  <a:lnTo>
                    <a:pt x="4097052" y="0"/>
                  </a:lnTo>
                  <a:lnTo>
                    <a:pt x="4097052" y="4421982"/>
                  </a:lnTo>
                  <a:lnTo>
                    <a:pt x="0" y="4421982"/>
                  </a:lnTo>
                  <a:close/>
                </a:path>
              </a:pathLst>
            </a:cu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">
              <a:alphaModFix amt="85000"/>
            </a:blip>
            <a:srcRect l="166" t="1465" r="50700"/>
            <a:stretch>
              <a:fillRect/>
            </a:stretch>
          </p:blipFill>
          <p:spPr>
            <a:xfrm>
              <a:off x="0" y="0"/>
              <a:ext cx="3760808" cy="4242447"/>
            </a:xfrm>
            <a:custGeom>
              <a:avLst/>
              <a:gdLst>
                <a:gd name="connsiteX0" fmla="*/ 0 w 3760808"/>
                <a:gd name="connsiteY0" fmla="*/ 0 h 4242447"/>
                <a:gd name="connsiteX1" fmla="*/ 3760808 w 3760808"/>
                <a:gd name="connsiteY1" fmla="*/ 0 h 4242447"/>
                <a:gd name="connsiteX2" fmla="*/ 3760808 w 3760808"/>
                <a:gd name="connsiteY2" fmla="*/ 4242447 h 4242447"/>
                <a:gd name="connsiteX3" fmla="*/ 0 w 3760808"/>
                <a:gd name="connsiteY3" fmla="*/ 4242447 h 424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0808" h="4242447">
                  <a:moveTo>
                    <a:pt x="0" y="0"/>
                  </a:moveTo>
                  <a:lnTo>
                    <a:pt x="3760808" y="0"/>
                  </a:lnTo>
                  <a:lnTo>
                    <a:pt x="3760808" y="4242447"/>
                  </a:lnTo>
                  <a:lnTo>
                    <a:pt x="0" y="4242447"/>
                  </a:lnTo>
                  <a:close/>
                </a:path>
              </a:pathLst>
            </a:custGeom>
          </p:spPr>
        </p:pic>
      </p:grpSp>
      <p:sp>
        <p:nvSpPr>
          <p:cNvPr id="9" name="矩形 8"/>
          <p:cNvSpPr/>
          <p:nvPr/>
        </p:nvSpPr>
        <p:spPr>
          <a:xfrm>
            <a:off x="4408170" y="1885315"/>
            <a:ext cx="3399790" cy="39706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[图片]</a:t>
            </a:r>
            <a:endParaRPr lang="zh-CN" altLang="en-US"/>
          </a:p>
        </p:txBody>
      </p:sp>
      <p:sp>
        <p:nvSpPr>
          <p:cNvPr id="10" name="直角三角形 9"/>
          <p:cNvSpPr/>
          <p:nvPr/>
        </p:nvSpPr>
        <p:spPr>
          <a:xfrm rot="10800000">
            <a:off x="6883400" y="1891030"/>
            <a:ext cx="914400" cy="914400"/>
          </a:xfrm>
          <a:prstGeom prst="rtTriangle">
            <a:avLst/>
          </a:prstGeom>
          <a:solidFill>
            <a:srgbClr val="91C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408170" y="5632450"/>
            <a:ext cx="3399155" cy="569595"/>
          </a:xfrm>
          <a:prstGeom prst="rect">
            <a:avLst/>
          </a:prstGeom>
          <a:solidFill>
            <a:srgbClr val="91C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435340" y="1885315"/>
            <a:ext cx="3265170" cy="38995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直角三角形 13"/>
          <p:cNvSpPr/>
          <p:nvPr/>
        </p:nvSpPr>
        <p:spPr>
          <a:xfrm rot="10800000">
            <a:off x="10779760" y="1891030"/>
            <a:ext cx="914400" cy="914400"/>
          </a:xfrm>
          <a:prstGeom prst="rtTriangle">
            <a:avLst/>
          </a:prstGeom>
          <a:solidFill>
            <a:srgbClr val="5B84C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435340" y="5632450"/>
            <a:ext cx="3260090" cy="550545"/>
          </a:xfrm>
          <a:prstGeom prst="rect">
            <a:avLst/>
          </a:prstGeom>
          <a:solidFill>
            <a:srgbClr val="5B84C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52450" y="1885315"/>
            <a:ext cx="3343910" cy="38995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/>
          <p:cNvSpPr/>
          <p:nvPr/>
        </p:nvSpPr>
        <p:spPr>
          <a:xfrm rot="10800000">
            <a:off x="2966720" y="1891030"/>
            <a:ext cx="914400" cy="914400"/>
          </a:xfrm>
          <a:prstGeom prst="rtTriangle">
            <a:avLst/>
          </a:prstGeom>
          <a:solidFill>
            <a:srgbClr val="5B84C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52450" y="5632450"/>
            <a:ext cx="3343910" cy="570230"/>
          </a:xfrm>
          <a:prstGeom prst="rect">
            <a:avLst/>
          </a:prstGeom>
          <a:solidFill>
            <a:srgbClr val="5B84C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357246" y="196230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01</a:t>
            </a:r>
            <a:endParaRPr lang="zh-CN" altLang="en-US" dirty="0">
              <a:solidFill>
                <a:schemeClr val="bg1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309168" y="196230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02</a:t>
            </a:r>
            <a:endParaRPr lang="zh-CN" altLang="en-US" dirty="0">
              <a:solidFill>
                <a:schemeClr val="bg1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248390" y="196230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03</a:t>
            </a:r>
            <a:endParaRPr lang="zh-CN" altLang="en-US" dirty="0">
              <a:solidFill>
                <a:schemeClr val="bg1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40" name="Freeform 96"/>
          <p:cNvSpPr/>
          <p:nvPr/>
        </p:nvSpPr>
        <p:spPr>
          <a:xfrm>
            <a:off x="5344689" y="2150227"/>
            <a:ext cx="367136" cy="367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1" h="21351" extrusionOk="0">
                <a:moveTo>
                  <a:pt x="20977" y="21309"/>
                </a:moveTo>
                <a:cubicBezTo>
                  <a:pt x="20977" y="21309"/>
                  <a:pt x="21143" y="21309"/>
                  <a:pt x="21143" y="21143"/>
                </a:cubicBezTo>
                <a:cubicBezTo>
                  <a:pt x="21309" y="21143"/>
                  <a:pt x="21309" y="20977"/>
                  <a:pt x="21309" y="20977"/>
                </a:cubicBezTo>
                <a:cubicBezTo>
                  <a:pt x="21309" y="17487"/>
                  <a:pt x="21309" y="17487"/>
                  <a:pt x="21309" y="17487"/>
                </a:cubicBezTo>
                <a:cubicBezTo>
                  <a:pt x="21309" y="17487"/>
                  <a:pt x="21309" y="17487"/>
                  <a:pt x="21309" y="17487"/>
                </a:cubicBezTo>
                <a:cubicBezTo>
                  <a:pt x="21309" y="17321"/>
                  <a:pt x="21309" y="17321"/>
                  <a:pt x="21143" y="17155"/>
                </a:cubicBezTo>
                <a:cubicBezTo>
                  <a:pt x="14663" y="10675"/>
                  <a:pt x="14663" y="10675"/>
                  <a:pt x="14663" y="10675"/>
                </a:cubicBezTo>
                <a:cubicBezTo>
                  <a:pt x="20977" y="4361"/>
                  <a:pt x="20977" y="4361"/>
                  <a:pt x="20977" y="4361"/>
                </a:cubicBezTo>
                <a:cubicBezTo>
                  <a:pt x="21475" y="4029"/>
                  <a:pt x="21475" y="3364"/>
                  <a:pt x="20977" y="3032"/>
                </a:cubicBezTo>
                <a:cubicBezTo>
                  <a:pt x="18318" y="373"/>
                  <a:pt x="18318" y="373"/>
                  <a:pt x="18318" y="373"/>
                </a:cubicBezTo>
                <a:cubicBezTo>
                  <a:pt x="17986" y="-125"/>
                  <a:pt x="17321" y="-125"/>
                  <a:pt x="16989" y="373"/>
                </a:cubicBezTo>
                <a:cubicBezTo>
                  <a:pt x="10675" y="6687"/>
                  <a:pt x="10675" y="6687"/>
                  <a:pt x="10675" y="6687"/>
                </a:cubicBezTo>
                <a:cubicBezTo>
                  <a:pt x="4860" y="872"/>
                  <a:pt x="4860" y="872"/>
                  <a:pt x="4860" y="872"/>
                </a:cubicBezTo>
                <a:cubicBezTo>
                  <a:pt x="4361" y="373"/>
                  <a:pt x="3697" y="41"/>
                  <a:pt x="2866" y="41"/>
                </a:cubicBezTo>
                <a:cubicBezTo>
                  <a:pt x="2201" y="41"/>
                  <a:pt x="1370" y="373"/>
                  <a:pt x="872" y="872"/>
                </a:cubicBezTo>
                <a:cubicBezTo>
                  <a:pt x="373" y="1370"/>
                  <a:pt x="41" y="2201"/>
                  <a:pt x="41" y="2866"/>
                </a:cubicBezTo>
                <a:cubicBezTo>
                  <a:pt x="41" y="3697"/>
                  <a:pt x="373" y="4361"/>
                  <a:pt x="872" y="4860"/>
                </a:cubicBezTo>
                <a:cubicBezTo>
                  <a:pt x="6687" y="10675"/>
                  <a:pt x="6687" y="10675"/>
                  <a:pt x="6687" y="10675"/>
                </a:cubicBezTo>
                <a:cubicBezTo>
                  <a:pt x="373" y="16989"/>
                  <a:pt x="373" y="16989"/>
                  <a:pt x="373" y="16989"/>
                </a:cubicBezTo>
                <a:cubicBezTo>
                  <a:pt x="-125" y="17321"/>
                  <a:pt x="-125" y="17986"/>
                  <a:pt x="373" y="18318"/>
                </a:cubicBezTo>
                <a:cubicBezTo>
                  <a:pt x="3032" y="20977"/>
                  <a:pt x="3032" y="20977"/>
                  <a:pt x="3032" y="20977"/>
                </a:cubicBezTo>
                <a:cubicBezTo>
                  <a:pt x="3364" y="21475"/>
                  <a:pt x="4029" y="21475"/>
                  <a:pt x="4361" y="20977"/>
                </a:cubicBezTo>
                <a:cubicBezTo>
                  <a:pt x="10675" y="14663"/>
                  <a:pt x="10675" y="14663"/>
                  <a:pt x="10675" y="14663"/>
                </a:cubicBezTo>
                <a:cubicBezTo>
                  <a:pt x="17155" y="21143"/>
                  <a:pt x="17155" y="21143"/>
                  <a:pt x="17155" y="21143"/>
                </a:cubicBezTo>
                <a:cubicBezTo>
                  <a:pt x="17321" y="21309"/>
                  <a:pt x="17321" y="21309"/>
                  <a:pt x="17487" y="21309"/>
                </a:cubicBezTo>
                <a:cubicBezTo>
                  <a:pt x="20977" y="21309"/>
                  <a:pt x="20977" y="21309"/>
                  <a:pt x="20977" y="21309"/>
                </a:cubicBezTo>
                <a:close/>
                <a:moveTo>
                  <a:pt x="12835" y="5524"/>
                </a:moveTo>
                <a:cubicBezTo>
                  <a:pt x="13998" y="6521"/>
                  <a:pt x="13998" y="6521"/>
                  <a:pt x="13998" y="6521"/>
                </a:cubicBezTo>
                <a:cubicBezTo>
                  <a:pt x="13998" y="6687"/>
                  <a:pt x="14330" y="6687"/>
                  <a:pt x="14497" y="6521"/>
                </a:cubicBezTo>
                <a:cubicBezTo>
                  <a:pt x="14663" y="6355"/>
                  <a:pt x="14663" y="6189"/>
                  <a:pt x="14497" y="6023"/>
                </a:cubicBezTo>
                <a:cubicBezTo>
                  <a:pt x="13500" y="5026"/>
                  <a:pt x="13500" y="5026"/>
                  <a:pt x="13500" y="5026"/>
                </a:cubicBezTo>
                <a:cubicBezTo>
                  <a:pt x="15493" y="2866"/>
                  <a:pt x="15493" y="2866"/>
                  <a:pt x="15493" y="2866"/>
                </a:cubicBezTo>
                <a:cubicBezTo>
                  <a:pt x="16490" y="3863"/>
                  <a:pt x="16490" y="3863"/>
                  <a:pt x="16490" y="3863"/>
                </a:cubicBezTo>
                <a:cubicBezTo>
                  <a:pt x="16657" y="4029"/>
                  <a:pt x="16989" y="4029"/>
                  <a:pt x="17155" y="3863"/>
                </a:cubicBezTo>
                <a:cubicBezTo>
                  <a:pt x="17155" y="3863"/>
                  <a:pt x="17155" y="3697"/>
                  <a:pt x="17155" y="3697"/>
                </a:cubicBezTo>
                <a:cubicBezTo>
                  <a:pt x="17155" y="3530"/>
                  <a:pt x="17155" y="3364"/>
                  <a:pt x="17155" y="3364"/>
                </a:cubicBezTo>
                <a:cubicBezTo>
                  <a:pt x="15992" y="2367"/>
                  <a:pt x="15992" y="2367"/>
                  <a:pt x="15992" y="2367"/>
                </a:cubicBezTo>
                <a:cubicBezTo>
                  <a:pt x="17653" y="706"/>
                  <a:pt x="17653" y="706"/>
                  <a:pt x="17653" y="706"/>
                </a:cubicBezTo>
                <a:cubicBezTo>
                  <a:pt x="20644" y="3697"/>
                  <a:pt x="20644" y="3697"/>
                  <a:pt x="20644" y="3697"/>
                </a:cubicBezTo>
                <a:cubicBezTo>
                  <a:pt x="14164" y="10177"/>
                  <a:pt x="14164" y="10177"/>
                  <a:pt x="14164" y="10177"/>
                </a:cubicBezTo>
                <a:cubicBezTo>
                  <a:pt x="11173" y="7186"/>
                  <a:pt x="11173" y="7186"/>
                  <a:pt x="11173" y="7186"/>
                </a:cubicBezTo>
                <a:lnTo>
                  <a:pt x="12835" y="5524"/>
                </a:lnTo>
                <a:close/>
                <a:moveTo>
                  <a:pt x="1537" y="4527"/>
                </a:moveTo>
                <a:cubicBezTo>
                  <a:pt x="1537" y="4361"/>
                  <a:pt x="1370" y="4361"/>
                  <a:pt x="1370" y="4361"/>
                </a:cubicBezTo>
                <a:cubicBezTo>
                  <a:pt x="1038" y="4029"/>
                  <a:pt x="872" y="3364"/>
                  <a:pt x="872" y="2866"/>
                </a:cubicBezTo>
                <a:cubicBezTo>
                  <a:pt x="872" y="2367"/>
                  <a:pt x="1038" y="1869"/>
                  <a:pt x="1370" y="1370"/>
                </a:cubicBezTo>
                <a:cubicBezTo>
                  <a:pt x="2201" y="540"/>
                  <a:pt x="3530" y="540"/>
                  <a:pt x="4361" y="1370"/>
                </a:cubicBezTo>
                <a:cubicBezTo>
                  <a:pt x="5026" y="2035"/>
                  <a:pt x="5026" y="2035"/>
                  <a:pt x="5026" y="2035"/>
                </a:cubicBezTo>
                <a:cubicBezTo>
                  <a:pt x="2035" y="5026"/>
                  <a:pt x="2035" y="5026"/>
                  <a:pt x="2035" y="5026"/>
                </a:cubicBezTo>
                <a:lnTo>
                  <a:pt x="1537" y="4527"/>
                </a:lnTo>
                <a:close/>
                <a:moveTo>
                  <a:pt x="2533" y="5524"/>
                </a:moveTo>
                <a:cubicBezTo>
                  <a:pt x="5524" y="2533"/>
                  <a:pt x="5524" y="2533"/>
                  <a:pt x="5524" y="2533"/>
                </a:cubicBezTo>
                <a:cubicBezTo>
                  <a:pt x="6687" y="3697"/>
                  <a:pt x="6687" y="3697"/>
                  <a:pt x="6687" y="3697"/>
                </a:cubicBezTo>
                <a:cubicBezTo>
                  <a:pt x="3697" y="6687"/>
                  <a:pt x="3697" y="6687"/>
                  <a:pt x="3697" y="6687"/>
                </a:cubicBezTo>
                <a:lnTo>
                  <a:pt x="2533" y="5524"/>
                </a:lnTo>
                <a:close/>
                <a:moveTo>
                  <a:pt x="3697" y="20644"/>
                </a:moveTo>
                <a:cubicBezTo>
                  <a:pt x="706" y="17653"/>
                  <a:pt x="706" y="17653"/>
                  <a:pt x="706" y="17653"/>
                </a:cubicBezTo>
                <a:cubicBezTo>
                  <a:pt x="2367" y="15992"/>
                  <a:pt x="2367" y="15992"/>
                  <a:pt x="2367" y="15992"/>
                </a:cubicBezTo>
                <a:cubicBezTo>
                  <a:pt x="3364" y="17155"/>
                  <a:pt x="3364" y="17155"/>
                  <a:pt x="3364" y="17155"/>
                </a:cubicBezTo>
                <a:cubicBezTo>
                  <a:pt x="3530" y="17321"/>
                  <a:pt x="3697" y="17321"/>
                  <a:pt x="3863" y="17155"/>
                </a:cubicBezTo>
                <a:cubicBezTo>
                  <a:pt x="4029" y="16989"/>
                  <a:pt x="4029" y="16657"/>
                  <a:pt x="3863" y="16490"/>
                </a:cubicBezTo>
                <a:cubicBezTo>
                  <a:pt x="2866" y="15493"/>
                  <a:pt x="2866" y="15493"/>
                  <a:pt x="2866" y="15493"/>
                </a:cubicBezTo>
                <a:cubicBezTo>
                  <a:pt x="5026" y="13500"/>
                  <a:pt x="5026" y="13500"/>
                  <a:pt x="5026" y="13500"/>
                </a:cubicBezTo>
                <a:cubicBezTo>
                  <a:pt x="6023" y="14497"/>
                  <a:pt x="6023" y="14497"/>
                  <a:pt x="6023" y="14497"/>
                </a:cubicBezTo>
                <a:cubicBezTo>
                  <a:pt x="6189" y="14663"/>
                  <a:pt x="6355" y="14663"/>
                  <a:pt x="6521" y="14497"/>
                </a:cubicBezTo>
                <a:cubicBezTo>
                  <a:pt x="6687" y="14330"/>
                  <a:pt x="6687" y="13998"/>
                  <a:pt x="6521" y="13998"/>
                </a:cubicBezTo>
                <a:cubicBezTo>
                  <a:pt x="5524" y="12835"/>
                  <a:pt x="5524" y="12835"/>
                  <a:pt x="5524" y="12835"/>
                </a:cubicBezTo>
                <a:cubicBezTo>
                  <a:pt x="7186" y="11173"/>
                  <a:pt x="7186" y="11173"/>
                  <a:pt x="7186" y="11173"/>
                </a:cubicBezTo>
                <a:cubicBezTo>
                  <a:pt x="10177" y="14164"/>
                  <a:pt x="10177" y="14164"/>
                  <a:pt x="10177" y="14164"/>
                </a:cubicBezTo>
                <a:lnTo>
                  <a:pt x="3697" y="20644"/>
                </a:lnTo>
                <a:close/>
                <a:moveTo>
                  <a:pt x="20478" y="20478"/>
                </a:moveTo>
                <a:cubicBezTo>
                  <a:pt x="17653" y="20478"/>
                  <a:pt x="17653" y="20478"/>
                  <a:pt x="17653" y="20478"/>
                </a:cubicBezTo>
                <a:cubicBezTo>
                  <a:pt x="4361" y="7186"/>
                  <a:pt x="4361" y="7186"/>
                  <a:pt x="4361" y="7186"/>
                </a:cubicBezTo>
                <a:cubicBezTo>
                  <a:pt x="7186" y="4361"/>
                  <a:pt x="7186" y="4361"/>
                  <a:pt x="7186" y="4361"/>
                </a:cubicBezTo>
                <a:cubicBezTo>
                  <a:pt x="7352" y="4527"/>
                  <a:pt x="7352" y="4527"/>
                  <a:pt x="7352" y="4527"/>
                </a:cubicBezTo>
                <a:cubicBezTo>
                  <a:pt x="20478" y="17653"/>
                  <a:pt x="20478" y="17653"/>
                  <a:pt x="20478" y="17653"/>
                </a:cubicBezTo>
                <a:lnTo>
                  <a:pt x="20478" y="20478"/>
                </a:lnTo>
                <a:close/>
              </a:path>
            </a:pathLst>
          </a:custGeom>
          <a:solidFill>
            <a:srgbClr val="91CEF4"/>
          </a:solidFill>
          <a:ln w="3175" cap="flat">
            <a:solidFill>
              <a:srgbClr val="91CEF4"/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grpSp>
        <p:nvGrpSpPr>
          <p:cNvPr id="42" name="组合 41"/>
          <p:cNvGrpSpPr/>
          <p:nvPr/>
        </p:nvGrpSpPr>
        <p:grpSpPr>
          <a:xfrm>
            <a:off x="1443099" y="2137388"/>
            <a:ext cx="324000" cy="324000"/>
            <a:chOff x="4506174" y="3183938"/>
            <a:chExt cx="366583" cy="353777"/>
          </a:xfrm>
          <a:solidFill>
            <a:srgbClr val="5B84C2"/>
          </a:solidFill>
        </p:grpSpPr>
        <p:sp>
          <p:nvSpPr>
            <p:cNvPr id="48" name="Freeform 172"/>
            <p:cNvSpPr/>
            <p:nvPr/>
          </p:nvSpPr>
          <p:spPr>
            <a:xfrm>
              <a:off x="4506174" y="3183938"/>
              <a:ext cx="366583" cy="35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0"/>
                  </a:moveTo>
                  <a:cubicBezTo>
                    <a:pt x="1013" y="0"/>
                    <a:pt x="1013" y="0"/>
                    <a:pt x="1013" y="0"/>
                  </a:cubicBezTo>
                  <a:cubicBezTo>
                    <a:pt x="506" y="0"/>
                    <a:pt x="0" y="523"/>
                    <a:pt x="0" y="1045"/>
                  </a:cubicBezTo>
                  <a:cubicBezTo>
                    <a:pt x="0" y="16548"/>
                    <a:pt x="0" y="16548"/>
                    <a:pt x="0" y="16548"/>
                  </a:cubicBezTo>
                  <a:cubicBezTo>
                    <a:pt x="0" y="17245"/>
                    <a:pt x="506" y="17594"/>
                    <a:pt x="1013" y="17594"/>
                  </a:cubicBezTo>
                  <a:cubicBezTo>
                    <a:pt x="8100" y="17594"/>
                    <a:pt x="8100" y="17594"/>
                    <a:pt x="8100" y="17594"/>
                  </a:cubicBezTo>
                  <a:cubicBezTo>
                    <a:pt x="7594" y="20729"/>
                    <a:pt x="7594" y="20729"/>
                    <a:pt x="7594" y="20729"/>
                  </a:cubicBezTo>
                  <a:cubicBezTo>
                    <a:pt x="6412" y="20729"/>
                    <a:pt x="6412" y="20729"/>
                    <a:pt x="6412" y="20729"/>
                  </a:cubicBezTo>
                  <a:cubicBezTo>
                    <a:pt x="6244" y="20729"/>
                    <a:pt x="6075" y="20903"/>
                    <a:pt x="6075" y="21077"/>
                  </a:cubicBezTo>
                  <a:cubicBezTo>
                    <a:pt x="6075" y="21426"/>
                    <a:pt x="6244" y="21600"/>
                    <a:pt x="6412" y="21600"/>
                  </a:cubicBezTo>
                  <a:cubicBezTo>
                    <a:pt x="15187" y="21600"/>
                    <a:pt x="15187" y="21600"/>
                    <a:pt x="15187" y="21600"/>
                  </a:cubicBezTo>
                  <a:cubicBezTo>
                    <a:pt x="15356" y="21600"/>
                    <a:pt x="15525" y="21426"/>
                    <a:pt x="15525" y="21077"/>
                  </a:cubicBezTo>
                  <a:cubicBezTo>
                    <a:pt x="15525" y="20903"/>
                    <a:pt x="15356" y="20729"/>
                    <a:pt x="15187" y="20729"/>
                  </a:cubicBezTo>
                  <a:cubicBezTo>
                    <a:pt x="14006" y="20729"/>
                    <a:pt x="14006" y="20729"/>
                    <a:pt x="14006" y="20729"/>
                  </a:cubicBezTo>
                  <a:cubicBezTo>
                    <a:pt x="13500" y="17594"/>
                    <a:pt x="13500" y="17594"/>
                    <a:pt x="13500" y="17594"/>
                  </a:cubicBezTo>
                  <a:cubicBezTo>
                    <a:pt x="20587" y="17594"/>
                    <a:pt x="20587" y="17594"/>
                    <a:pt x="20587" y="17594"/>
                  </a:cubicBezTo>
                  <a:cubicBezTo>
                    <a:pt x="21094" y="17594"/>
                    <a:pt x="21600" y="17245"/>
                    <a:pt x="21600" y="16548"/>
                  </a:cubicBezTo>
                  <a:cubicBezTo>
                    <a:pt x="21600" y="1045"/>
                    <a:pt x="21600" y="1045"/>
                    <a:pt x="21600" y="1045"/>
                  </a:cubicBezTo>
                  <a:cubicBezTo>
                    <a:pt x="21600" y="523"/>
                    <a:pt x="21094" y="0"/>
                    <a:pt x="20587" y="0"/>
                  </a:cubicBezTo>
                  <a:close/>
                  <a:moveTo>
                    <a:pt x="8437" y="20729"/>
                  </a:moveTo>
                  <a:cubicBezTo>
                    <a:pt x="8944" y="17594"/>
                    <a:pt x="8944" y="17594"/>
                    <a:pt x="8944" y="17594"/>
                  </a:cubicBezTo>
                  <a:cubicBezTo>
                    <a:pt x="12656" y="17594"/>
                    <a:pt x="12656" y="17594"/>
                    <a:pt x="12656" y="17594"/>
                  </a:cubicBezTo>
                  <a:cubicBezTo>
                    <a:pt x="13162" y="20729"/>
                    <a:pt x="13162" y="20729"/>
                    <a:pt x="13162" y="20729"/>
                  </a:cubicBezTo>
                  <a:lnTo>
                    <a:pt x="8437" y="20729"/>
                  </a:lnTo>
                  <a:close/>
                  <a:moveTo>
                    <a:pt x="20756" y="16897"/>
                  </a:moveTo>
                  <a:cubicBezTo>
                    <a:pt x="844" y="16897"/>
                    <a:pt x="844" y="16897"/>
                    <a:pt x="844" y="16897"/>
                  </a:cubicBezTo>
                  <a:cubicBezTo>
                    <a:pt x="844" y="13761"/>
                    <a:pt x="844" y="13761"/>
                    <a:pt x="844" y="13761"/>
                  </a:cubicBezTo>
                  <a:cubicBezTo>
                    <a:pt x="20756" y="13761"/>
                    <a:pt x="20756" y="13761"/>
                    <a:pt x="20756" y="13761"/>
                  </a:cubicBezTo>
                  <a:lnTo>
                    <a:pt x="20756" y="16897"/>
                  </a:lnTo>
                  <a:close/>
                  <a:moveTo>
                    <a:pt x="20756" y="13065"/>
                  </a:moveTo>
                  <a:cubicBezTo>
                    <a:pt x="844" y="13065"/>
                    <a:pt x="844" y="13065"/>
                    <a:pt x="844" y="13065"/>
                  </a:cubicBezTo>
                  <a:cubicBezTo>
                    <a:pt x="844" y="871"/>
                    <a:pt x="844" y="871"/>
                    <a:pt x="844" y="871"/>
                  </a:cubicBezTo>
                  <a:cubicBezTo>
                    <a:pt x="20756" y="871"/>
                    <a:pt x="20756" y="871"/>
                    <a:pt x="20756" y="871"/>
                  </a:cubicBezTo>
                  <a:lnTo>
                    <a:pt x="20756" y="13065"/>
                  </a:lnTo>
                  <a:close/>
                </a:path>
              </a:pathLst>
            </a:custGeom>
            <a:grpFill/>
            <a:ln w="3175" cap="flat">
              <a:solidFill>
                <a:srgbClr val="5B84C2"/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49" name="Oval 173"/>
            <p:cNvSpPr/>
            <p:nvPr/>
          </p:nvSpPr>
          <p:spPr>
            <a:xfrm>
              <a:off x="4677970" y="3423009"/>
              <a:ext cx="22988" cy="20527"/>
            </a:xfrm>
            <a:prstGeom prst="ellipse">
              <a:avLst/>
            </a:prstGeom>
            <a:grpFill/>
            <a:ln w="3175" cap="flat">
              <a:solidFill>
                <a:srgbClr val="5B84C2"/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grpSp>
        <p:nvGrpSpPr>
          <p:cNvPr id="54" name="组合 53"/>
          <p:cNvGrpSpPr/>
          <p:nvPr/>
        </p:nvGrpSpPr>
        <p:grpSpPr>
          <a:xfrm>
            <a:off x="9208129" y="2221524"/>
            <a:ext cx="280683" cy="396000"/>
            <a:chOff x="2351443" y="1714500"/>
            <a:chExt cx="280683" cy="365851"/>
          </a:xfrm>
          <a:solidFill>
            <a:srgbClr val="5B84C2"/>
          </a:solidFill>
        </p:grpSpPr>
        <p:sp>
          <p:nvSpPr>
            <p:cNvPr id="55" name="Freeform 236"/>
            <p:cNvSpPr/>
            <p:nvPr/>
          </p:nvSpPr>
          <p:spPr>
            <a:xfrm>
              <a:off x="2351443" y="1714500"/>
              <a:ext cx="280683" cy="36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4" y="2363"/>
                  </a:moveTo>
                  <a:cubicBezTo>
                    <a:pt x="16310" y="844"/>
                    <a:pt x="13665" y="0"/>
                    <a:pt x="10800" y="0"/>
                  </a:cubicBezTo>
                  <a:cubicBezTo>
                    <a:pt x="7935" y="0"/>
                    <a:pt x="5290" y="844"/>
                    <a:pt x="3306" y="2363"/>
                  </a:cubicBezTo>
                  <a:cubicBezTo>
                    <a:pt x="1102" y="3881"/>
                    <a:pt x="0" y="6075"/>
                    <a:pt x="0" y="8269"/>
                  </a:cubicBezTo>
                  <a:cubicBezTo>
                    <a:pt x="0" y="10294"/>
                    <a:pt x="1763" y="13162"/>
                    <a:pt x="5069" y="16706"/>
                  </a:cubicBezTo>
                  <a:cubicBezTo>
                    <a:pt x="6171" y="18056"/>
                    <a:pt x="7494" y="19237"/>
                    <a:pt x="8376" y="19912"/>
                  </a:cubicBezTo>
                  <a:cubicBezTo>
                    <a:pt x="8816" y="20419"/>
                    <a:pt x="9257" y="20756"/>
                    <a:pt x="9478" y="20925"/>
                  </a:cubicBezTo>
                  <a:cubicBezTo>
                    <a:pt x="9478" y="21094"/>
                    <a:pt x="9698" y="21094"/>
                    <a:pt x="9698" y="21262"/>
                  </a:cubicBezTo>
                  <a:cubicBezTo>
                    <a:pt x="9698" y="21262"/>
                    <a:pt x="9918" y="21262"/>
                    <a:pt x="9918" y="21262"/>
                  </a:cubicBezTo>
                  <a:cubicBezTo>
                    <a:pt x="9918" y="21431"/>
                    <a:pt x="9918" y="21431"/>
                    <a:pt x="9918" y="21431"/>
                  </a:cubicBezTo>
                  <a:cubicBezTo>
                    <a:pt x="10139" y="21431"/>
                    <a:pt x="10580" y="21600"/>
                    <a:pt x="10800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1020" y="21600"/>
                    <a:pt x="11461" y="21431"/>
                    <a:pt x="11682" y="21431"/>
                  </a:cubicBezTo>
                  <a:cubicBezTo>
                    <a:pt x="11682" y="21262"/>
                    <a:pt x="11682" y="21262"/>
                    <a:pt x="11682" y="21262"/>
                  </a:cubicBezTo>
                  <a:cubicBezTo>
                    <a:pt x="11682" y="21262"/>
                    <a:pt x="11902" y="21262"/>
                    <a:pt x="11902" y="21262"/>
                  </a:cubicBezTo>
                  <a:cubicBezTo>
                    <a:pt x="12122" y="20925"/>
                    <a:pt x="12122" y="20925"/>
                    <a:pt x="12122" y="20925"/>
                  </a:cubicBezTo>
                  <a:cubicBezTo>
                    <a:pt x="12343" y="20756"/>
                    <a:pt x="12784" y="20419"/>
                    <a:pt x="13224" y="19912"/>
                  </a:cubicBezTo>
                  <a:cubicBezTo>
                    <a:pt x="14106" y="19237"/>
                    <a:pt x="15429" y="18056"/>
                    <a:pt x="16531" y="16706"/>
                  </a:cubicBezTo>
                  <a:cubicBezTo>
                    <a:pt x="19837" y="13162"/>
                    <a:pt x="21600" y="10294"/>
                    <a:pt x="21600" y="8269"/>
                  </a:cubicBezTo>
                  <a:cubicBezTo>
                    <a:pt x="21600" y="6075"/>
                    <a:pt x="20498" y="3881"/>
                    <a:pt x="18294" y="2363"/>
                  </a:cubicBezTo>
                  <a:close/>
                  <a:moveTo>
                    <a:pt x="15869" y="16200"/>
                  </a:moveTo>
                  <a:cubicBezTo>
                    <a:pt x="13665" y="18562"/>
                    <a:pt x="11241" y="20587"/>
                    <a:pt x="11020" y="20756"/>
                  </a:cubicBezTo>
                  <a:cubicBezTo>
                    <a:pt x="10800" y="20925"/>
                    <a:pt x="10800" y="20925"/>
                    <a:pt x="10800" y="20925"/>
                  </a:cubicBezTo>
                  <a:cubicBezTo>
                    <a:pt x="10580" y="20756"/>
                    <a:pt x="10580" y="20756"/>
                    <a:pt x="10580" y="20756"/>
                  </a:cubicBezTo>
                  <a:cubicBezTo>
                    <a:pt x="10359" y="20587"/>
                    <a:pt x="7935" y="18562"/>
                    <a:pt x="5731" y="16200"/>
                  </a:cubicBezTo>
                  <a:cubicBezTo>
                    <a:pt x="2645" y="12825"/>
                    <a:pt x="1102" y="10125"/>
                    <a:pt x="1102" y="8269"/>
                  </a:cubicBezTo>
                  <a:cubicBezTo>
                    <a:pt x="1102" y="6244"/>
                    <a:pt x="1984" y="4388"/>
                    <a:pt x="3967" y="2869"/>
                  </a:cubicBezTo>
                  <a:cubicBezTo>
                    <a:pt x="5731" y="1519"/>
                    <a:pt x="8155" y="844"/>
                    <a:pt x="10800" y="844"/>
                  </a:cubicBezTo>
                  <a:cubicBezTo>
                    <a:pt x="13445" y="844"/>
                    <a:pt x="15869" y="1519"/>
                    <a:pt x="17633" y="2869"/>
                  </a:cubicBezTo>
                  <a:cubicBezTo>
                    <a:pt x="19616" y="4388"/>
                    <a:pt x="20498" y="6244"/>
                    <a:pt x="20498" y="8269"/>
                  </a:cubicBezTo>
                  <a:cubicBezTo>
                    <a:pt x="20498" y="10125"/>
                    <a:pt x="18955" y="12825"/>
                    <a:pt x="15869" y="16200"/>
                  </a:cubicBezTo>
                  <a:close/>
                </a:path>
              </a:pathLst>
            </a:custGeom>
            <a:grpFill/>
            <a:ln w="3175" cap="flat">
              <a:solidFill>
                <a:srgbClr val="5B84C2"/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56" name="Freeform 237"/>
            <p:cNvSpPr/>
            <p:nvPr/>
          </p:nvSpPr>
          <p:spPr>
            <a:xfrm>
              <a:off x="2432503" y="1791776"/>
              <a:ext cx="119775" cy="12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143" y="0"/>
                    <a:pt x="0" y="4629"/>
                    <a:pt x="0" y="10800"/>
                  </a:cubicBezTo>
                  <a:cubicBezTo>
                    <a:pt x="0" y="16457"/>
                    <a:pt x="5143" y="21600"/>
                    <a:pt x="10800" y="21600"/>
                  </a:cubicBezTo>
                  <a:cubicBezTo>
                    <a:pt x="16457" y="21600"/>
                    <a:pt x="21600" y="16457"/>
                    <a:pt x="21600" y="10800"/>
                  </a:cubicBezTo>
                  <a:cubicBezTo>
                    <a:pt x="21600" y="4629"/>
                    <a:pt x="16457" y="0"/>
                    <a:pt x="10800" y="0"/>
                  </a:cubicBezTo>
                  <a:close/>
                  <a:moveTo>
                    <a:pt x="16457" y="16457"/>
                  </a:moveTo>
                  <a:cubicBezTo>
                    <a:pt x="14914" y="18000"/>
                    <a:pt x="12857" y="19029"/>
                    <a:pt x="10800" y="19029"/>
                  </a:cubicBezTo>
                  <a:cubicBezTo>
                    <a:pt x="6171" y="19029"/>
                    <a:pt x="2571" y="15429"/>
                    <a:pt x="2571" y="10800"/>
                  </a:cubicBezTo>
                  <a:cubicBezTo>
                    <a:pt x="2571" y="6171"/>
                    <a:pt x="6171" y="2571"/>
                    <a:pt x="10800" y="2571"/>
                  </a:cubicBezTo>
                  <a:cubicBezTo>
                    <a:pt x="12857" y="2571"/>
                    <a:pt x="14914" y="3086"/>
                    <a:pt x="16457" y="4629"/>
                  </a:cubicBezTo>
                  <a:cubicBezTo>
                    <a:pt x="18514" y="6171"/>
                    <a:pt x="19029" y="8229"/>
                    <a:pt x="19029" y="10800"/>
                  </a:cubicBezTo>
                  <a:cubicBezTo>
                    <a:pt x="19029" y="12857"/>
                    <a:pt x="18514" y="14914"/>
                    <a:pt x="16457" y="16457"/>
                  </a:cubicBezTo>
                  <a:close/>
                </a:path>
              </a:pathLst>
            </a:custGeom>
            <a:grpFill/>
            <a:ln w="3175" cap="flat">
              <a:solidFill>
                <a:srgbClr val="5B84C2"/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pic>
        <p:nvPicPr>
          <p:cNvPr id="2" name="图片 1" descr="15247657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45" y="2814955"/>
            <a:ext cx="2630805" cy="24491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94305" y="969010"/>
            <a:ext cx="68040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安哥拉/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LAD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——常见签证、防疫文件</a:t>
            </a:r>
            <a:endParaRPr lang="en-US" altLang="zh-CN" sz="3200" b="1" dirty="0">
              <a:solidFill>
                <a:srgbClr val="5373B6"/>
              </a:solidFill>
              <a:ea typeface="+mn-lt"/>
              <a:cs typeface="+mn-lt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895" y="2805430"/>
            <a:ext cx="1986915" cy="2650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916035" y="2429510"/>
            <a:ext cx="2310130" cy="30822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31570" y="5703570"/>
            <a:ext cx="1562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sym typeface="+mn-ea"/>
              </a:rPr>
              <a:t>工作签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90515" y="5725160"/>
            <a:ext cx="1875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落地签批文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92615" y="5734050"/>
            <a:ext cx="1854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</a:rPr>
              <a:t>健康申报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560570" y="2166620"/>
            <a:ext cx="60325" cy="730250"/>
          </a:xfrm>
          <a:prstGeom prst="roundRect">
            <a:avLst>
              <a:gd name="adj" fmla="val 50000"/>
            </a:avLst>
          </a:prstGeom>
          <a:solidFill>
            <a:srgbClr val="91C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9" name="圆角矩形 20"/>
          <p:cNvSpPr/>
          <p:nvPr/>
        </p:nvSpPr>
        <p:spPr>
          <a:xfrm>
            <a:off x="4585335" y="3613150"/>
            <a:ext cx="60325" cy="730250"/>
          </a:xfrm>
          <a:prstGeom prst="roundRect">
            <a:avLst>
              <a:gd name="adj" fmla="val 50000"/>
            </a:avLst>
          </a:prstGeom>
          <a:solidFill>
            <a:srgbClr val="5B8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10" name="圆角矩形 21"/>
          <p:cNvSpPr/>
          <p:nvPr/>
        </p:nvSpPr>
        <p:spPr>
          <a:xfrm>
            <a:off x="4560570" y="4911725"/>
            <a:ext cx="60325" cy="730250"/>
          </a:xfrm>
          <a:prstGeom prst="roundRect">
            <a:avLst>
              <a:gd name="adj" fmla="val 50000"/>
            </a:avLst>
          </a:prstGeom>
          <a:solidFill>
            <a:srgbClr val="91C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132455" y="2025650"/>
            <a:ext cx="838835" cy="838835"/>
          </a:xfrm>
          <a:prstGeom prst="ellipse">
            <a:avLst/>
          </a:prstGeom>
          <a:solidFill>
            <a:srgbClr val="91C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126740" y="3549015"/>
            <a:ext cx="838835" cy="838835"/>
          </a:xfrm>
          <a:prstGeom prst="ellipse">
            <a:avLst/>
          </a:prstGeom>
          <a:solidFill>
            <a:srgbClr val="5B84C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cxnSp>
        <p:nvCxnSpPr>
          <p:cNvPr id="23" name="直接连接符 22"/>
          <p:cNvCxnSpPr>
            <a:endCxn id="19" idx="3"/>
          </p:cNvCxnSpPr>
          <p:nvPr/>
        </p:nvCxnSpPr>
        <p:spPr>
          <a:xfrm flipV="1">
            <a:off x="1982470" y="2741930"/>
            <a:ext cx="1272540" cy="799465"/>
          </a:xfrm>
          <a:prstGeom prst="line">
            <a:avLst/>
          </a:prstGeom>
          <a:ln w="28575">
            <a:solidFill>
              <a:srgbClr val="91CEF4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788035" y="3223895"/>
            <a:ext cx="1480185" cy="1480185"/>
          </a:xfrm>
          <a:prstGeom prst="ellipse">
            <a:avLst/>
          </a:prstGeom>
          <a:solidFill>
            <a:srgbClr val="91C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918210" y="3353435"/>
            <a:ext cx="1217930" cy="12179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 rot="0">
            <a:off x="6279515" y="5897880"/>
            <a:ext cx="323850" cy="323850"/>
            <a:chOff x="8853701" y="4032898"/>
            <a:chExt cx="398120" cy="398120"/>
          </a:xfrm>
        </p:grpSpPr>
        <p:sp>
          <p:nvSpPr>
            <p:cNvPr id="37" name="Freeform 51"/>
            <p:cNvSpPr/>
            <p:nvPr/>
          </p:nvSpPr>
          <p:spPr>
            <a:xfrm>
              <a:off x="8853701" y="4032898"/>
              <a:ext cx="398120" cy="398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1" y="19889"/>
                  </a:moveTo>
                  <a:lnTo>
                    <a:pt x="171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889"/>
                  </a:lnTo>
                  <a:lnTo>
                    <a:pt x="1711" y="1988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38" name="Freeform 52"/>
            <p:cNvSpPr/>
            <p:nvPr/>
          </p:nvSpPr>
          <p:spPr>
            <a:xfrm>
              <a:off x="8916769" y="4101222"/>
              <a:ext cx="335051" cy="229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55" y="21600"/>
                  </a:moveTo>
                  <a:lnTo>
                    <a:pt x="17788" y="6418"/>
                  </a:lnTo>
                  <a:lnTo>
                    <a:pt x="21600" y="12837"/>
                  </a:lnTo>
                  <a:lnTo>
                    <a:pt x="21600" y="6418"/>
                  </a:lnTo>
                  <a:lnTo>
                    <a:pt x="17788" y="0"/>
                  </a:lnTo>
                  <a:lnTo>
                    <a:pt x="8555" y="15182"/>
                  </a:lnTo>
                  <a:lnTo>
                    <a:pt x="4574" y="8393"/>
                  </a:lnTo>
                  <a:lnTo>
                    <a:pt x="0" y="8393"/>
                  </a:lnTo>
                  <a:lnTo>
                    <a:pt x="0" y="12837"/>
                  </a:lnTo>
                  <a:lnTo>
                    <a:pt x="3219" y="12837"/>
                  </a:lnTo>
                  <a:lnTo>
                    <a:pt x="8555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 rot="0">
            <a:off x="3371215" y="3818890"/>
            <a:ext cx="396875" cy="304800"/>
            <a:chOff x="7263854" y="4078886"/>
            <a:chExt cx="396805" cy="304830"/>
          </a:xfrm>
        </p:grpSpPr>
        <p:sp>
          <p:nvSpPr>
            <p:cNvPr id="40" name="Rectangle 58"/>
            <p:cNvSpPr/>
            <p:nvPr/>
          </p:nvSpPr>
          <p:spPr>
            <a:xfrm>
              <a:off x="7263854" y="4352181"/>
              <a:ext cx="396805" cy="315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42" name="Rectangle 59"/>
            <p:cNvSpPr/>
            <p:nvPr/>
          </p:nvSpPr>
          <p:spPr>
            <a:xfrm>
              <a:off x="7414956" y="4078886"/>
              <a:ext cx="93288" cy="2430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48" name="Rectangle 60"/>
            <p:cNvSpPr/>
            <p:nvPr/>
          </p:nvSpPr>
          <p:spPr>
            <a:xfrm>
              <a:off x="7300644" y="4169546"/>
              <a:ext cx="93288" cy="15241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49" name="Rectangle 61"/>
            <p:cNvSpPr/>
            <p:nvPr/>
          </p:nvSpPr>
          <p:spPr>
            <a:xfrm>
              <a:off x="7530581" y="4231301"/>
              <a:ext cx="93289" cy="906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798695" y="2139950"/>
            <a:ext cx="642493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VALID VISA/</a:t>
            </a:r>
            <a:r>
              <a:rPr lang="zh-CN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落地签批文</a:t>
            </a:r>
            <a:endParaRPr lang="zh-CN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pax traveling on duty staying less than 7 days must be fully vaccinated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endParaRPr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endParaRPr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48hrs before departure(taken time) must be in ENGLISH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endParaRPr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endParaRPr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endParaRPr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endParaRPr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PAID code via HTTPS://NITP.NCDC.GOV.NG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</p:txBody>
      </p:sp>
      <p:cxnSp>
        <p:nvCxnSpPr>
          <p:cNvPr id="4" name="直接连接符 3"/>
          <p:cNvCxnSpPr>
            <a:stCxn id="27" idx="6"/>
            <a:endCxn id="20" idx="2"/>
          </p:cNvCxnSpPr>
          <p:nvPr/>
        </p:nvCxnSpPr>
        <p:spPr>
          <a:xfrm>
            <a:off x="2268220" y="3964305"/>
            <a:ext cx="858520" cy="4445"/>
          </a:xfrm>
          <a:prstGeom prst="line">
            <a:avLst/>
          </a:prstGeom>
          <a:ln w="28575">
            <a:solidFill>
              <a:srgbClr val="91CEF4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55"/>
          <p:cNvSpPr/>
          <p:nvPr/>
        </p:nvSpPr>
        <p:spPr>
          <a:xfrm>
            <a:off x="3340133" y="2237923"/>
            <a:ext cx="431688" cy="371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94" y="0"/>
                  <a:pt x="0" y="4320"/>
                  <a:pt x="0" y="9622"/>
                </a:cubicBezTo>
                <a:cubicBezTo>
                  <a:pt x="0" y="11782"/>
                  <a:pt x="844" y="13942"/>
                  <a:pt x="2362" y="15513"/>
                </a:cubicBezTo>
                <a:cubicBezTo>
                  <a:pt x="1519" y="21600"/>
                  <a:pt x="1519" y="21600"/>
                  <a:pt x="1519" y="21600"/>
                </a:cubicBezTo>
                <a:cubicBezTo>
                  <a:pt x="7931" y="18851"/>
                  <a:pt x="7931" y="18851"/>
                  <a:pt x="7931" y="18851"/>
                </a:cubicBezTo>
                <a:cubicBezTo>
                  <a:pt x="8775" y="19047"/>
                  <a:pt x="9787" y="19244"/>
                  <a:pt x="10800" y="19244"/>
                </a:cubicBezTo>
                <a:cubicBezTo>
                  <a:pt x="16706" y="19244"/>
                  <a:pt x="21600" y="14924"/>
                  <a:pt x="21600" y="9622"/>
                </a:cubicBezTo>
                <a:cubicBezTo>
                  <a:pt x="21600" y="4320"/>
                  <a:pt x="16706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t">
            <a:noAutofit/>
          </a:bodyPr>
          <a:lstStyle/>
          <a:p>
            <a:endParaRPr sz="900"/>
          </a:p>
        </p:txBody>
      </p:sp>
      <p:cxnSp>
        <p:nvCxnSpPr>
          <p:cNvPr id="16" name="直接连接符 15"/>
          <p:cNvCxnSpPr>
            <a:stCxn id="27" idx="5"/>
            <a:endCxn id="17" idx="1"/>
          </p:cNvCxnSpPr>
          <p:nvPr/>
        </p:nvCxnSpPr>
        <p:spPr>
          <a:xfrm>
            <a:off x="2051685" y="4487545"/>
            <a:ext cx="1197610" cy="505460"/>
          </a:xfrm>
          <a:prstGeom prst="line">
            <a:avLst/>
          </a:prstGeom>
          <a:ln w="28575">
            <a:solidFill>
              <a:srgbClr val="91CEF4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3126740" y="4870450"/>
            <a:ext cx="838835" cy="838835"/>
          </a:xfrm>
          <a:prstGeom prst="ellipse">
            <a:avLst/>
          </a:prstGeom>
          <a:solidFill>
            <a:srgbClr val="91C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177" name="Freeform 166"/>
          <p:cNvSpPr/>
          <p:nvPr/>
        </p:nvSpPr>
        <p:spPr>
          <a:xfrm>
            <a:off x="3329905" y="5115570"/>
            <a:ext cx="433116" cy="433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539"/>
                </a:lnTo>
                <a:lnTo>
                  <a:pt x="4206" y="16539"/>
                </a:lnTo>
                <a:lnTo>
                  <a:pt x="4206" y="21600"/>
                </a:lnTo>
                <a:lnTo>
                  <a:pt x="12333" y="16539"/>
                </a:lnTo>
                <a:lnTo>
                  <a:pt x="21600" y="16539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9034" y="14115"/>
                </a:moveTo>
                <a:lnTo>
                  <a:pt x="11477" y="14115"/>
                </a:lnTo>
                <a:lnTo>
                  <a:pt x="6558" y="16824"/>
                </a:lnTo>
                <a:lnTo>
                  <a:pt x="6558" y="14115"/>
                </a:lnTo>
                <a:lnTo>
                  <a:pt x="2495" y="14115"/>
                </a:lnTo>
                <a:lnTo>
                  <a:pt x="2495" y="2495"/>
                </a:lnTo>
                <a:lnTo>
                  <a:pt x="19034" y="2495"/>
                </a:lnTo>
                <a:lnTo>
                  <a:pt x="19034" y="14115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t">
            <a:noAutofit/>
          </a:bodyPr>
          <a:p>
            <a:endParaRPr sz="900"/>
          </a:p>
        </p:txBody>
      </p:sp>
      <p:sp>
        <p:nvSpPr>
          <p:cNvPr id="7" name="文本框 6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尼日利亚/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LOS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ABV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——入境要求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>
            <a:off x="1442720" y="1643380"/>
            <a:ext cx="9295765" cy="4706620"/>
            <a:chOff x="1525" y="2588"/>
            <a:chExt cx="16150" cy="7412"/>
          </a:xfrm>
        </p:grpSpPr>
        <p:grpSp>
          <p:nvGrpSpPr>
            <p:cNvPr id="6" name="组合 5"/>
            <p:cNvGrpSpPr/>
            <p:nvPr/>
          </p:nvGrpSpPr>
          <p:grpSpPr>
            <a:xfrm>
              <a:off x="1525" y="2588"/>
              <a:ext cx="16150" cy="7412"/>
              <a:chOff x="1499" y="2669"/>
              <a:chExt cx="16150" cy="741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矩形 7"/>
              <p:cNvSpPr/>
              <p:nvPr/>
            </p:nvSpPr>
            <p:spPr>
              <a:xfrm>
                <a:off x="1499" y="2669"/>
                <a:ext cx="16150" cy="741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500" y="8836"/>
                <a:ext cx="16148" cy="1244"/>
              </a:xfrm>
              <a:prstGeom prst="rect">
                <a:avLst/>
              </a:prstGeom>
              <a:solidFill>
                <a:srgbClr val="5B84C2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/>
                <a:endParaRPr lang="zh-CN" altLang="en-US" b="1" dirty="0">
                  <a:solidFill>
                    <a:schemeClr val="bg1"/>
                  </a:solidFill>
                  <a:ea typeface="+mn-lt"/>
                  <a:cs typeface="胡晓波男神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3352" y="9087"/>
              <a:ext cx="532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sym typeface="+mn-ea"/>
                </a:rPr>
                <a:t>居留卡</a:t>
              </a:r>
              <a:endPara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358" y="9004"/>
              <a:ext cx="548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b="1">
                  <a:solidFill>
                    <a:schemeClr val="bg1"/>
                  </a:solidFill>
                  <a:sym typeface="+mn-ea"/>
                </a:rPr>
                <a:t>临时工作签证</a:t>
              </a:r>
              <a:endPara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562225" y="914400"/>
            <a:ext cx="8004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尼日利亚/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LOS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ABV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——常见签证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12088562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890" y="2263775"/>
            <a:ext cx="3792855" cy="2704465"/>
          </a:xfrm>
          <a:prstGeom prst="rect">
            <a:avLst/>
          </a:prstGeom>
        </p:spPr>
      </p:pic>
      <p:pic>
        <p:nvPicPr>
          <p:cNvPr id="9" name="图片 8" descr="微信图片_202112171505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41540" y="1809750"/>
            <a:ext cx="2688590" cy="3596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">
              <a:alphaModFix amt="85000"/>
            </a:blip>
            <a:srcRect l="49300" b="2718"/>
            <a:stretch>
              <a:fillRect/>
            </a:stretch>
          </p:blipFill>
          <p:spPr>
            <a:xfrm>
              <a:off x="8094948" y="2436018"/>
              <a:ext cx="4097052" cy="4421982"/>
            </a:xfrm>
            <a:custGeom>
              <a:avLst/>
              <a:gdLst>
                <a:gd name="connsiteX0" fmla="*/ 2880204 w 4097052"/>
                <a:gd name="connsiteY0" fmla="*/ 2714452 h 4421982"/>
                <a:gd name="connsiteX1" fmla="*/ 2312612 w 4097052"/>
                <a:gd name="connsiteY1" fmla="*/ 3282045 h 4421982"/>
                <a:gd name="connsiteX2" fmla="*/ 2880204 w 4097052"/>
                <a:gd name="connsiteY2" fmla="*/ 3849637 h 4421982"/>
                <a:gd name="connsiteX3" fmla="*/ 3447796 w 4097052"/>
                <a:gd name="connsiteY3" fmla="*/ 3282045 h 4421982"/>
                <a:gd name="connsiteX4" fmla="*/ 2880204 w 4097052"/>
                <a:gd name="connsiteY4" fmla="*/ 2714452 h 4421982"/>
                <a:gd name="connsiteX5" fmla="*/ 3199660 w 4097052"/>
                <a:gd name="connsiteY5" fmla="*/ 1819814 h 4421982"/>
                <a:gd name="connsiteX6" fmla="*/ 3199660 w 4097052"/>
                <a:gd name="connsiteY6" fmla="*/ 2561696 h 4421982"/>
                <a:gd name="connsiteX7" fmla="*/ 4003524 w 4097052"/>
                <a:gd name="connsiteY7" fmla="*/ 2561696 h 4421982"/>
                <a:gd name="connsiteX8" fmla="*/ 4003524 w 4097052"/>
                <a:gd name="connsiteY8" fmla="*/ 1819814 h 4421982"/>
                <a:gd name="connsiteX9" fmla="*/ 0 w 4097052"/>
                <a:gd name="connsiteY9" fmla="*/ 0 h 4421982"/>
                <a:gd name="connsiteX10" fmla="*/ 4097052 w 4097052"/>
                <a:gd name="connsiteY10" fmla="*/ 0 h 4421982"/>
                <a:gd name="connsiteX11" fmla="*/ 4097052 w 4097052"/>
                <a:gd name="connsiteY11" fmla="*/ 4421982 h 4421982"/>
                <a:gd name="connsiteX12" fmla="*/ 0 w 4097052"/>
                <a:gd name="connsiteY12" fmla="*/ 4421982 h 442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97052" h="4421982">
                  <a:moveTo>
                    <a:pt x="2880204" y="2714452"/>
                  </a:moveTo>
                  <a:cubicBezTo>
                    <a:pt x="2566732" y="2714452"/>
                    <a:pt x="2312612" y="2968572"/>
                    <a:pt x="2312612" y="3282045"/>
                  </a:cubicBezTo>
                  <a:cubicBezTo>
                    <a:pt x="2312612" y="3595517"/>
                    <a:pt x="2566732" y="3849637"/>
                    <a:pt x="2880204" y="3849637"/>
                  </a:cubicBezTo>
                  <a:cubicBezTo>
                    <a:pt x="3193676" y="3849637"/>
                    <a:pt x="3447796" y="3595517"/>
                    <a:pt x="3447796" y="3282045"/>
                  </a:cubicBezTo>
                  <a:cubicBezTo>
                    <a:pt x="3447796" y="2968572"/>
                    <a:pt x="3193676" y="2714452"/>
                    <a:pt x="2880204" y="2714452"/>
                  </a:cubicBezTo>
                  <a:close/>
                  <a:moveTo>
                    <a:pt x="3199660" y="1819814"/>
                  </a:moveTo>
                  <a:lnTo>
                    <a:pt x="3199660" y="2561696"/>
                  </a:lnTo>
                  <a:lnTo>
                    <a:pt x="4003524" y="2561696"/>
                  </a:lnTo>
                  <a:lnTo>
                    <a:pt x="4003524" y="1819814"/>
                  </a:lnTo>
                  <a:close/>
                  <a:moveTo>
                    <a:pt x="0" y="0"/>
                  </a:moveTo>
                  <a:lnTo>
                    <a:pt x="4097052" y="0"/>
                  </a:lnTo>
                  <a:lnTo>
                    <a:pt x="4097052" y="4421982"/>
                  </a:lnTo>
                  <a:lnTo>
                    <a:pt x="0" y="4421982"/>
                  </a:lnTo>
                  <a:close/>
                </a:path>
              </a:pathLst>
            </a:cu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">
              <a:alphaModFix amt="85000"/>
            </a:blip>
            <a:srcRect l="166" t="1465" r="50700"/>
            <a:stretch>
              <a:fillRect/>
            </a:stretch>
          </p:blipFill>
          <p:spPr>
            <a:xfrm>
              <a:off x="0" y="0"/>
              <a:ext cx="3760808" cy="4242447"/>
            </a:xfrm>
            <a:custGeom>
              <a:avLst/>
              <a:gdLst>
                <a:gd name="connsiteX0" fmla="*/ 0 w 3760808"/>
                <a:gd name="connsiteY0" fmla="*/ 0 h 4242447"/>
                <a:gd name="connsiteX1" fmla="*/ 3760808 w 3760808"/>
                <a:gd name="connsiteY1" fmla="*/ 0 h 4242447"/>
                <a:gd name="connsiteX2" fmla="*/ 3760808 w 3760808"/>
                <a:gd name="connsiteY2" fmla="*/ 4242447 h 4242447"/>
                <a:gd name="connsiteX3" fmla="*/ 0 w 3760808"/>
                <a:gd name="connsiteY3" fmla="*/ 4242447 h 424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60808" h="4242447">
                  <a:moveTo>
                    <a:pt x="0" y="0"/>
                  </a:moveTo>
                  <a:lnTo>
                    <a:pt x="3760808" y="0"/>
                  </a:lnTo>
                  <a:lnTo>
                    <a:pt x="3760808" y="4242447"/>
                  </a:lnTo>
                  <a:lnTo>
                    <a:pt x="0" y="4242447"/>
                  </a:lnTo>
                  <a:close/>
                </a:path>
              </a:pathLst>
            </a:custGeom>
          </p:spPr>
        </p:pic>
      </p:grpSp>
      <p:sp>
        <p:nvSpPr>
          <p:cNvPr id="9" name="矩形 8"/>
          <p:cNvSpPr/>
          <p:nvPr/>
        </p:nvSpPr>
        <p:spPr>
          <a:xfrm>
            <a:off x="4408170" y="1885315"/>
            <a:ext cx="3399790" cy="39706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[图片]</a:t>
            </a:r>
            <a:endParaRPr lang="zh-CN" altLang="en-US"/>
          </a:p>
        </p:txBody>
      </p:sp>
      <p:sp>
        <p:nvSpPr>
          <p:cNvPr id="10" name="直角三角形 9"/>
          <p:cNvSpPr/>
          <p:nvPr/>
        </p:nvSpPr>
        <p:spPr>
          <a:xfrm rot="10800000">
            <a:off x="6883400" y="1891030"/>
            <a:ext cx="914400" cy="914400"/>
          </a:xfrm>
          <a:prstGeom prst="rtTriangle">
            <a:avLst/>
          </a:prstGeom>
          <a:solidFill>
            <a:srgbClr val="91C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408170" y="5632450"/>
            <a:ext cx="3399155" cy="569595"/>
          </a:xfrm>
          <a:prstGeom prst="rect">
            <a:avLst/>
          </a:prstGeom>
          <a:solidFill>
            <a:srgbClr val="91CE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435340" y="1885315"/>
            <a:ext cx="3265170" cy="38995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直角三角形 13"/>
          <p:cNvSpPr/>
          <p:nvPr/>
        </p:nvSpPr>
        <p:spPr>
          <a:xfrm rot="10800000">
            <a:off x="10779760" y="1891030"/>
            <a:ext cx="914400" cy="914400"/>
          </a:xfrm>
          <a:prstGeom prst="rtTriangle">
            <a:avLst/>
          </a:prstGeom>
          <a:solidFill>
            <a:srgbClr val="5B84C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435340" y="5632450"/>
            <a:ext cx="3260090" cy="550545"/>
          </a:xfrm>
          <a:prstGeom prst="rect">
            <a:avLst/>
          </a:prstGeom>
          <a:solidFill>
            <a:srgbClr val="5B84C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52450" y="1885315"/>
            <a:ext cx="3343910" cy="38995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/>
          <p:cNvSpPr/>
          <p:nvPr/>
        </p:nvSpPr>
        <p:spPr>
          <a:xfrm rot="10800000">
            <a:off x="2966720" y="1891030"/>
            <a:ext cx="914400" cy="914400"/>
          </a:xfrm>
          <a:prstGeom prst="rtTriangle">
            <a:avLst/>
          </a:prstGeom>
          <a:solidFill>
            <a:srgbClr val="5B84C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52450" y="5632450"/>
            <a:ext cx="3343910" cy="570230"/>
          </a:xfrm>
          <a:prstGeom prst="rect">
            <a:avLst/>
          </a:prstGeom>
          <a:solidFill>
            <a:srgbClr val="5B84C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357246" y="196230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01</a:t>
            </a:r>
            <a:endParaRPr lang="zh-CN" altLang="en-US" dirty="0">
              <a:solidFill>
                <a:schemeClr val="bg1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309168" y="196230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02</a:t>
            </a:r>
            <a:endParaRPr lang="zh-CN" altLang="en-US" dirty="0">
              <a:solidFill>
                <a:schemeClr val="bg1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248390" y="196230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03</a:t>
            </a:r>
            <a:endParaRPr lang="zh-CN" altLang="en-US" dirty="0">
              <a:solidFill>
                <a:schemeClr val="bg1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40" name="Freeform 96"/>
          <p:cNvSpPr/>
          <p:nvPr/>
        </p:nvSpPr>
        <p:spPr>
          <a:xfrm>
            <a:off x="5344689" y="2150227"/>
            <a:ext cx="367136" cy="367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1" h="21351" extrusionOk="0">
                <a:moveTo>
                  <a:pt x="20977" y="21309"/>
                </a:moveTo>
                <a:cubicBezTo>
                  <a:pt x="20977" y="21309"/>
                  <a:pt x="21143" y="21309"/>
                  <a:pt x="21143" y="21143"/>
                </a:cubicBezTo>
                <a:cubicBezTo>
                  <a:pt x="21309" y="21143"/>
                  <a:pt x="21309" y="20977"/>
                  <a:pt x="21309" y="20977"/>
                </a:cubicBezTo>
                <a:cubicBezTo>
                  <a:pt x="21309" y="17487"/>
                  <a:pt x="21309" y="17487"/>
                  <a:pt x="21309" y="17487"/>
                </a:cubicBezTo>
                <a:cubicBezTo>
                  <a:pt x="21309" y="17487"/>
                  <a:pt x="21309" y="17487"/>
                  <a:pt x="21309" y="17487"/>
                </a:cubicBezTo>
                <a:cubicBezTo>
                  <a:pt x="21309" y="17321"/>
                  <a:pt x="21309" y="17321"/>
                  <a:pt x="21143" y="17155"/>
                </a:cubicBezTo>
                <a:cubicBezTo>
                  <a:pt x="14663" y="10675"/>
                  <a:pt x="14663" y="10675"/>
                  <a:pt x="14663" y="10675"/>
                </a:cubicBezTo>
                <a:cubicBezTo>
                  <a:pt x="20977" y="4361"/>
                  <a:pt x="20977" y="4361"/>
                  <a:pt x="20977" y="4361"/>
                </a:cubicBezTo>
                <a:cubicBezTo>
                  <a:pt x="21475" y="4029"/>
                  <a:pt x="21475" y="3364"/>
                  <a:pt x="20977" y="3032"/>
                </a:cubicBezTo>
                <a:cubicBezTo>
                  <a:pt x="18318" y="373"/>
                  <a:pt x="18318" y="373"/>
                  <a:pt x="18318" y="373"/>
                </a:cubicBezTo>
                <a:cubicBezTo>
                  <a:pt x="17986" y="-125"/>
                  <a:pt x="17321" y="-125"/>
                  <a:pt x="16989" y="373"/>
                </a:cubicBezTo>
                <a:cubicBezTo>
                  <a:pt x="10675" y="6687"/>
                  <a:pt x="10675" y="6687"/>
                  <a:pt x="10675" y="6687"/>
                </a:cubicBezTo>
                <a:cubicBezTo>
                  <a:pt x="4860" y="872"/>
                  <a:pt x="4860" y="872"/>
                  <a:pt x="4860" y="872"/>
                </a:cubicBezTo>
                <a:cubicBezTo>
                  <a:pt x="4361" y="373"/>
                  <a:pt x="3697" y="41"/>
                  <a:pt x="2866" y="41"/>
                </a:cubicBezTo>
                <a:cubicBezTo>
                  <a:pt x="2201" y="41"/>
                  <a:pt x="1370" y="373"/>
                  <a:pt x="872" y="872"/>
                </a:cubicBezTo>
                <a:cubicBezTo>
                  <a:pt x="373" y="1370"/>
                  <a:pt x="41" y="2201"/>
                  <a:pt x="41" y="2866"/>
                </a:cubicBezTo>
                <a:cubicBezTo>
                  <a:pt x="41" y="3697"/>
                  <a:pt x="373" y="4361"/>
                  <a:pt x="872" y="4860"/>
                </a:cubicBezTo>
                <a:cubicBezTo>
                  <a:pt x="6687" y="10675"/>
                  <a:pt x="6687" y="10675"/>
                  <a:pt x="6687" y="10675"/>
                </a:cubicBezTo>
                <a:cubicBezTo>
                  <a:pt x="373" y="16989"/>
                  <a:pt x="373" y="16989"/>
                  <a:pt x="373" y="16989"/>
                </a:cubicBezTo>
                <a:cubicBezTo>
                  <a:pt x="-125" y="17321"/>
                  <a:pt x="-125" y="17986"/>
                  <a:pt x="373" y="18318"/>
                </a:cubicBezTo>
                <a:cubicBezTo>
                  <a:pt x="3032" y="20977"/>
                  <a:pt x="3032" y="20977"/>
                  <a:pt x="3032" y="20977"/>
                </a:cubicBezTo>
                <a:cubicBezTo>
                  <a:pt x="3364" y="21475"/>
                  <a:pt x="4029" y="21475"/>
                  <a:pt x="4361" y="20977"/>
                </a:cubicBezTo>
                <a:cubicBezTo>
                  <a:pt x="10675" y="14663"/>
                  <a:pt x="10675" y="14663"/>
                  <a:pt x="10675" y="14663"/>
                </a:cubicBezTo>
                <a:cubicBezTo>
                  <a:pt x="17155" y="21143"/>
                  <a:pt x="17155" y="21143"/>
                  <a:pt x="17155" y="21143"/>
                </a:cubicBezTo>
                <a:cubicBezTo>
                  <a:pt x="17321" y="21309"/>
                  <a:pt x="17321" y="21309"/>
                  <a:pt x="17487" y="21309"/>
                </a:cubicBezTo>
                <a:cubicBezTo>
                  <a:pt x="20977" y="21309"/>
                  <a:pt x="20977" y="21309"/>
                  <a:pt x="20977" y="21309"/>
                </a:cubicBezTo>
                <a:close/>
                <a:moveTo>
                  <a:pt x="12835" y="5524"/>
                </a:moveTo>
                <a:cubicBezTo>
                  <a:pt x="13998" y="6521"/>
                  <a:pt x="13998" y="6521"/>
                  <a:pt x="13998" y="6521"/>
                </a:cubicBezTo>
                <a:cubicBezTo>
                  <a:pt x="13998" y="6687"/>
                  <a:pt x="14330" y="6687"/>
                  <a:pt x="14497" y="6521"/>
                </a:cubicBezTo>
                <a:cubicBezTo>
                  <a:pt x="14663" y="6355"/>
                  <a:pt x="14663" y="6189"/>
                  <a:pt x="14497" y="6023"/>
                </a:cubicBezTo>
                <a:cubicBezTo>
                  <a:pt x="13500" y="5026"/>
                  <a:pt x="13500" y="5026"/>
                  <a:pt x="13500" y="5026"/>
                </a:cubicBezTo>
                <a:cubicBezTo>
                  <a:pt x="15493" y="2866"/>
                  <a:pt x="15493" y="2866"/>
                  <a:pt x="15493" y="2866"/>
                </a:cubicBezTo>
                <a:cubicBezTo>
                  <a:pt x="16490" y="3863"/>
                  <a:pt x="16490" y="3863"/>
                  <a:pt x="16490" y="3863"/>
                </a:cubicBezTo>
                <a:cubicBezTo>
                  <a:pt x="16657" y="4029"/>
                  <a:pt x="16989" y="4029"/>
                  <a:pt x="17155" y="3863"/>
                </a:cubicBezTo>
                <a:cubicBezTo>
                  <a:pt x="17155" y="3863"/>
                  <a:pt x="17155" y="3697"/>
                  <a:pt x="17155" y="3697"/>
                </a:cubicBezTo>
                <a:cubicBezTo>
                  <a:pt x="17155" y="3530"/>
                  <a:pt x="17155" y="3364"/>
                  <a:pt x="17155" y="3364"/>
                </a:cubicBezTo>
                <a:cubicBezTo>
                  <a:pt x="15992" y="2367"/>
                  <a:pt x="15992" y="2367"/>
                  <a:pt x="15992" y="2367"/>
                </a:cubicBezTo>
                <a:cubicBezTo>
                  <a:pt x="17653" y="706"/>
                  <a:pt x="17653" y="706"/>
                  <a:pt x="17653" y="706"/>
                </a:cubicBezTo>
                <a:cubicBezTo>
                  <a:pt x="20644" y="3697"/>
                  <a:pt x="20644" y="3697"/>
                  <a:pt x="20644" y="3697"/>
                </a:cubicBezTo>
                <a:cubicBezTo>
                  <a:pt x="14164" y="10177"/>
                  <a:pt x="14164" y="10177"/>
                  <a:pt x="14164" y="10177"/>
                </a:cubicBezTo>
                <a:cubicBezTo>
                  <a:pt x="11173" y="7186"/>
                  <a:pt x="11173" y="7186"/>
                  <a:pt x="11173" y="7186"/>
                </a:cubicBezTo>
                <a:lnTo>
                  <a:pt x="12835" y="5524"/>
                </a:lnTo>
                <a:close/>
                <a:moveTo>
                  <a:pt x="1537" y="4527"/>
                </a:moveTo>
                <a:cubicBezTo>
                  <a:pt x="1537" y="4361"/>
                  <a:pt x="1370" y="4361"/>
                  <a:pt x="1370" y="4361"/>
                </a:cubicBezTo>
                <a:cubicBezTo>
                  <a:pt x="1038" y="4029"/>
                  <a:pt x="872" y="3364"/>
                  <a:pt x="872" y="2866"/>
                </a:cubicBezTo>
                <a:cubicBezTo>
                  <a:pt x="872" y="2367"/>
                  <a:pt x="1038" y="1869"/>
                  <a:pt x="1370" y="1370"/>
                </a:cubicBezTo>
                <a:cubicBezTo>
                  <a:pt x="2201" y="540"/>
                  <a:pt x="3530" y="540"/>
                  <a:pt x="4361" y="1370"/>
                </a:cubicBezTo>
                <a:cubicBezTo>
                  <a:pt x="5026" y="2035"/>
                  <a:pt x="5026" y="2035"/>
                  <a:pt x="5026" y="2035"/>
                </a:cubicBezTo>
                <a:cubicBezTo>
                  <a:pt x="2035" y="5026"/>
                  <a:pt x="2035" y="5026"/>
                  <a:pt x="2035" y="5026"/>
                </a:cubicBezTo>
                <a:lnTo>
                  <a:pt x="1537" y="4527"/>
                </a:lnTo>
                <a:close/>
                <a:moveTo>
                  <a:pt x="2533" y="5524"/>
                </a:moveTo>
                <a:cubicBezTo>
                  <a:pt x="5524" y="2533"/>
                  <a:pt x="5524" y="2533"/>
                  <a:pt x="5524" y="2533"/>
                </a:cubicBezTo>
                <a:cubicBezTo>
                  <a:pt x="6687" y="3697"/>
                  <a:pt x="6687" y="3697"/>
                  <a:pt x="6687" y="3697"/>
                </a:cubicBezTo>
                <a:cubicBezTo>
                  <a:pt x="3697" y="6687"/>
                  <a:pt x="3697" y="6687"/>
                  <a:pt x="3697" y="6687"/>
                </a:cubicBezTo>
                <a:lnTo>
                  <a:pt x="2533" y="5524"/>
                </a:lnTo>
                <a:close/>
                <a:moveTo>
                  <a:pt x="3697" y="20644"/>
                </a:moveTo>
                <a:cubicBezTo>
                  <a:pt x="706" y="17653"/>
                  <a:pt x="706" y="17653"/>
                  <a:pt x="706" y="17653"/>
                </a:cubicBezTo>
                <a:cubicBezTo>
                  <a:pt x="2367" y="15992"/>
                  <a:pt x="2367" y="15992"/>
                  <a:pt x="2367" y="15992"/>
                </a:cubicBezTo>
                <a:cubicBezTo>
                  <a:pt x="3364" y="17155"/>
                  <a:pt x="3364" y="17155"/>
                  <a:pt x="3364" y="17155"/>
                </a:cubicBezTo>
                <a:cubicBezTo>
                  <a:pt x="3530" y="17321"/>
                  <a:pt x="3697" y="17321"/>
                  <a:pt x="3863" y="17155"/>
                </a:cubicBezTo>
                <a:cubicBezTo>
                  <a:pt x="4029" y="16989"/>
                  <a:pt x="4029" y="16657"/>
                  <a:pt x="3863" y="16490"/>
                </a:cubicBezTo>
                <a:cubicBezTo>
                  <a:pt x="2866" y="15493"/>
                  <a:pt x="2866" y="15493"/>
                  <a:pt x="2866" y="15493"/>
                </a:cubicBezTo>
                <a:cubicBezTo>
                  <a:pt x="5026" y="13500"/>
                  <a:pt x="5026" y="13500"/>
                  <a:pt x="5026" y="13500"/>
                </a:cubicBezTo>
                <a:cubicBezTo>
                  <a:pt x="6023" y="14497"/>
                  <a:pt x="6023" y="14497"/>
                  <a:pt x="6023" y="14497"/>
                </a:cubicBezTo>
                <a:cubicBezTo>
                  <a:pt x="6189" y="14663"/>
                  <a:pt x="6355" y="14663"/>
                  <a:pt x="6521" y="14497"/>
                </a:cubicBezTo>
                <a:cubicBezTo>
                  <a:pt x="6687" y="14330"/>
                  <a:pt x="6687" y="13998"/>
                  <a:pt x="6521" y="13998"/>
                </a:cubicBezTo>
                <a:cubicBezTo>
                  <a:pt x="5524" y="12835"/>
                  <a:pt x="5524" y="12835"/>
                  <a:pt x="5524" y="12835"/>
                </a:cubicBezTo>
                <a:cubicBezTo>
                  <a:pt x="7186" y="11173"/>
                  <a:pt x="7186" y="11173"/>
                  <a:pt x="7186" y="11173"/>
                </a:cubicBezTo>
                <a:cubicBezTo>
                  <a:pt x="10177" y="14164"/>
                  <a:pt x="10177" y="14164"/>
                  <a:pt x="10177" y="14164"/>
                </a:cubicBezTo>
                <a:lnTo>
                  <a:pt x="3697" y="20644"/>
                </a:lnTo>
                <a:close/>
                <a:moveTo>
                  <a:pt x="20478" y="20478"/>
                </a:moveTo>
                <a:cubicBezTo>
                  <a:pt x="17653" y="20478"/>
                  <a:pt x="17653" y="20478"/>
                  <a:pt x="17653" y="20478"/>
                </a:cubicBezTo>
                <a:cubicBezTo>
                  <a:pt x="4361" y="7186"/>
                  <a:pt x="4361" y="7186"/>
                  <a:pt x="4361" y="7186"/>
                </a:cubicBezTo>
                <a:cubicBezTo>
                  <a:pt x="7186" y="4361"/>
                  <a:pt x="7186" y="4361"/>
                  <a:pt x="7186" y="4361"/>
                </a:cubicBezTo>
                <a:cubicBezTo>
                  <a:pt x="7352" y="4527"/>
                  <a:pt x="7352" y="4527"/>
                  <a:pt x="7352" y="4527"/>
                </a:cubicBezTo>
                <a:cubicBezTo>
                  <a:pt x="20478" y="17653"/>
                  <a:pt x="20478" y="17653"/>
                  <a:pt x="20478" y="17653"/>
                </a:cubicBezTo>
                <a:lnTo>
                  <a:pt x="20478" y="20478"/>
                </a:lnTo>
                <a:close/>
              </a:path>
            </a:pathLst>
          </a:custGeom>
          <a:solidFill>
            <a:srgbClr val="91CEF4"/>
          </a:solidFill>
          <a:ln w="3175" cap="flat">
            <a:solidFill>
              <a:srgbClr val="91CEF4"/>
            </a:solidFill>
            <a:miter lim="400000"/>
          </a:ln>
          <a:effectLst/>
        </p:spPr>
        <p:txBody>
          <a:bodyPr wrap="square" lIns="91439" tIns="91439" rIns="91439" bIns="91439" numCol="1" anchor="t">
            <a:noAutofit/>
          </a:bodyPr>
          <a:lstStyle/>
          <a:p/>
        </p:txBody>
      </p:sp>
      <p:grpSp>
        <p:nvGrpSpPr>
          <p:cNvPr id="42" name="组合 41"/>
          <p:cNvGrpSpPr/>
          <p:nvPr/>
        </p:nvGrpSpPr>
        <p:grpSpPr>
          <a:xfrm>
            <a:off x="1443099" y="2137388"/>
            <a:ext cx="324000" cy="324000"/>
            <a:chOff x="4506174" y="3183938"/>
            <a:chExt cx="366583" cy="353777"/>
          </a:xfrm>
          <a:solidFill>
            <a:srgbClr val="5B84C2"/>
          </a:solidFill>
        </p:grpSpPr>
        <p:sp>
          <p:nvSpPr>
            <p:cNvPr id="48" name="Freeform 172"/>
            <p:cNvSpPr/>
            <p:nvPr/>
          </p:nvSpPr>
          <p:spPr>
            <a:xfrm>
              <a:off x="4506174" y="3183938"/>
              <a:ext cx="366583" cy="35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0"/>
                  </a:moveTo>
                  <a:cubicBezTo>
                    <a:pt x="1013" y="0"/>
                    <a:pt x="1013" y="0"/>
                    <a:pt x="1013" y="0"/>
                  </a:cubicBezTo>
                  <a:cubicBezTo>
                    <a:pt x="506" y="0"/>
                    <a:pt x="0" y="523"/>
                    <a:pt x="0" y="1045"/>
                  </a:cubicBezTo>
                  <a:cubicBezTo>
                    <a:pt x="0" y="16548"/>
                    <a:pt x="0" y="16548"/>
                    <a:pt x="0" y="16548"/>
                  </a:cubicBezTo>
                  <a:cubicBezTo>
                    <a:pt x="0" y="17245"/>
                    <a:pt x="506" y="17594"/>
                    <a:pt x="1013" y="17594"/>
                  </a:cubicBezTo>
                  <a:cubicBezTo>
                    <a:pt x="8100" y="17594"/>
                    <a:pt x="8100" y="17594"/>
                    <a:pt x="8100" y="17594"/>
                  </a:cubicBezTo>
                  <a:cubicBezTo>
                    <a:pt x="7594" y="20729"/>
                    <a:pt x="7594" y="20729"/>
                    <a:pt x="7594" y="20729"/>
                  </a:cubicBezTo>
                  <a:cubicBezTo>
                    <a:pt x="6412" y="20729"/>
                    <a:pt x="6412" y="20729"/>
                    <a:pt x="6412" y="20729"/>
                  </a:cubicBezTo>
                  <a:cubicBezTo>
                    <a:pt x="6244" y="20729"/>
                    <a:pt x="6075" y="20903"/>
                    <a:pt x="6075" y="21077"/>
                  </a:cubicBezTo>
                  <a:cubicBezTo>
                    <a:pt x="6075" y="21426"/>
                    <a:pt x="6244" y="21600"/>
                    <a:pt x="6412" y="21600"/>
                  </a:cubicBezTo>
                  <a:cubicBezTo>
                    <a:pt x="15187" y="21600"/>
                    <a:pt x="15187" y="21600"/>
                    <a:pt x="15187" y="21600"/>
                  </a:cubicBezTo>
                  <a:cubicBezTo>
                    <a:pt x="15356" y="21600"/>
                    <a:pt x="15525" y="21426"/>
                    <a:pt x="15525" y="21077"/>
                  </a:cubicBezTo>
                  <a:cubicBezTo>
                    <a:pt x="15525" y="20903"/>
                    <a:pt x="15356" y="20729"/>
                    <a:pt x="15187" y="20729"/>
                  </a:cubicBezTo>
                  <a:cubicBezTo>
                    <a:pt x="14006" y="20729"/>
                    <a:pt x="14006" y="20729"/>
                    <a:pt x="14006" y="20729"/>
                  </a:cubicBezTo>
                  <a:cubicBezTo>
                    <a:pt x="13500" y="17594"/>
                    <a:pt x="13500" y="17594"/>
                    <a:pt x="13500" y="17594"/>
                  </a:cubicBezTo>
                  <a:cubicBezTo>
                    <a:pt x="20587" y="17594"/>
                    <a:pt x="20587" y="17594"/>
                    <a:pt x="20587" y="17594"/>
                  </a:cubicBezTo>
                  <a:cubicBezTo>
                    <a:pt x="21094" y="17594"/>
                    <a:pt x="21600" y="17245"/>
                    <a:pt x="21600" y="16548"/>
                  </a:cubicBezTo>
                  <a:cubicBezTo>
                    <a:pt x="21600" y="1045"/>
                    <a:pt x="21600" y="1045"/>
                    <a:pt x="21600" y="1045"/>
                  </a:cubicBezTo>
                  <a:cubicBezTo>
                    <a:pt x="21600" y="523"/>
                    <a:pt x="21094" y="0"/>
                    <a:pt x="20587" y="0"/>
                  </a:cubicBezTo>
                  <a:close/>
                  <a:moveTo>
                    <a:pt x="8437" y="20729"/>
                  </a:moveTo>
                  <a:cubicBezTo>
                    <a:pt x="8944" y="17594"/>
                    <a:pt x="8944" y="17594"/>
                    <a:pt x="8944" y="17594"/>
                  </a:cubicBezTo>
                  <a:cubicBezTo>
                    <a:pt x="12656" y="17594"/>
                    <a:pt x="12656" y="17594"/>
                    <a:pt x="12656" y="17594"/>
                  </a:cubicBezTo>
                  <a:cubicBezTo>
                    <a:pt x="13162" y="20729"/>
                    <a:pt x="13162" y="20729"/>
                    <a:pt x="13162" y="20729"/>
                  </a:cubicBezTo>
                  <a:lnTo>
                    <a:pt x="8437" y="20729"/>
                  </a:lnTo>
                  <a:close/>
                  <a:moveTo>
                    <a:pt x="20756" y="16897"/>
                  </a:moveTo>
                  <a:cubicBezTo>
                    <a:pt x="844" y="16897"/>
                    <a:pt x="844" y="16897"/>
                    <a:pt x="844" y="16897"/>
                  </a:cubicBezTo>
                  <a:cubicBezTo>
                    <a:pt x="844" y="13761"/>
                    <a:pt x="844" y="13761"/>
                    <a:pt x="844" y="13761"/>
                  </a:cubicBezTo>
                  <a:cubicBezTo>
                    <a:pt x="20756" y="13761"/>
                    <a:pt x="20756" y="13761"/>
                    <a:pt x="20756" y="13761"/>
                  </a:cubicBezTo>
                  <a:lnTo>
                    <a:pt x="20756" y="16897"/>
                  </a:lnTo>
                  <a:close/>
                  <a:moveTo>
                    <a:pt x="20756" y="13065"/>
                  </a:moveTo>
                  <a:cubicBezTo>
                    <a:pt x="844" y="13065"/>
                    <a:pt x="844" y="13065"/>
                    <a:pt x="844" y="13065"/>
                  </a:cubicBezTo>
                  <a:cubicBezTo>
                    <a:pt x="844" y="871"/>
                    <a:pt x="844" y="871"/>
                    <a:pt x="844" y="871"/>
                  </a:cubicBezTo>
                  <a:cubicBezTo>
                    <a:pt x="20756" y="871"/>
                    <a:pt x="20756" y="871"/>
                    <a:pt x="20756" y="871"/>
                  </a:cubicBezTo>
                  <a:lnTo>
                    <a:pt x="20756" y="13065"/>
                  </a:lnTo>
                  <a:close/>
                </a:path>
              </a:pathLst>
            </a:custGeom>
            <a:grpFill/>
            <a:ln w="3175" cap="flat">
              <a:solidFill>
                <a:srgbClr val="5B84C2"/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49" name="Oval 173"/>
            <p:cNvSpPr/>
            <p:nvPr/>
          </p:nvSpPr>
          <p:spPr>
            <a:xfrm>
              <a:off x="4677970" y="3423009"/>
              <a:ext cx="22988" cy="20527"/>
            </a:xfrm>
            <a:prstGeom prst="ellipse">
              <a:avLst/>
            </a:prstGeom>
            <a:grpFill/>
            <a:ln w="3175" cap="flat">
              <a:solidFill>
                <a:srgbClr val="5B84C2"/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grpSp>
        <p:nvGrpSpPr>
          <p:cNvPr id="54" name="组合 53"/>
          <p:cNvGrpSpPr/>
          <p:nvPr/>
        </p:nvGrpSpPr>
        <p:grpSpPr>
          <a:xfrm>
            <a:off x="9208129" y="2221524"/>
            <a:ext cx="280683" cy="396000"/>
            <a:chOff x="2351443" y="1714500"/>
            <a:chExt cx="280683" cy="365851"/>
          </a:xfrm>
          <a:solidFill>
            <a:srgbClr val="5B84C2"/>
          </a:solidFill>
        </p:grpSpPr>
        <p:sp>
          <p:nvSpPr>
            <p:cNvPr id="55" name="Freeform 236"/>
            <p:cNvSpPr/>
            <p:nvPr/>
          </p:nvSpPr>
          <p:spPr>
            <a:xfrm>
              <a:off x="2351443" y="1714500"/>
              <a:ext cx="280683" cy="36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4" y="2363"/>
                  </a:moveTo>
                  <a:cubicBezTo>
                    <a:pt x="16310" y="844"/>
                    <a:pt x="13665" y="0"/>
                    <a:pt x="10800" y="0"/>
                  </a:cubicBezTo>
                  <a:cubicBezTo>
                    <a:pt x="7935" y="0"/>
                    <a:pt x="5290" y="844"/>
                    <a:pt x="3306" y="2363"/>
                  </a:cubicBezTo>
                  <a:cubicBezTo>
                    <a:pt x="1102" y="3881"/>
                    <a:pt x="0" y="6075"/>
                    <a:pt x="0" y="8269"/>
                  </a:cubicBezTo>
                  <a:cubicBezTo>
                    <a:pt x="0" y="10294"/>
                    <a:pt x="1763" y="13162"/>
                    <a:pt x="5069" y="16706"/>
                  </a:cubicBezTo>
                  <a:cubicBezTo>
                    <a:pt x="6171" y="18056"/>
                    <a:pt x="7494" y="19237"/>
                    <a:pt x="8376" y="19912"/>
                  </a:cubicBezTo>
                  <a:cubicBezTo>
                    <a:pt x="8816" y="20419"/>
                    <a:pt x="9257" y="20756"/>
                    <a:pt x="9478" y="20925"/>
                  </a:cubicBezTo>
                  <a:cubicBezTo>
                    <a:pt x="9478" y="21094"/>
                    <a:pt x="9698" y="21094"/>
                    <a:pt x="9698" y="21262"/>
                  </a:cubicBezTo>
                  <a:cubicBezTo>
                    <a:pt x="9698" y="21262"/>
                    <a:pt x="9918" y="21262"/>
                    <a:pt x="9918" y="21262"/>
                  </a:cubicBezTo>
                  <a:cubicBezTo>
                    <a:pt x="9918" y="21431"/>
                    <a:pt x="9918" y="21431"/>
                    <a:pt x="9918" y="21431"/>
                  </a:cubicBezTo>
                  <a:cubicBezTo>
                    <a:pt x="10139" y="21431"/>
                    <a:pt x="10580" y="21600"/>
                    <a:pt x="10800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1020" y="21600"/>
                    <a:pt x="11461" y="21431"/>
                    <a:pt x="11682" y="21431"/>
                  </a:cubicBezTo>
                  <a:cubicBezTo>
                    <a:pt x="11682" y="21262"/>
                    <a:pt x="11682" y="21262"/>
                    <a:pt x="11682" y="21262"/>
                  </a:cubicBezTo>
                  <a:cubicBezTo>
                    <a:pt x="11682" y="21262"/>
                    <a:pt x="11902" y="21262"/>
                    <a:pt x="11902" y="21262"/>
                  </a:cubicBezTo>
                  <a:cubicBezTo>
                    <a:pt x="12122" y="20925"/>
                    <a:pt x="12122" y="20925"/>
                    <a:pt x="12122" y="20925"/>
                  </a:cubicBezTo>
                  <a:cubicBezTo>
                    <a:pt x="12343" y="20756"/>
                    <a:pt x="12784" y="20419"/>
                    <a:pt x="13224" y="19912"/>
                  </a:cubicBezTo>
                  <a:cubicBezTo>
                    <a:pt x="14106" y="19237"/>
                    <a:pt x="15429" y="18056"/>
                    <a:pt x="16531" y="16706"/>
                  </a:cubicBezTo>
                  <a:cubicBezTo>
                    <a:pt x="19837" y="13162"/>
                    <a:pt x="21600" y="10294"/>
                    <a:pt x="21600" y="8269"/>
                  </a:cubicBezTo>
                  <a:cubicBezTo>
                    <a:pt x="21600" y="6075"/>
                    <a:pt x="20498" y="3881"/>
                    <a:pt x="18294" y="2363"/>
                  </a:cubicBezTo>
                  <a:close/>
                  <a:moveTo>
                    <a:pt x="15869" y="16200"/>
                  </a:moveTo>
                  <a:cubicBezTo>
                    <a:pt x="13665" y="18562"/>
                    <a:pt x="11241" y="20587"/>
                    <a:pt x="11020" y="20756"/>
                  </a:cubicBezTo>
                  <a:cubicBezTo>
                    <a:pt x="10800" y="20925"/>
                    <a:pt x="10800" y="20925"/>
                    <a:pt x="10800" y="20925"/>
                  </a:cubicBezTo>
                  <a:cubicBezTo>
                    <a:pt x="10580" y="20756"/>
                    <a:pt x="10580" y="20756"/>
                    <a:pt x="10580" y="20756"/>
                  </a:cubicBezTo>
                  <a:cubicBezTo>
                    <a:pt x="10359" y="20587"/>
                    <a:pt x="7935" y="18562"/>
                    <a:pt x="5731" y="16200"/>
                  </a:cubicBezTo>
                  <a:cubicBezTo>
                    <a:pt x="2645" y="12825"/>
                    <a:pt x="1102" y="10125"/>
                    <a:pt x="1102" y="8269"/>
                  </a:cubicBezTo>
                  <a:cubicBezTo>
                    <a:pt x="1102" y="6244"/>
                    <a:pt x="1984" y="4388"/>
                    <a:pt x="3967" y="2869"/>
                  </a:cubicBezTo>
                  <a:cubicBezTo>
                    <a:pt x="5731" y="1519"/>
                    <a:pt x="8155" y="844"/>
                    <a:pt x="10800" y="844"/>
                  </a:cubicBezTo>
                  <a:cubicBezTo>
                    <a:pt x="13445" y="844"/>
                    <a:pt x="15869" y="1519"/>
                    <a:pt x="17633" y="2869"/>
                  </a:cubicBezTo>
                  <a:cubicBezTo>
                    <a:pt x="19616" y="4388"/>
                    <a:pt x="20498" y="6244"/>
                    <a:pt x="20498" y="8269"/>
                  </a:cubicBezTo>
                  <a:cubicBezTo>
                    <a:pt x="20498" y="10125"/>
                    <a:pt x="18955" y="12825"/>
                    <a:pt x="15869" y="16200"/>
                  </a:cubicBezTo>
                  <a:close/>
                </a:path>
              </a:pathLst>
            </a:custGeom>
            <a:grpFill/>
            <a:ln w="3175" cap="flat">
              <a:solidFill>
                <a:srgbClr val="5B84C2"/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  <p:sp>
          <p:nvSpPr>
            <p:cNvPr id="56" name="Freeform 237"/>
            <p:cNvSpPr/>
            <p:nvPr/>
          </p:nvSpPr>
          <p:spPr>
            <a:xfrm>
              <a:off x="2432503" y="1791776"/>
              <a:ext cx="119775" cy="12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143" y="0"/>
                    <a:pt x="0" y="4629"/>
                    <a:pt x="0" y="10800"/>
                  </a:cubicBezTo>
                  <a:cubicBezTo>
                    <a:pt x="0" y="16457"/>
                    <a:pt x="5143" y="21600"/>
                    <a:pt x="10800" y="21600"/>
                  </a:cubicBezTo>
                  <a:cubicBezTo>
                    <a:pt x="16457" y="21600"/>
                    <a:pt x="21600" y="16457"/>
                    <a:pt x="21600" y="10800"/>
                  </a:cubicBezTo>
                  <a:cubicBezTo>
                    <a:pt x="21600" y="4629"/>
                    <a:pt x="16457" y="0"/>
                    <a:pt x="10800" y="0"/>
                  </a:cubicBezTo>
                  <a:close/>
                  <a:moveTo>
                    <a:pt x="16457" y="16457"/>
                  </a:moveTo>
                  <a:cubicBezTo>
                    <a:pt x="14914" y="18000"/>
                    <a:pt x="12857" y="19029"/>
                    <a:pt x="10800" y="19029"/>
                  </a:cubicBezTo>
                  <a:cubicBezTo>
                    <a:pt x="6171" y="19029"/>
                    <a:pt x="2571" y="15429"/>
                    <a:pt x="2571" y="10800"/>
                  </a:cubicBezTo>
                  <a:cubicBezTo>
                    <a:pt x="2571" y="6171"/>
                    <a:pt x="6171" y="2571"/>
                    <a:pt x="10800" y="2571"/>
                  </a:cubicBezTo>
                  <a:cubicBezTo>
                    <a:pt x="12857" y="2571"/>
                    <a:pt x="14914" y="3086"/>
                    <a:pt x="16457" y="4629"/>
                  </a:cubicBezTo>
                  <a:cubicBezTo>
                    <a:pt x="18514" y="6171"/>
                    <a:pt x="19029" y="8229"/>
                    <a:pt x="19029" y="10800"/>
                  </a:cubicBezTo>
                  <a:cubicBezTo>
                    <a:pt x="19029" y="12857"/>
                    <a:pt x="18514" y="14914"/>
                    <a:pt x="16457" y="16457"/>
                  </a:cubicBezTo>
                  <a:close/>
                </a:path>
              </a:pathLst>
            </a:custGeom>
            <a:grpFill/>
            <a:ln w="3175" cap="flat">
              <a:solidFill>
                <a:srgbClr val="5B84C2"/>
              </a:solidFill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/>
          </p:txBody>
        </p:sp>
      </p:grpSp>
      <p:sp>
        <p:nvSpPr>
          <p:cNvPr id="3" name="文本框 2"/>
          <p:cNvSpPr txBox="1"/>
          <p:nvPr/>
        </p:nvSpPr>
        <p:spPr>
          <a:xfrm>
            <a:off x="1916113" y="969010"/>
            <a:ext cx="836041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尼日利亚/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LOS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ABV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——常见签证、防疫文件</a:t>
            </a:r>
            <a:endParaRPr lang="en-US" altLang="zh-CN" sz="3200" b="1" dirty="0">
              <a:solidFill>
                <a:srgbClr val="5373B6"/>
              </a:solidFill>
              <a:ea typeface="+mn-lt"/>
              <a:cs typeface="+mn-lt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1570" y="5703570"/>
            <a:ext cx="1877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sym typeface="+mn-ea"/>
              </a:rPr>
              <a:t>办居留卡的回执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90515" y="5725160"/>
            <a:ext cx="1875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落地签批文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92615" y="5734050"/>
            <a:ext cx="1854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</a:rPr>
              <a:t>付费证明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665" y="2745740"/>
            <a:ext cx="2063115" cy="2751455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8997950" y="2742565"/>
            <a:ext cx="2174240" cy="2733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C:/Users/13719/AppData/Local/Temp/picturecompress_20220321093813/output_1.pngoutput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5" y="2742565"/>
            <a:ext cx="2167890" cy="2678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图片 151"/>
          <p:cNvPicPr>
            <a:picLocks noChangeAspect="1"/>
          </p:cNvPicPr>
          <p:nvPr/>
        </p:nvPicPr>
        <p:blipFill>
          <a:blip r:embed="rId1">
            <a:alphaModFix amt="85000"/>
          </a:blip>
          <a:srcRect l="5502" t="9119" r="5428" b="76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4" name="文本框 32"/>
          <p:cNvSpPr txBox="1"/>
          <p:nvPr/>
        </p:nvSpPr>
        <p:spPr>
          <a:xfrm>
            <a:off x="4094564" y="1902948"/>
            <a:ext cx="40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胡晓波男神体" panose="02010600030101010101" pitchFamily="2" charset="-122"/>
                <a:ea typeface="胡晓波男神体" panose="02010600030101010101" pitchFamily="2" charset="-122"/>
                <a:cs typeface="胡晓波男神体" panose="02010600030101010101" pitchFamily="2" charset="-122"/>
              </a:rPr>
              <a:t>THANKS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胡晓波男神体" panose="02010600030101010101" pitchFamily="2" charset="-122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155" name="文本框 39"/>
          <p:cNvSpPr txBox="1"/>
          <p:nvPr/>
        </p:nvSpPr>
        <p:spPr>
          <a:xfrm>
            <a:off x="3898582" y="4721511"/>
            <a:ext cx="157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bg1"/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汇报人</a:t>
            </a:r>
            <a:r>
              <a:rPr lang="en-US" altLang="zh-CN" dirty="0">
                <a:solidFill>
                  <a:schemeClr val="bg1"/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:</a:t>
            </a:r>
            <a:r>
              <a:rPr lang="zh-CN" altLang="en-US" dirty="0">
                <a:solidFill>
                  <a:schemeClr val="bg1"/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知鱼</a:t>
            </a:r>
            <a:endParaRPr lang="en-US" altLang="zh-CN" dirty="0">
              <a:solidFill>
                <a:schemeClr val="bg1"/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</a:endParaRPr>
          </a:p>
        </p:txBody>
      </p:sp>
      <p:sp>
        <p:nvSpPr>
          <p:cNvPr id="160" name="文本框 30"/>
          <p:cNvSpPr txBox="1"/>
          <p:nvPr/>
        </p:nvSpPr>
        <p:spPr>
          <a:xfrm>
            <a:off x="2293620" y="3308424"/>
            <a:ext cx="7543800" cy="1045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6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  <a:cs typeface="胡晓波男神体" panose="02010600030101010101" pitchFamily="2" charset="-122"/>
              </a:rPr>
              <a:t>感谢各位的倾听</a:t>
            </a:r>
            <a:endParaRPr lang="zh-CN" altLang="en-US" sz="6200" dirty="0">
              <a:solidFill>
                <a:schemeClr val="tx1">
                  <a:lumMod val="85000"/>
                  <a:lumOff val="15000"/>
                </a:schemeClr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  <a:cs typeface="胡晓波男神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pic>
        <p:nvPicPr>
          <p:cNvPr id="12" name="图片 11" descr="17001625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2179955"/>
            <a:ext cx="4562475" cy="322961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2562225" y="934085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沙特/DMM、JED、RUH——常见签证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 rot="0">
            <a:off x="6744335" y="2921635"/>
            <a:ext cx="479425" cy="479425"/>
            <a:chOff x="5403758" y="4398021"/>
            <a:chExt cx="276994" cy="276994"/>
          </a:xfrm>
          <a:solidFill>
            <a:srgbClr val="5373B6"/>
          </a:solidFill>
        </p:grpSpPr>
        <p:sp>
          <p:nvSpPr>
            <p:cNvPr id="13" name="Freeform 45"/>
            <p:cNvSpPr/>
            <p:nvPr/>
          </p:nvSpPr>
          <p:spPr>
            <a:xfrm>
              <a:off x="5403758" y="4398021"/>
              <a:ext cx="209345" cy="210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14" y="16256"/>
                  </a:moveTo>
                  <a:cubicBezTo>
                    <a:pt x="18482" y="16033"/>
                    <a:pt x="18928" y="16033"/>
                    <a:pt x="19373" y="16033"/>
                  </a:cubicBezTo>
                  <a:cubicBezTo>
                    <a:pt x="20264" y="16478"/>
                    <a:pt x="20264" y="16478"/>
                    <a:pt x="20264" y="16478"/>
                  </a:cubicBezTo>
                  <a:cubicBezTo>
                    <a:pt x="20264" y="16478"/>
                    <a:pt x="20264" y="16478"/>
                    <a:pt x="20264" y="16478"/>
                  </a:cubicBezTo>
                  <a:cubicBezTo>
                    <a:pt x="20264" y="16478"/>
                    <a:pt x="20264" y="16478"/>
                    <a:pt x="20264" y="16478"/>
                  </a:cubicBezTo>
                  <a:cubicBezTo>
                    <a:pt x="20264" y="16478"/>
                    <a:pt x="20264" y="16478"/>
                    <a:pt x="20264" y="16478"/>
                  </a:cubicBezTo>
                  <a:cubicBezTo>
                    <a:pt x="20264" y="16478"/>
                    <a:pt x="20264" y="16478"/>
                    <a:pt x="20264" y="16478"/>
                  </a:cubicBezTo>
                  <a:cubicBezTo>
                    <a:pt x="21600" y="13361"/>
                    <a:pt x="21600" y="13361"/>
                    <a:pt x="21600" y="13361"/>
                  </a:cubicBezTo>
                  <a:cubicBezTo>
                    <a:pt x="21600" y="13361"/>
                    <a:pt x="21600" y="13361"/>
                    <a:pt x="21600" y="13361"/>
                  </a:cubicBezTo>
                  <a:cubicBezTo>
                    <a:pt x="21600" y="13361"/>
                    <a:pt x="21600" y="13361"/>
                    <a:pt x="21600" y="13361"/>
                  </a:cubicBezTo>
                  <a:cubicBezTo>
                    <a:pt x="21600" y="13138"/>
                    <a:pt x="21600" y="13138"/>
                    <a:pt x="21600" y="13138"/>
                  </a:cubicBezTo>
                  <a:cubicBezTo>
                    <a:pt x="20709" y="12915"/>
                    <a:pt x="20709" y="12915"/>
                    <a:pt x="20709" y="12915"/>
                  </a:cubicBezTo>
                  <a:cubicBezTo>
                    <a:pt x="19596" y="12247"/>
                    <a:pt x="19151" y="10911"/>
                    <a:pt x="19819" y="9798"/>
                  </a:cubicBezTo>
                  <a:cubicBezTo>
                    <a:pt x="19819" y="9130"/>
                    <a:pt x="20264" y="8685"/>
                    <a:pt x="20709" y="8462"/>
                  </a:cubicBezTo>
                  <a:cubicBezTo>
                    <a:pt x="21600" y="8016"/>
                    <a:pt x="21600" y="8016"/>
                    <a:pt x="21600" y="8016"/>
                  </a:cubicBezTo>
                  <a:cubicBezTo>
                    <a:pt x="21600" y="8016"/>
                    <a:pt x="21600" y="8016"/>
                    <a:pt x="21600" y="8016"/>
                  </a:cubicBezTo>
                  <a:cubicBezTo>
                    <a:pt x="21600" y="8016"/>
                    <a:pt x="21600" y="8016"/>
                    <a:pt x="21600" y="8016"/>
                  </a:cubicBezTo>
                  <a:cubicBezTo>
                    <a:pt x="21600" y="8016"/>
                    <a:pt x="21600" y="8016"/>
                    <a:pt x="21600" y="8016"/>
                  </a:cubicBezTo>
                  <a:cubicBezTo>
                    <a:pt x="20264" y="4899"/>
                    <a:pt x="20264" y="4899"/>
                    <a:pt x="20264" y="4899"/>
                  </a:cubicBezTo>
                  <a:cubicBezTo>
                    <a:pt x="20264" y="4899"/>
                    <a:pt x="20264" y="4899"/>
                    <a:pt x="20264" y="4899"/>
                  </a:cubicBezTo>
                  <a:cubicBezTo>
                    <a:pt x="20264" y="4899"/>
                    <a:pt x="20264" y="4899"/>
                    <a:pt x="20264" y="4899"/>
                  </a:cubicBezTo>
                  <a:cubicBezTo>
                    <a:pt x="20264" y="4899"/>
                    <a:pt x="20264" y="4899"/>
                    <a:pt x="20264" y="4899"/>
                  </a:cubicBezTo>
                  <a:cubicBezTo>
                    <a:pt x="20264" y="4899"/>
                    <a:pt x="20264" y="4899"/>
                    <a:pt x="20264" y="4899"/>
                  </a:cubicBezTo>
                  <a:cubicBezTo>
                    <a:pt x="20264" y="4899"/>
                    <a:pt x="20264" y="4899"/>
                    <a:pt x="20264" y="4899"/>
                  </a:cubicBezTo>
                  <a:cubicBezTo>
                    <a:pt x="19373" y="5344"/>
                    <a:pt x="19373" y="5344"/>
                    <a:pt x="19373" y="5344"/>
                  </a:cubicBezTo>
                  <a:cubicBezTo>
                    <a:pt x="18037" y="5567"/>
                    <a:pt x="16924" y="4899"/>
                    <a:pt x="16256" y="3786"/>
                  </a:cubicBezTo>
                  <a:cubicBezTo>
                    <a:pt x="16033" y="3340"/>
                    <a:pt x="16033" y="2672"/>
                    <a:pt x="16256" y="2227"/>
                  </a:cubicBezTo>
                  <a:cubicBezTo>
                    <a:pt x="16478" y="1336"/>
                    <a:pt x="16478" y="1336"/>
                    <a:pt x="16478" y="1336"/>
                  </a:cubicBezTo>
                  <a:cubicBezTo>
                    <a:pt x="16478" y="1336"/>
                    <a:pt x="16478" y="1336"/>
                    <a:pt x="16478" y="1336"/>
                  </a:cubicBezTo>
                  <a:cubicBezTo>
                    <a:pt x="16478" y="1336"/>
                    <a:pt x="16478" y="1336"/>
                    <a:pt x="16478" y="1336"/>
                  </a:cubicBezTo>
                  <a:cubicBezTo>
                    <a:pt x="16478" y="1336"/>
                    <a:pt x="16478" y="1336"/>
                    <a:pt x="16478" y="1336"/>
                  </a:cubicBezTo>
                  <a:cubicBezTo>
                    <a:pt x="16478" y="1336"/>
                    <a:pt x="16478" y="1336"/>
                    <a:pt x="16478" y="1336"/>
                  </a:cubicBezTo>
                  <a:cubicBezTo>
                    <a:pt x="13361" y="0"/>
                    <a:pt x="13361" y="0"/>
                    <a:pt x="13361" y="0"/>
                  </a:cubicBezTo>
                  <a:cubicBezTo>
                    <a:pt x="13361" y="0"/>
                    <a:pt x="13361" y="0"/>
                    <a:pt x="13361" y="0"/>
                  </a:cubicBezTo>
                  <a:cubicBezTo>
                    <a:pt x="13361" y="0"/>
                    <a:pt x="13361" y="0"/>
                    <a:pt x="13361" y="0"/>
                  </a:cubicBezTo>
                  <a:cubicBezTo>
                    <a:pt x="13361" y="0"/>
                    <a:pt x="13361" y="0"/>
                    <a:pt x="13361" y="0"/>
                  </a:cubicBezTo>
                  <a:cubicBezTo>
                    <a:pt x="12915" y="891"/>
                    <a:pt x="12915" y="891"/>
                    <a:pt x="12915" y="891"/>
                  </a:cubicBezTo>
                  <a:cubicBezTo>
                    <a:pt x="12247" y="2004"/>
                    <a:pt x="10911" y="2449"/>
                    <a:pt x="9798" y="2004"/>
                  </a:cubicBezTo>
                  <a:cubicBezTo>
                    <a:pt x="9353" y="1781"/>
                    <a:pt x="8907" y="1336"/>
                    <a:pt x="8685" y="891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4899" y="1336"/>
                    <a:pt x="4899" y="1336"/>
                    <a:pt x="4899" y="1336"/>
                  </a:cubicBezTo>
                  <a:cubicBezTo>
                    <a:pt x="4899" y="1336"/>
                    <a:pt x="4899" y="1336"/>
                    <a:pt x="4899" y="1336"/>
                  </a:cubicBezTo>
                  <a:cubicBezTo>
                    <a:pt x="4899" y="1336"/>
                    <a:pt x="4899" y="1336"/>
                    <a:pt x="4899" y="1336"/>
                  </a:cubicBezTo>
                  <a:cubicBezTo>
                    <a:pt x="4899" y="1336"/>
                    <a:pt x="4899" y="1336"/>
                    <a:pt x="4899" y="1336"/>
                  </a:cubicBezTo>
                  <a:cubicBezTo>
                    <a:pt x="4899" y="1336"/>
                    <a:pt x="4899" y="1336"/>
                    <a:pt x="4899" y="1336"/>
                  </a:cubicBezTo>
                  <a:cubicBezTo>
                    <a:pt x="4899" y="1336"/>
                    <a:pt x="4899" y="1559"/>
                    <a:pt x="4899" y="1559"/>
                  </a:cubicBezTo>
                  <a:cubicBezTo>
                    <a:pt x="5344" y="2227"/>
                    <a:pt x="5344" y="2227"/>
                    <a:pt x="5344" y="2227"/>
                  </a:cubicBezTo>
                  <a:cubicBezTo>
                    <a:pt x="5567" y="3563"/>
                    <a:pt x="5122" y="4676"/>
                    <a:pt x="3786" y="5344"/>
                  </a:cubicBezTo>
                  <a:cubicBezTo>
                    <a:pt x="3340" y="5567"/>
                    <a:pt x="2895" y="5567"/>
                    <a:pt x="2227" y="5344"/>
                  </a:cubicBezTo>
                  <a:cubicBezTo>
                    <a:pt x="1336" y="5122"/>
                    <a:pt x="1336" y="5122"/>
                    <a:pt x="1336" y="5122"/>
                  </a:cubicBezTo>
                  <a:cubicBezTo>
                    <a:pt x="1336" y="5122"/>
                    <a:pt x="1336" y="5122"/>
                    <a:pt x="1336" y="5122"/>
                  </a:cubicBezTo>
                  <a:cubicBezTo>
                    <a:pt x="1336" y="5122"/>
                    <a:pt x="1336" y="5122"/>
                    <a:pt x="1336" y="5122"/>
                  </a:cubicBezTo>
                  <a:cubicBezTo>
                    <a:pt x="1336" y="5122"/>
                    <a:pt x="1336" y="5122"/>
                    <a:pt x="1336" y="5122"/>
                  </a:cubicBezTo>
                  <a:cubicBezTo>
                    <a:pt x="1336" y="5122"/>
                    <a:pt x="1336" y="5122"/>
                    <a:pt x="1336" y="5122"/>
                  </a:cubicBezTo>
                  <a:cubicBezTo>
                    <a:pt x="0" y="8239"/>
                    <a:pt x="0" y="8239"/>
                    <a:pt x="0" y="8239"/>
                  </a:cubicBezTo>
                  <a:cubicBezTo>
                    <a:pt x="0" y="8239"/>
                    <a:pt x="0" y="8239"/>
                    <a:pt x="0" y="8239"/>
                  </a:cubicBezTo>
                  <a:cubicBezTo>
                    <a:pt x="0" y="8239"/>
                    <a:pt x="0" y="8239"/>
                    <a:pt x="0" y="8239"/>
                  </a:cubicBezTo>
                  <a:cubicBezTo>
                    <a:pt x="0" y="8239"/>
                    <a:pt x="0" y="8239"/>
                    <a:pt x="223" y="8239"/>
                  </a:cubicBezTo>
                  <a:cubicBezTo>
                    <a:pt x="891" y="8685"/>
                    <a:pt x="891" y="8685"/>
                    <a:pt x="891" y="8685"/>
                  </a:cubicBezTo>
                  <a:cubicBezTo>
                    <a:pt x="2004" y="9353"/>
                    <a:pt x="2449" y="10689"/>
                    <a:pt x="2004" y="11802"/>
                  </a:cubicBezTo>
                  <a:cubicBezTo>
                    <a:pt x="1781" y="12470"/>
                    <a:pt x="1336" y="12693"/>
                    <a:pt x="1113" y="13138"/>
                  </a:cubicBezTo>
                  <a:cubicBezTo>
                    <a:pt x="223" y="13361"/>
                    <a:pt x="223" y="13361"/>
                    <a:pt x="223" y="13361"/>
                  </a:cubicBezTo>
                  <a:cubicBezTo>
                    <a:pt x="223" y="13361"/>
                    <a:pt x="223" y="13361"/>
                    <a:pt x="223" y="13361"/>
                  </a:cubicBezTo>
                  <a:cubicBezTo>
                    <a:pt x="223" y="13361"/>
                    <a:pt x="223" y="13361"/>
                    <a:pt x="223" y="13361"/>
                  </a:cubicBezTo>
                  <a:cubicBezTo>
                    <a:pt x="223" y="13361"/>
                    <a:pt x="223" y="13361"/>
                    <a:pt x="223" y="13361"/>
                  </a:cubicBezTo>
                  <a:cubicBezTo>
                    <a:pt x="1559" y="16701"/>
                    <a:pt x="1559" y="16701"/>
                    <a:pt x="1559" y="16701"/>
                  </a:cubicBezTo>
                  <a:cubicBezTo>
                    <a:pt x="1559" y="16701"/>
                    <a:pt x="1559" y="16701"/>
                    <a:pt x="1559" y="16701"/>
                  </a:cubicBezTo>
                  <a:cubicBezTo>
                    <a:pt x="1559" y="16701"/>
                    <a:pt x="1559" y="16701"/>
                    <a:pt x="1559" y="16701"/>
                  </a:cubicBezTo>
                  <a:cubicBezTo>
                    <a:pt x="1559" y="16701"/>
                    <a:pt x="1559" y="16701"/>
                    <a:pt x="1559" y="16701"/>
                  </a:cubicBezTo>
                  <a:cubicBezTo>
                    <a:pt x="1559" y="16701"/>
                    <a:pt x="1559" y="16701"/>
                    <a:pt x="1559" y="16701"/>
                  </a:cubicBezTo>
                  <a:cubicBezTo>
                    <a:pt x="1559" y="16701"/>
                    <a:pt x="1559" y="16701"/>
                    <a:pt x="1559" y="16701"/>
                  </a:cubicBezTo>
                  <a:cubicBezTo>
                    <a:pt x="2449" y="16256"/>
                    <a:pt x="2449" y="16256"/>
                    <a:pt x="2449" y="16256"/>
                  </a:cubicBezTo>
                  <a:cubicBezTo>
                    <a:pt x="3563" y="16033"/>
                    <a:pt x="4899" y="16701"/>
                    <a:pt x="5344" y="17814"/>
                  </a:cubicBezTo>
                  <a:cubicBezTo>
                    <a:pt x="5567" y="18260"/>
                    <a:pt x="5567" y="18928"/>
                    <a:pt x="5567" y="19373"/>
                  </a:cubicBezTo>
                  <a:cubicBezTo>
                    <a:pt x="5122" y="20264"/>
                    <a:pt x="5122" y="20264"/>
                    <a:pt x="5122" y="20264"/>
                  </a:cubicBezTo>
                  <a:cubicBezTo>
                    <a:pt x="5122" y="20264"/>
                    <a:pt x="5122" y="20264"/>
                    <a:pt x="5122" y="20264"/>
                  </a:cubicBezTo>
                  <a:cubicBezTo>
                    <a:pt x="5122" y="20264"/>
                    <a:pt x="5122" y="20264"/>
                    <a:pt x="5122" y="20264"/>
                  </a:cubicBezTo>
                  <a:cubicBezTo>
                    <a:pt x="5122" y="20264"/>
                    <a:pt x="5122" y="20264"/>
                    <a:pt x="5122" y="20264"/>
                  </a:cubicBezTo>
                  <a:cubicBezTo>
                    <a:pt x="5122" y="20264"/>
                    <a:pt x="5122" y="20264"/>
                    <a:pt x="5122" y="20264"/>
                  </a:cubicBezTo>
                  <a:cubicBezTo>
                    <a:pt x="8462" y="21600"/>
                    <a:pt x="8462" y="21600"/>
                    <a:pt x="8462" y="21600"/>
                  </a:cubicBezTo>
                  <a:cubicBezTo>
                    <a:pt x="8462" y="21600"/>
                    <a:pt x="8462" y="21600"/>
                    <a:pt x="8462" y="21600"/>
                  </a:cubicBezTo>
                  <a:cubicBezTo>
                    <a:pt x="8462" y="21600"/>
                    <a:pt x="8462" y="21600"/>
                    <a:pt x="8462" y="21600"/>
                  </a:cubicBezTo>
                  <a:cubicBezTo>
                    <a:pt x="8462" y="21600"/>
                    <a:pt x="8462" y="21600"/>
                    <a:pt x="8462" y="21600"/>
                  </a:cubicBezTo>
                  <a:cubicBezTo>
                    <a:pt x="8685" y="20709"/>
                    <a:pt x="8685" y="20709"/>
                    <a:pt x="8685" y="20709"/>
                  </a:cubicBezTo>
                  <a:cubicBezTo>
                    <a:pt x="9353" y="19596"/>
                    <a:pt x="10689" y="19151"/>
                    <a:pt x="12025" y="19596"/>
                  </a:cubicBezTo>
                  <a:cubicBezTo>
                    <a:pt x="12470" y="19819"/>
                    <a:pt x="12915" y="20264"/>
                    <a:pt x="13138" y="20709"/>
                  </a:cubicBezTo>
                  <a:cubicBezTo>
                    <a:pt x="13584" y="21600"/>
                    <a:pt x="13584" y="21600"/>
                    <a:pt x="13584" y="21600"/>
                  </a:cubicBezTo>
                  <a:cubicBezTo>
                    <a:pt x="13584" y="21600"/>
                    <a:pt x="13584" y="21600"/>
                    <a:pt x="13584" y="21600"/>
                  </a:cubicBezTo>
                  <a:cubicBezTo>
                    <a:pt x="13584" y="21600"/>
                    <a:pt x="13584" y="21600"/>
                    <a:pt x="13584" y="21600"/>
                  </a:cubicBezTo>
                  <a:cubicBezTo>
                    <a:pt x="13584" y="21600"/>
                    <a:pt x="13584" y="21600"/>
                    <a:pt x="13584" y="21600"/>
                  </a:cubicBezTo>
                  <a:cubicBezTo>
                    <a:pt x="16701" y="20264"/>
                    <a:pt x="16701" y="20264"/>
                    <a:pt x="16701" y="20264"/>
                  </a:cubicBezTo>
                  <a:cubicBezTo>
                    <a:pt x="16701" y="20264"/>
                    <a:pt x="16701" y="20264"/>
                    <a:pt x="16701" y="20264"/>
                  </a:cubicBezTo>
                  <a:cubicBezTo>
                    <a:pt x="16701" y="20264"/>
                    <a:pt x="16701" y="20264"/>
                    <a:pt x="16701" y="20264"/>
                  </a:cubicBezTo>
                  <a:cubicBezTo>
                    <a:pt x="16701" y="20264"/>
                    <a:pt x="16701" y="20264"/>
                    <a:pt x="16701" y="20264"/>
                  </a:cubicBezTo>
                  <a:cubicBezTo>
                    <a:pt x="16701" y="20264"/>
                    <a:pt x="16701" y="20264"/>
                    <a:pt x="16701" y="20264"/>
                  </a:cubicBezTo>
                  <a:cubicBezTo>
                    <a:pt x="16701" y="20041"/>
                    <a:pt x="16701" y="20041"/>
                    <a:pt x="16701" y="20041"/>
                  </a:cubicBezTo>
                  <a:cubicBezTo>
                    <a:pt x="16256" y="19373"/>
                    <a:pt x="16256" y="19373"/>
                    <a:pt x="16256" y="19373"/>
                  </a:cubicBezTo>
                  <a:cubicBezTo>
                    <a:pt x="16033" y="18037"/>
                    <a:pt x="16701" y="16701"/>
                    <a:pt x="17814" y="16256"/>
                  </a:cubicBezTo>
                  <a:close/>
                  <a:moveTo>
                    <a:pt x="12470" y="14697"/>
                  </a:moveTo>
                  <a:cubicBezTo>
                    <a:pt x="10466" y="15588"/>
                    <a:pt x="7794" y="14474"/>
                    <a:pt x="6903" y="12470"/>
                  </a:cubicBezTo>
                  <a:cubicBezTo>
                    <a:pt x="6012" y="10243"/>
                    <a:pt x="7126" y="7794"/>
                    <a:pt x="9130" y="6903"/>
                  </a:cubicBezTo>
                  <a:cubicBezTo>
                    <a:pt x="11357" y="6012"/>
                    <a:pt x="13806" y="6903"/>
                    <a:pt x="14697" y="9130"/>
                  </a:cubicBezTo>
                  <a:cubicBezTo>
                    <a:pt x="15588" y="11357"/>
                    <a:pt x="14697" y="13806"/>
                    <a:pt x="12470" y="1469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14" name="Freeform 46"/>
            <p:cNvSpPr/>
            <p:nvPr/>
          </p:nvSpPr>
          <p:spPr>
            <a:xfrm>
              <a:off x="5574707" y="4568971"/>
              <a:ext cx="106045" cy="10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784"/>
                  </a:moveTo>
                  <a:cubicBezTo>
                    <a:pt x="21600" y="8816"/>
                    <a:pt x="21600" y="8816"/>
                    <a:pt x="21600" y="8816"/>
                  </a:cubicBezTo>
                  <a:cubicBezTo>
                    <a:pt x="18955" y="8816"/>
                    <a:pt x="18955" y="8816"/>
                    <a:pt x="18955" y="8816"/>
                  </a:cubicBezTo>
                  <a:cubicBezTo>
                    <a:pt x="18955" y="7935"/>
                    <a:pt x="18514" y="7053"/>
                    <a:pt x="18073" y="6612"/>
                  </a:cubicBezTo>
                  <a:cubicBezTo>
                    <a:pt x="19837" y="4849"/>
                    <a:pt x="19837" y="4849"/>
                    <a:pt x="19837" y="4849"/>
                  </a:cubicBezTo>
                  <a:cubicBezTo>
                    <a:pt x="16751" y="1763"/>
                    <a:pt x="16751" y="1763"/>
                    <a:pt x="16751" y="1763"/>
                  </a:cubicBezTo>
                  <a:cubicBezTo>
                    <a:pt x="14988" y="3527"/>
                    <a:pt x="14988" y="3527"/>
                    <a:pt x="14988" y="3527"/>
                  </a:cubicBezTo>
                  <a:cubicBezTo>
                    <a:pt x="14547" y="3086"/>
                    <a:pt x="13665" y="2645"/>
                    <a:pt x="12784" y="2204"/>
                  </a:cubicBezTo>
                  <a:cubicBezTo>
                    <a:pt x="12784" y="0"/>
                    <a:pt x="12784" y="0"/>
                    <a:pt x="12784" y="0"/>
                  </a:cubicBezTo>
                  <a:cubicBezTo>
                    <a:pt x="8376" y="0"/>
                    <a:pt x="8376" y="0"/>
                    <a:pt x="8376" y="0"/>
                  </a:cubicBezTo>
                  <a:cubicBezTo>
                    <a:pt x="8376" y="2204"/>
                    <a:pt x="8376" y="2204"/>
                    <a:pt x="8376" y="2204"/>
                  </a:cubicBezTo>
                  <a:cubicBezTo>
                    <a:pt x="7494" y="2645"/>
                    <a:pt x="7053" y="3086"/>
                    <a:pt x="6171" y="3527"/>
                  </a:cubicBezTo>
                  <a:cubicBezTo>
                    <a:pt x="4408" y="1763"/>
                    <a:pt x="4408" y="1763"/>
                    <a:pt x="4408" y="1763"/>
                  </a:cubicBezTo>
                  <a:cubicBezTo>
                    <a:pt x="1322" y="4849"/>
                    <a:pt x="1322" y="4849"/>
                    <a:pt x="1322" y="4849"/>
                  </a:cubicBezTo>
                  <a:cubicBezTo>
                    <a:pt x="3086" y="6612"/>
                    <a:pt x="3086" y="6612"/>
                    <a:pt x="3086" y="6612"/>
                  </a:cubicBezTo>
                  <a:cubicBezTo>
                    <a:pt x="2645" y="7053"/>
                    <a:pt x="2645" y="7935"/>
                    <a:pt x="2204" y="8816"/>
                  </a:cubicBezTo>
                  <a:cubicBezTo>
                    <a:pt x="0" y="8816"/>
                    <a:pt x="0" y="8816"/>
                    <a:pt x="0" y="8816"/>
                  </a:cubicBezTo>
                  <a:cubicBezTo>
                    <a:pt x="0" y="12784"/>
                    <a:pt x="0" y="12784"/>
                    <a:pt x="0" y="12784"/>
                  </a:cubicBezTo>
                  <a:cubicBezTo>
                    <a:pt x="2204" y="12784"/>
                    <a:pt x="2204" y="12784"/>
                    <a:pt x="2204" y="12784"/>
                  </a:cubicBezTo>
                  <a:cubicBezTo>
                    <a:pt x="2645" y="13665"/>
                    <a:pt x="2645" y="14547"/>
                    <a:pt x="3086" y="15429"/>
                  </a:cubicBezTo>
                  <a:cubicBezTo>
                    <a:pt x="1322" y="16751"/>
                    <a:pt x="1322" y="16751"/>
                    <a:pt x="1322" y="16751"/>
                  </a:cubicBezTo>
                  <a:cubicBezTo>
                    <a:pt x="4408" y="19837"/>
                    <a:pt x="4408" y="19837"/>
                    <a:pt x="4408" y="19837"/>
                  </a:cubicBezTo>
                  <a:cubicBezTo>
                    <a:pt x="6171" y="18073"/>
                    <a:pt x="6171" y="18073"/>
                    <a:pt x="6171" y="18073"/>
                  </a:cubicBezTo>
                  <a:cubicBezTo>
                    <a:pt x="7053" y="18514"/>
                    <a:pt x="7494" y="18955"/>
                    <a:pt x="8376" y="18955"/>
                  </a:cubicBezTo>
                  <a:cubicBezTo>
                    <a:pt x="8376" y="21600"/>
                    <a:pt x="8376" y="21600"/>
                    <a:pt x="8376" y="21600"/>
                  </a:cubicBezTo>
                  <a:cubicBezTo>
                    <a:pt x="12784" y="21600"/>
                    <a:pt x="12784" y="21600"/>
                    <a:pt x="12784" y="21600"/>
                  </a:cubicBezTo>
                  <a:cubicBezTo>
                    <a:pt x="12784" y="18955"/>
                    <a:pt x="12784" y="18955"/>
                    <a:pt x="12784" y="18955"/>
                  </a:cubicBezTo>
                  <a:cubicBezTo>
                    <a:pt x="13665" y="18955"/>
                    <a:pt x="14547" y="18514"/>
                    <a:pt x="14988" y="18073"/>
                  </a:cubicBezTo>
                  <a:cubicBezTo>
                    <a:pt x="16751" y="19837"/>
                    <a:pt x="16751" y="19837"/>
                    <a:pt x="16751" y="19837"/>
                  </a:cubicBezTo>
                  <a:cubicBezTo>
                    <a:pt x="19837" y="16751"/>
                    <a:pt x="19837" y="16751"/>
                    <a:pt x="19837" y="16751"/>
                  </a:cubicBezTo>
                  <a:cubicBezTo>
                    <a:pt x="18073" y="14988"/>
                    <a:pt x="18073" y="14988"/>
                    <a:pt x="18073" y="14988"/>
                  </a:cubicBezTo>
                  <a:cubicBezTo>
                    <a:pt x="18514" y="14547"/>
                    <a:pt x="18955" y="13665"/>
                    <a:pt x="18955" y="12784"/>
                  </a:cubicBezTo>
                  <a:lnTo>
                    <a:pt x="21600" y="12784"/>
                  </a:lnTo>
                  <a:close/>
                  <a:moveTo>
                    <a:pt x="10580" y="14106"/>
                  </a:moveTo>
                  <a:cubicBezTo>
                    <a:pt x="8816" y="14106"/>
                    <a:pt x="7494" y="12343"/>
                    <a:pt x="7494" y="10580"/>
                  </a:cubicBezTo>
                  <a:cubicBezTo>
                    <a:pt x="7494" y="8816"/>
                    <a:pt x="8816" y="7494"/>
                    <a:pt x="10580" y="7494"/>
                  </a:cubicBezTo>
                  <a:cubicBezTo>
                    <a:pt x="12343" y="7494"/>
                    <a:pt x="13665" y="8816"/>
                    <a:pt x="13665" y="10580"/>
                  </a:cubicBezTo>
                  <a:cubicBezTo>
                    <a:pt x="13665" y="12343"/>
                    <a:pt x="12343" y="14106"/>
                    <a:pt x="10580" y="1410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rot="0">
            <a:off x="6770370" y="3553460"/>
            <a:ext cx="415925" cy="375285"/>
            <a:chOff x="5403758" y="4952008"/>
            <a:chExt cx="276994" cy="276994"/>
          </a:xfrm>
          <a:solidFill>
            <a:srgbClr val="5373B6"/>
          </a:solidFill>
        </p:grpSpPr>
        <p:sp>
          <p:nvSpPr>
            <p:cNvPr id="24" name="Freeform 22"/>
            <p:cNvSpPr/>
            <p:nvPr/>
          </p:nvSpPr>
          <p:spPr>
            <a:xfrm>
              <a:off x="5403758" y="4952008"/>
              <a:ext cx="276994" cy="16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78" y="12692"/>
                  </a:moveTo>
                  <a:lnTo>
                    <a:pt x="18178" y="4637"/>
                  </a:lnTo>
                  <a:lnTo>
                    <a:pt x="15826" y="4637"/>
                  </a:lnTo>
                  <a:lnTo>
                    <a:pt x="15826" y="8664"/>
                  </a:lnTo>
                  <a:lnTo>
                    <a:pt x="10764" y="0"/>
                  </a:lnTo>
                  <a:lnTo>
                    <a:pt x="10479" y="610"/>
                  </a:lnTo>
                  <a:lnTo>
                    <a:pt x="0" y="18427"/>
                  </a:lnTo>
                  <a:lnTo>
                    <a:pt x="1853" y="21600"/>
                  </a:lnTo>
                  <a:lnTo>
                    <a:pt x="10764" y="6102"/>
                  </a:lnTo>
                  <a:lnTo>
                    <a:pt x="19747" y="21356"/>
                  </a:lnTo>
                  <a:lnTo>
                    <a:pt x="21600" y="18427"/>
                  </a:lnTo>
                  <a:lnTo>
                    <a:pt x="18178" y="1269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25" name="Freeform 23"/>
            <p:cNvSpPr/>
            <p:nvPr/>
          </p:nvSpPr>
          <p:spPr>
            <a:xfrm>
              <a:off x="5446724" y="5027884"/>
              <a:ext cx="190148" cy="201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10211"/>
                  </a:lnTo>
                  <a:lnTo>
                    <a:pt x="0" y="21600"/>
                  </a:lnTo>
                  <a:lnTo>
                    <a:pt x="7165" y="21600"/>
                  </a:lnTo>
                  <a:lnTo>
                    <a:pt x="7165" y="12567"/>
                  </a:lnTo>
                  <a:lnTo>
                    <a:pt x="14538" y="12567"/>
                  </a:lnTo>
                  <a:lnTo>
                    <a:pt x="14538" y="21600"/>
                  </a:lnTo>
                  <a:lnTo>
                    <a:pt x="21600" y="21600"/>
                  </a:lnTo>
                  <a:lnTo>
                    <a:pt x="21600" y="10211"/>
                  </a:lnTo>
                  <a:lnTo>
                    <a:pt x="1080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>
            <a:off x="6785610" y="4198620"/>
            <a:ext cx="386080" cy="339090"/>
            <a:chOff x="7630000" y="1961761"/>
            <a:chExt cx="658320" cy="578254"/>
          </a:xfrm>
          <a:solidFill>
            <a:srgbClr val="5373B6"/>
          </a:solidFill>
        </p:grpSpPr>
        <p:sp>
          <p:nvSpPr>
            <p:cNvPr id="27" name="Freeform 58"/>
            <p:cNvSpPr/>
            <p:nvPr/>
          </p:nvSpPr>
          <p:spPr>
            <a:xfrm>
              <a:off x="7813007" y="2466303"/>
              <a:ext cx="292305" cy="73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80" y="7920"/>
                  </a:moveTo>
                  <a:cubicBezTo>
                    <a:pt x="17460" y="7920"/>
                    <a:pt x="17460" y="7920"/>
                    <a:pt x="17460" y="7920"/>
                  </a:cubicBezTo>
                  <a:cubicBezTo>
                    <a:pt x="17460" y="0"/>
                    <a:pt x="17460" y="0"/>
                    <a:pt x="17460" y="0"/>
                  </a:cubicBezTo>
                  <a:cubicBezTo>
                    <a:pt x="4140" y="0"/>
                    <a:pt x="4140" y="0"/>
                    <a:pt x="4140" y="0"/>
                  </a:cubicBezTo>
                  <a:cubicBezTo>
                    <a:pt x="4140" y="7920"/>
                    <a:pt x="4140" y="7920"/>
                    <a:pt x="4140" y="7920"/>
                  </a:cubicBezTo>
                  <a:cubicBezTo>
                    <a:pt x="2520" y="7920"/>
                    <a:pt x="2520" y="7920"/>
                    <a:pt x="2520" y="7920"/>
                  </a:cubicBezTo>
                  <a:cubicBezTo>
                    <a:pt x="1080" y="7920"/>
                    <a:pt x="0" y="144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4400"/>
                    <a:pt x="20520" y="7920"/>
                    <a:pt x="19080" y="792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6" name="Freeform 59"/>
            <p:cNvSpPr/>
            <p:nvPr/>
          </p:nvSpPr>
          <p:spPr>
            <a:xfrm>
              <a:off x="7630000" y="1961761"/>
              <a:ext cx="658320" cy="490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0" y="0"/>
                  </a:moveTo>
                  <a:cubicBezTo>
                    <a:pt x="1520" y="0"/>
                    <a:pt x="1520" y="0"/>
                    <a:pt x="1520" y="0"/>
                  </a:cubicBezTo>
                  <a:cubicBezTo>
                    <a:pt x="720" y="0"/>
                    <a:pt x="0" y="967"/>
                    <a:pt x="0" y="2042"/>
                  </a:cubicBezTo>
                  <a:cubicBezTo>
                    <a:pt x="0" y="19666"/>
                    <a:pt x="0" y="19666"/>
                    <a:pt x="0" y="19666"/>
                  </a:cubicBezTo>
                  <a:cubicBezTo>
                    <a:pt x="0" y="20740"/>
                    <a:pt x="720" y="21600"/>
                    <a:pt x="1520" y="21600"/>
                  </a:cubicBezTo>
                  <a:cubicBezTo>
                    <a:pt x="20080" y="21600"/>
                    <a:pt x="20080" y="21600"/>
                    <a:pt x="20080" y="21600"/>
                  </a:cubicBezTo>
                  <a:cubicBezTo>
                    <a:pt x="20880" y="21600"/>
                    <a:pt x="21600" y="20740"/>
                    <a:pt x="21600" y="19666"/>
                  </a:cubicBezTo>
                  <a:cubicBezTo>
                    <a:pt x="21600" y="2042"/>
                    <a:pt x="21600" y="2042"/>
                    <a:pt x="21600" y="2042"/>
                  </a:cubicBezTo>
                  <a:cubicBezTo>
                    <a:pt x="21600" y="967"/>
                    <a:pt x="20880" y="0"/>
                    <a:pt x="20080" y="0"/>
                  </a:cubicBezTo>
                  <a:close/>
                  <a:moveTo>
                    <a:pt x="10800" y="19666"/>
                  </a:moveTo>
                  <a:cubicBezTo>
                    <a:pt x="10480" y="19666"/>
                    <a:pt x="10240" y="19343"/>
                    <a:pt x="10240" y="18913"/>
                  </a:cubicBezTo>
                  <a:cubicBezTo>
                    <a:pt x="10240" y="18484"/>
                    <a:pt x="10480" y="18161"/>
                    <a:pt x="10800" y="18161"/>
                  </a:cubicBezTo>
                  <a:cubicBezTo>
                    <a:pt x="11120" y="18161"/>
                    <a:pt x="11360" y="18484"/>
                    <a:pt x="11360" y="18913"/>
                  </a:cubicBezTo>
                  <a:cubicBezTo>
                    <a:pt x="11360" y="19343"/>
                    <a:pt x="11120" y="19666"/>
                    <a:pt x="10800" y="19666"/>
                  </a:cubicBezTo>
                  <a:close/>
                  <a:moveTo>
                    <a:pt x="20320" y="15690"/>
                  </a:moveTo>
                  <a:cubicBezTo>
                    <a:pt x="20320" y="15797"/>
                    <a:pt x="20240" y="15904"/>
                    <a:pt x="20160" y="15904"/>
                  </a:cubicBezTo>
                  <a:cubicBezTo>
                    <a:pt x="1440" y="15904"/>
                    <a:pt x="1440" y="15904"/>
                    <a:pt x="1440" y="15904"/>
                  </a:cubicBezTo>
                  <a:cubicBezTo>
                    <a:pt x="1360" y="15904"/>
                    <a:pt x="1280" y="15797"/>
                    <a:pt x="1280" y="15690"/>
                  </a:cubicBezTo>
                  <a:cubicBezTo>
                    <a:pt x="1280" y="2149"/>
                    <a:pt x="1280" y="2149"/>
                    <a:pt x="1280" y="2149"/>
                  </a:cubicBezTo>
                  <a:cubicBezTo>
                    <a:pt x="1280" y="2042"/>
                    <a:pt x="1360" y="1934"/>
                    <a:pt x="1440" y="1934"/>
                  </a:cubicBezTo>
                  <a:cubicBezTo>
                    <a:pt x="20160" y="1934"/>
                    <a:pt x="20160" y="1934"/>
                    <a:pt x="20160" y="1934"/>
                  </a:cubicBezTo>
                  <a:cubicBezTo>
                    <a:pt x="20240" y="1934"/>
                    <a:pt x="20320" y="2042"/>
                    <a:pt x="20320" y="2149"/>
                  </a:cubicBezTo>
                  <a:lnTo>
                    <a:pt x="20320" y="1569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29" name="Freeform 60"/>
            <p:cNvSpPr/>
            <p:nvPr/>
          </p:nvSpPr>
          <p:spPr>
            <a:xfrm>
              <a:off x="7863747" y="2115037"/>
              <a:ext cx="190825" cy="7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0" h="18189" extrusionOk="0">
                  <a:moveTo>
                    <a:pt x="810" y="8526"/>
                  </a:moveTo>
                  <a:cubicBezTo>
                    <a:pt x="-270" y="10800"/>
                    <a:pt x="-270" y="14211"/>
                    <a:pt x="810" y="16484"/>
                  </a:cubicBezTo>
                  <a:cubicBezTo>
                    <a:pt x="1350" y="17621"/>
                    <a:pt x="1890" y="18190"/>
                    <a:pt x="2700" y="18190"/>
                  </a:cubicBezTo>
                  <a:cubicBezTo>
                    <a:pt x="3240" y="18190"/>
                    <a:pt x="4050" y="17621"/>
                    <a:pt x="4590" y="16484"/>
                  </a:cubicBezTo>
                  <a:cubicBezTo>
                    <a:pt x="7830" y="9663"/>
                    <a:pt x="13230" y="9663"/>
                    <a:pt x="16470" y="16484"/>
                  </a:cubicBezTo>
                  <a:cubicBezTo>
                    <a:pt x="17550" y="18758"/>
                    <a:pt x="19170" y="18758"/>
                    <a:pt x="20250" y="16484"/>
                  </a:cubicBezTo>
                  <a:cubicBezTo>
                    <a:pt x="21330" y="14211"/>
                    <a:pt x="21330" y="10800"/>
                    <a:pt x="20250" y="8526"/>
                  </a:cubicBezTo>
                  <a:cubicBezTo>
                    <a:pt x="14850" y="-2842"/>
                    <a:pt x="6210" y="-2842"/>
                    <a:pt x="810" y="852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7" name="Freeform 61"/>
            <p:cNvSpPr/>
            <p:nvPr/>
          </p:nvSpPr>
          <p:spPr>
            <a:xfrm>
              <a:off x="7805283" y="2035472"/>
              <a:ext cx="307754" cy="9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214" extrusionOk="0">
                  <a:moveTo>
                    <a:pt x="10631" y="0"/>
                  </a:moveTo>
                  <a:cubicBezTo>
                    <a:pt x="6750" y="0"/>
                    <a:pt x="3206" y="4114"/>
                    <a:pt x="506" y="12343"/>
                  </a:cubicBezTo>
                  <a:cubicBezTo>
                    <a:pt x="-169" y="14400"/>
                    <a:pt x="-169" y="18000"/>
                    <a:pt x="506" y="20057"/>
                  </a:cubicBezTo>
                  <a:cubicBezTo>
                    <a:pt x="1181" y="21600"/>
                    <a:pt x="2194" y="21600"/>
                    <a:pt x="2869" y="20057"/>
                  </a:cubicBezTo>
                  <a:cubicBezTo>
                    <a:pt x="4894" y="13371"/>
                    <a:pt x="7762" y="10286"/>
                    <a:pt x="10631" y="10286"/>
                  </a:cubicBezTo>
                  <a:cubicBezTo>
                    <a:pt x="13500" y="10286"/>
                    <a:pt x="16200" y="13371"/>
                    <a:pt x="18393" y="20057"/>
                  </a:cubicBezTo>
                  <a:cubicBezTo>
                    <a:pt x="18731" y="21086"/>
                    <a:pt x="19068" y="21086"/>
                    <a:pt x="19575" y="21086"/>
                  </a:cubicBezTo>
                  <a:cubicBezTo>
                    <a:pt x="19912" y="21086"/>
                    <a:pt x="20418" y="21086"/>
                    <a:pt x="20756" y="20057"/>
                  </a:cubicBezTo>
                  <a:cubicBezTo>
                    <a:pt x="21431" y="18000"/>
                    <a:pt x="21431" y="14400"/>
                    <a:pt x="20756" y="12343"/>
                  </a:cubicBezTo>
                  <a:cubicBezTo>
                    <a:pt x="18056" y="4114"/>
                    <a:pt x="14512" y="0"/>
                    <a:pt x="10631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  <p:sp>
          <p:nvSpPr>
            <p:cNvPr id="8" name="Freeform 62"/>
            <p:cNvSpPr/>
            <p:nvPr/>
          </p:nvSpPr>
          <p:spPr>
            <a:xfrm>
              <a:off x="7923462" y="2206869"/>
              <a:ext cx="76478" cy="7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19636" extrusionOk="0">
                  <a:moveTo>
                    <a:pt x="2859" y="2945"/>
                  </a:moveTo>
                  <a:cubicBezTo>
                    <a:pt x="-953" y="6873"/>
                    <a:pt x="-953" y="12763"/>
                    <a:pt x="2859" y="16691"/>
                  </a:cubicBezTo>
                  <a:cubicBezTo>
                    <a:pt x="6671" y="20618"/>
                    <a:pt x="13023" y="20618"/>
                    <a:pt x="16835" y="16691"/>
                  </a:cubicBezTo>
                  <a:cubicBezTo>
                    <a:pt x="20647" y="12763"/>
                    <a:pt x="20647" y="6873"/>
                    <a:pt x="16835" y="2945"/>
                  </a:cubicBezTo>
                  <a:cubicBezTo>
                    <a:pt x="13023" y="-982"/>
                    <a:pt x="6671" y="-982"/>
                    <a:pt x="2859" y="294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p>
              <a:endParaRPr sz="9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7335520" y="2921635"/>
            <a:ext cx="451993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注意查看生效期和有效期。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注意查看签证类型。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需要购买保险，保险要涵盖covid-19。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grpSp>
        <p:nvGrpSpPr>
          <p:cNvPr id="13" name="组合 12"/>
          <p:cNvGrpSpPr/>
          <p:nvPr/>
        </p:nvGrpSpPr>
        <p:grpSpPr>
          <a:xfrm>
            <a:off x="981075" y="1643380"/>
            <a:ext cx="10255250" cy="4706620"/>
            <a:chOff x="1499" y="2669"/>
            <a:chExt cx="16150" cy="7412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矩形 13"/>
            <p:cNvSpPr/>
            <p:nvPr/>
          </p:nvSpPr>
          <p:spPr>
            <a:xfrm>
              <a:off x="1499" y="2669"/>
              <a:ext cx="16150" cy="74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500" y="8836"/>
              <a:ext cx="16148" cy="1244"/>
            </a:xfrm>
            <a:prstGeom prst="rect">
              <a:avLst/>
            </a:prstGeom>
            <a:solidFill>
              <a:srgbClr val="5B84C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zh-CN" altLang="en-US" b="1" dirty="0">
                  <a:solidFill>
                    <a:schemeClr val="bg1"/>
                  </a:solidFill>
                  <a:ea typeface="+mn-lt"/>
                  <a:cs typeface="胡晓波男神体" panose="02010600030101010101" pitchFamily="2" charset="-122"/>
                  <a:sym typeface="+mn-ea"/>
                </a:rPr>
                <a:t>左边两种签证查出来后如右图所示，检查好有效期。</a:t>
              </a:r>
              <a:endParaRPr lang="zh-CN" altLang="en-US" b="1" dirty="0">
                <a:solidFill>
                  <a:schemeClr val="bg1"/>
                </a:solidFill>
                <a:ea typeface="+mn-lt"/>
                <a:cs typeface="胡晓波男神体" panose="02010600030101010101" pitchFamily="2" charset="-122"/>
                <a:sym typeface="+mn-ea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753598" y="1821440"/>
            <a:ext cx="271020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6400" dirty="0">
              <a:solidFill>
                <a:srgbClr val="7EC6F2"/>
              </a:solidFill>
              <a:latin typeface="Bebas Neue" panose="020B0606020202050201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65" y="1721485"/>
            <a:ext cx="2766695" cy="372427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0" y="1729105"/>
            <a:ext cx="3179445" cy="330962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215" y="1774190"/>
            <a:ext cx="3375025" cy="258000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2562225" y="934085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沙特/DMM、JED、RUH——常见签证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sp>
        <p:nvSpPr>
          <p:cNvPr id="7" name="文本框 6"/>
          <p:cNvSpPr txBox="1"/>
          <p:nvPr/>
        </p:nvSpPr>
        <p:spPr>
          <a:xfrm>
            <a:off x="8390890" y="5542280"/>
            <a:ext cx="2877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lt1"/>
                </a:solidFill>
              </a:rPr>
              <a:t>疫苗注册成功的模板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沙特/DMM、JED、RUH——防疫文件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68375" y="1643380"/>
            <a:ext cx="10255250" cy="4706620"/>
            <a:chOff x="1499" y="2669"/>
            <a:chExt cx="16150" cy="7412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矩形 13"/>
            <p:cNvSpPr/>
            <p:nvPr/>
          </p:nvSpPr>
          <p:spPr>
            <a:xfrm>
              <a:off x="1499" y="2669"/>
              <a:ext cx="16150" cy="74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500" y="8836"/>
              <a:ext cx="16148" cy="1244"/>
            </a:xfrm>
            <a:prstGeom prst="rect">
              <a:avLst/>
            </a:prstGeom>
            <a:solidFill>
              <a:srgbClr val="5B84C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endParaRPr lang="zh-CN" altLang="en-US" b="1" dirty="0">
                <a:solidFill>
                  <a:schemeClr val="bg1"/>
                </a:solidFill>
                <a:ea typeface="+mn-lt"/>
                <a:cs typeface="胡晓波男神体" panose="02010600030101010101" pitchFamily="2" charset="-122"/>
                <a:sym typeface="+mn-ea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-1442" t="-1144" r="1442" b="-16564"/>
          <a:stretch>
            <a:fillRect/>
          </a:stretch>
        </p:blipFill>
        <p:spPr>
          <a:xfrm>
            <a:off x="5032375" y="1737360"/>
            <a:ext cx="3138805" cy="417322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C:/Users/13719/AppData/Local/Temp/picturecompress_20220114152802/output_1.pngoutput_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19200" y="1724660"/>
            <a:ext cx="3491865" cy="360807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90890" y="1724660"/>
            <a:ext cx="2481580" cy="357822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/>
          <p:cNvSpPr txBox="1"/>
          <p:nvPr/>
        </p:nvSpPr>
        <p:spPr>
          <a:xfrm>
            <a:off x="1219200" y="5659120"/>
            <a:ext cx="5816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  <a:ea typeface="+mn-lt"/>
                <a:sym typeface="+mn-ea"/>
              </a:rPr>
              <a:t>指定网站上的酒店订单模板，注意检查入住日期是否为航班到达当天和酒店的天数。</a:t>
            </a:r>
            <a:endParaRPr lang="zh-CN" altLang="en-US" b="1">
              <a:solidFill>
                <a:schemeClr val="bg1"/>
              </a:solidFill>
              <a:ea typeface="+mn-lt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82025" y="5770245"/>
            <a:ext cx="2972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>
                <a:solidFill>
                  <a:schemeClr val="bg1"/>
                </a:solidFill>
                <a:ea typeface="+mn-lt"/>
                <a:sym typeface="+mn-ea"/>
              </a:rPr>
              <a:t>疫苗注册成功的模板</a:t>
            </a:r>
            <a:endParaRPr lang="zh-CN" altLang="en-US" b="1">
              <a:solidFill>
                <a:schemeClr val="bg1"/>
              </a:solidFill>
              <a:ea typeface="+mn-lt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巴西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/GRU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——入境要求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23035" y="2275840"/>
            <a:ext cx="9486900" cy="230695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有限的签证或居留卡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到达前14天完成全程疫苗（国药或科兴，英文版）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核酸采样时间到达之前72h（RT-PCR,英文版）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健康申报http：//formulario.anvisa.gov.br/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>
            <a:off x="968375" y="1643380"/>
            <a:ext cx="10255250" cy="4706620"/>
            <a:chOff x="1525" y="2588"/>
            <a:chExt cx="16150" cy="7412"/>
          </a:xfrm>
        </p:grpSpPr>
        <p:grpSp>
          <p:nvGrpSpPr>
            <p:cNvPr id="6" name="组合 5"/>
            <p:cNvGrpSpPr/>
            <p:nvPr/>
          </p:nvGrpSpPr>
          <p:grpSpPr>
            <a:xfrm>
              <a:off x="1525" y="2588"/>
              <a:ext cx="16150" cy="7412"/>
              <a:chOff x="1499" y="2669"/>
              <a:chExt cx="16150" cy="741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矩形 7"/>
              <p:cNvSpPr/>
              <p:nvPr/>
            </p:nvSpPr>
            <p:spPr>
              <a:xfrm>
                <a:off x="1499" y="2669"/>
                <a:ext cx="16150" cy="741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500" y="8836"/>
                <a:ext cx="16148" cy="1244"/>
              </a:xfrm>
              <a:prstGeom prst="rect">
                <a:avLst/>
              </a:prstGeom>
              <a:solidFill>
                <a:srgbClr val="5B84C2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/>
                <a:endParaRPr lang="zh-CN" altLang="en-US" b="1" dirty="0">
                  <a:solidFill>
                    <a:schemeClr val="bg1"/>
                  </a:solidFill>
                  <a:ea typeface="+mn-lt"/>
                  <a:cs typeface="胡晓波男神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920" y="8912"/>
              <a:ext cx="384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ea typeface="+mn-lt"/>
                  <a:sym typeface="+mn-ea"/>
                </a:rPr>
                <a:t>注意签证类型和是否</a:t>
              </a:r>
              <a:endParaRPr lang="zh-CN" altLang="en-US" b="1">
                <a:solidFill>
                  <a:schemeClr val="bg1"/>
                </a:solidFill>
                <a:ea typeface="+mn-lt"/>
              </a:endParaRPr>
            </a:p>
            <a:p>
              <a:pPr algn="ctr"/>
              <a:r>
                <a:rPr lang="zh-CN" altLang="en-US" b="1">
                  <a:solidFill>
                    <a:schemeClr val="bg1"/>
                  </a:solidFill>
                  <a:ea typeface="+mn-lt"/>
                  <a:sym typeface="+mn-ea"/>
                </a:rPr>
                <a:t>需要离开机票</a:t>
              </a:r>
              <a:endParaRPr lang="zh-CN" altLang="en-US" b="1">
                <a:solidFill>
                  <a:schemeClr val="bg1"/>
                </a:solidFill>
                <a:ea typeface="+mn-lt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3279" y="9087"/>
              <a:ext cx="368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>
                  <a:solidFill>
                    <a:schemeClr val="bg1"/>
                  </a:solidFill>
                  <a:sym typeface="+mn-ea"/>
                </a:rPr>
                <a:t>健康申报成功模板</a:t>
              </a:r>
              <a:endParaRPr lang="zh-CN" altLang="en-US" b="1">
                <a:solidFill>
                  <a:schemeClr val="bg1"/>
                </a:solidFill>
                <a:ea typeface="+mn-lt"/>
                <a:sym typeface="+mn-ea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215629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395" y="1879600"/>
            <a:ext cx="3176905" cy="349948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微信图片_202112171455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410" y="1828800"/>
            <a:ext cx="3801745" cy="263652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8" descr="50b5e58b9b24ef8c77ea60c3c74dada"/>
          <p:cNvPicPr>
            <a:picLocks noChangeAspect="1"/>
          </p:cNvPicPr>
          <p:nvPr/>
        </p:nvPicPr>
        <p:blipFill>
          <a:blip r:embed="rId4"/>
          <a:srcRect t="12908"/>
          <a:stretch>
            <a:fillRect/>
          </a:stretch>
        </p:blipFill>
        <p:spPr>
          <a:xfrm>
            <a:off x="8484870" y="1778635"/>
            <a:ext cx="1965960" cy="371030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巴西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/GRU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——常见签证、防疫文件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794250" y="5659120"/>
            <a:ext cx="2743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巴西居留卡</a:t>
            </a:r>
            <a:r>
              <a:rPr lang="en-US" altLang="zh-CN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-</a:t>
            </a:r>
            <a:r>
              <a: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查</a:t>
            </a:r>
            <a:r>
              <a:rPr lang="en-US" altLang="zh-CN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TIM</a:t>
            </a:r>
            <a:r>
              <a: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有无要求离开多久不能返回</a:t>
            </a:r>
            <a:endParaRPr lang="zh-CN" altLang="en-US" b="1">
              <a:solidFill>
                <a:schemeClr val="bg1"/>
              </a:solidFill>
              <a:ea typeface="+mn-lt"/>
              <a:cs typeface="+mn-lt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562225" y="914400"/>
            <a:ext cx="7237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西班牙/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BCN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MAD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——入境要求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23035" y="2275840"/>
            <a:ext cx="9943465" cy="230695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fontAlgn="auto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RP/STUDENTS/SEMN/LONG TERM VISA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 fontAlgn="auto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如果是旅游C签，必须要足够钱和酒店。如果是D签，需要医疗保险。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  <a:p>
            <a:pPr marL="457200" indent="-457200" fontAlgn="auto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无需核酸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457200" indent="-457200" fontAlgn="auto">
              <a:lnSpc>
                <a:spcPct val="150000"/>
              </a:lnSpc>
              <a:buAutoNum type="arabicPeriod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sym typeface="+mn-ea"/>
              </a:rPr>
              <a:t>Spain健康申报HTTPS://WWW.SPTH.GOB.ES 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85000"/>
          </a:blip>
          <a:srcRect/>
          <a:stretch>
            <a:fillRect/>
          </a:stretch>
        </p:blipFill>
        <p:spPr>
          <a:xfrm>
            <a:off x="-635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10356106 w 12192000"/>
              <a:gd name="connsiteY5" fmla="*/ 4095373 h 6857999"/>
              <a:gd name="connsiteX6" fmla="*/ 9499763 w 12192000"/>
              <a:gd name="connsiteY6" fmla="*/ 4951716 h 6857999"/>
              <a:gd name="connsiteX7" fmla="*/ 10356106 w 12192000"/>
              <a:gd name="connsiteY7" fmla="*/ 5808059 h 6857999"/>
              <a:gd name="connsiteX8" fmla="*/ 11212449 w 12192000"/>
              <a:gd name="connsiteY8" fmla="*/ 4951716 h 6857999"/>
              <a:gd name="connsiteX9" fmla="*/ 10356106 w 12192000"/>
              <a:gd name="connsiteY9" fmla="*/ 409537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10356106" y="4095373"/>
                </a:moveTo>
                <a:cubicBezTo>
                  <a:pt x="9883161" y="4095373"/>
                  <a:pt x="9499763" y="4478771"/>
                  <a:pt x="9499763" y="4951716"/>
                </a:cubicBezTo>
                <a:cubicBezTo>
                  <a:pt x="9499763" y="5424661"/>
                  <a:pt x="9883161" y="5808059"/>
                  <a:pt x="10356106" y="5808059"/>
                </a:cubicBezTo>
                <a:cubicBezTo>
                  <a:pt x="10829051" y="5808059"/>
                  <a:pt x="11212449" y="5424661"/>
                  <a:pt x="11212449" y="4951716"/>
                </a:cubicBezTo>
                <a:cubicBezTo>
                  <a:pt x="11212449" y="4478771"/>
                  <a:pt x="10829051" y="4095373"/>
                  <a:pt x="10356106" y="4095373"/>
                </a:cubicBezTo>
                <a:close/>
              </a:path>
            </a:pathLst>
          </a:custGeom>
        </p:spPr>
      </p:pic>
      <p:grpSp>
        <p:nvGrpSpPr>
          <p:cNvPr id="11" name="组合 10"/>
          <p:cNvGrpSpPr/>
          <p:nvPr/>
        </p:nvGrpSpPr>
        <p:grpSpPr>
          <a:xfrm>
            <a:off x="968375" y="1643380"/>
            <a:ext cx="10255250" cy="4706620"/>
            <a:chOff x="1525" y="2588"/>
            <a:chExt cx="16150" cy="7412"/>
          </a:xfrm>
        </p:grpSpPr>
        <p:grpSp>
          <p:nvGrpSpPr>
            <p:cNvPr id="6" name="组合 5"/>
            <p:cNvGrpSpPr/>
            <p:nvPr/>
          </p:nvGrpSpPr>
          <p:grpSpPr>
            <a:xfrm>
              <a:off x="1525" y="2588"/>
              <a:ext cx="16150" cy="7412"/>
              <a:chOff x="1499" y="2669"/>
              <a:chExt cx="16150" cy="7412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矩形 7"/>
              <p:cNvSpPr/>
              <p:nvPr/>
            </p:nvSpPr>
            <p:spPr>
              <a:xfrm>
                <a:off x="1499" y="2669"/>
                <a:ext cx="16150" cy="741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500" y="8836"/>
                <a:ext cx="16148" cy="1244"/>
              </a:xfrm>
              <a:prstGeom prst="rect">
                <a:avLst/>
              </a:prstGeom>
              <a:solidFill>
                <a:srgbClr val="5B84C2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/>
                <a:endParaRPr lang="zh-CN" altLang="en-US" b="1" dirty="0">
                  <a:solidFill>
                    <a:schemeClr val="bg1"/>
                  </a:solidFill>
                  <a:ea typeface="+mn-lt"/>
                  <a:cs typeface="胡晓波男神体" panose="02010600030101010101" pitchFamily="2" charset="-122"/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526" y="8912"/>
              <a:ext cx="532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chemeClr val="bg1"/>
                  </a:solidFill>
                  <a:ea typeface="+mn-lt"/>
                  <a:sym typeface="+mn-ea"/>
                </a:rPr>
                <a:t>注意签证类型和是否</a:t>
              </a:r>
              <a:endParaRPr lang="zh-CN" altLang="en-US" b="1">
                <a:solidFill>
                  <a:schemeClr val="bg1"/>
                </a:solidFill>
                <a:ea typeface="+mn-lt"/>
              </a:endParaRPr>
            </a:p>
            <a:p>
              <a:pPr algn="ctr"/>
              <a:r>
                <a:rPr lang="zh-CN" altLang="en-US" b="1">
                  <a:solidFill>
                    <a:schemeClr val="bg1"/>
                  </a:solidFill>
                  <a:ea typeface="+mn-lt"/>
                  <a:sym typeface="+mn-ea"/>
                </a:rPr>
                <a:t>需要离开机票</a:t>
              </a:r>
              <a:endParaRPr lang="zh-CN" altLang="en-US" b="1">
                <a:solidFill>
                  <a:schemeClr val="bg1"/>
                </a:solidFill>
                <a:ea typeface="+mn-lt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3279" y="9087"/>
              <a:ext cx="368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>
                  <a:solidFill>
                    <a:schemeClr val="bg1"/>
                  </a:solidFill>
                  <a:ea typeface="+mn-lt"/>
                  <a:sym typeface="+mn-ea"/>
                </a:rPr>
                <a:t>健康申报成功模板</a:t>
              </a:r>
              <a:endParaRPr lang="zh-CN" altLang="en-US" b="1">
                <a:solidFill>
                  <a:schemeClr val="bg1"/>
                </a:solidFill>
                <a:ea typeface="+mn-lt"/>
                <a:sym typeface="+mn-ea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2772206" y="3892836"/>
            <a:ext cx="325093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226945" y="914400"/>
            <a:ext cx="8497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西班牙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/MAD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、</a:t>
            </a:r>
            <a:r>
              <a:rPr lang="en-US" altLang="zh-CN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BCN</a:t>
            </a:r>
            <a:r>
              <a:rPr lang="zh-CN" altLang="en-US" sz="3200" b="1" dirty="0">
                <a:solidFill>
                  <a:srgbClr val="5373B6"/>
                </a:solidFill>
                <a:ea typeface="+mn-lt"/>
                <a:cs typeface="+mn-lt"/>
                <a:sym typeface="+mn-ea"/>
              </a:rPr>
              <a:t>——常见签证、防疫文件</a:t>
            </a:r>
            <a:endParaRPr lang="zh-CN" altLang="en-US" sz="3200" b="1" dirty="0">
              <a:solidFill>
                <a:srgbClr val="5373B6"/>
              </a:solidFill>
              <a:ea typeface="+mn-lt"/>
              <a:cs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2265" y="444500"/>
            <a:ext cx="1423035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794250" y="5659120"/>
            <a:ext cx="2743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居留卡</a:t>
            </a:r>
            <a:r>
              <a:rPr lang="en-US" altLang="zh-CN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-</a:t>
            </a:r>
            <a:r>
              <a: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查</a:t>
            </a:r>
            <a:r>
              <a:rPr lang="en-US" altLang="zh-CN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TIM</a:t>
            </a:r>
            <a:r>
              <a:rPr lang="zh-CN" altLang="en-US" b="1">
                <a:solidFill>
                  <a:schemeClr val="bg1"/>
                </a:solidFill>
                <a:ea typeface="+mn-lt"/>
                <a:cs typeface="+mn-lt"/>
                <a:sym typeface="+mn-ea"/>
              </a:rPr>
              <a:t>有无要求离开多久不能返回</a:t>
            </a:r>
            <a:endParaRPr lang="zh-CN" altLang="en-US" b="1">
              <a:solidFill>
                <a:schemeClr val="bg1"/>
              </a:solidFill>
              <a:ea typeface="+mn-lt"/>
              <a:cs typeface="+mn-lt"/>
              <a:sym typeface="+mn-ea"/>
            </a:endParaRPr>
          </a:p>
        </p:txBody>
      </p:sp>
      <p:pic>
        <p:nvPicPr>
          <p:cNvPr id="7" name="图片 6" descr="2312464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15" y="1943100"/>
            <a:ext cx="3169285" cy="317055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11283956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115" y="1944370"/>
            <a:ext cx="3392170" cy="316928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4"/>
          <a:srcRect l="3429" r="6515"/>
          <a:stretch>
            <a:fillRect/>
          </a:stretch>
        </p:blipFill>
        <p:spPr>
          <a:xfrm>
            <a:off x="7797800" y="1944370"/>
            <a:ext cx="3335655" cy="316865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sh dir="u"/>
      </p:transition>
    </mc:Choice>
    <mc:Fallback>
      <p:transition spd="med">
        <p:push dir="u"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7032,&quot;width&quot;:5289}"/>
</p:tagLst>
</file>

<file path=ppt/tags/tag2.xml><?xml version="1.0" encoding="utf-8"?>
<p:tagLst xmlns:p="http://schemas.openxmlformats.org/presentationml/2006/main">
  <p:tag name="KSO_WM_UNIT_PLACING_PICTURE_USER_VIEWPORT" val="{&quot;height&quot;:6039,&quot;width&quot;:5845}"/>
</p:tagLst>
</file>

<file path=ppt/tags/tag3.xml><?xml version="1.0" encoding="utf-8"?>
<p:tagLst xmlns:p="http://schemas.openxmlformats.org/presentationml/2006/main">
  <p:tag name="KSO_WM_UNIT_PLACING_PICTURE_USER_VIEWPORT" val="{&quot;height&quot;:13340,&quot;width&quot;:750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2608</Words>
  <Application>WPS 演示</Application>
  <PresentationFormat>宽屏</PresentationFormat>
  <Paragraphs>229</Paragraphs>
  <Slides>27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5" baseType="lpstr">
      <vt:lpstr>Arial</vt:lpstr>
      <vt:lpstr>宋体</vt:lpstr>
      <vt:lpstr>Wingdings</vt:lpstr>
      <vt:lpstr>Noto Sans S Chinese Medium</vt:lpstr>
      <vt:lpstr>Noto Sans S Chinese Regular</vt:lpstr>
      <vt:lpstr>胡晓波男神体</vt:lpstr>
      <vt:lpstr>Bebas Neue</vt:lpstr>
      <vt:lpstr>等线</vt:lpstr>
      <vt:lpstr>微软雅黑</vt:lpstr>
      <vt:lpstr>Arial Unicode MS</vt:lpstr>
      <vt:lpstr>等线 Light</vt:lpstr>
      <vt:lpstr>黑体</vt:lpstr>
      <vt:lpstr>汉仪中宋S</vt:lpstr>
      <vt:lpstr>Calibri</vt:lpstr>
      <vt:lpstr>汉仪润圆-65简</vt:lpstr>
      <vt:lpstr>Times New Roman</vt:lpstr>
      <vt:lpstr>站酷快乐体2016修订版</vt:lpstr>
      <vt:lpstr>汉仪合龙行书W</vt:lpstr>
      <vt:lpstr>汉仪大宋简</vt:lpstr>
      <vt:lpstr>文泉驿等宽微米黑</vt:lpstr>
      <vt:lpstr>Aharoni</vt:lpstr>
      <vt:lpstr>站酷小薇LOGO体</vt:lpstr>
      <vt:lpstr>汉仪中宋简</vt:lpstr>
      <vt:lpstr>方正正纤黑简体</vt:lpstr>
      <vt:lpstr>汉仪北魏写经W</vt:lpstr>
      <vt:lpstr>Segoe Print</vt:lpstr>
      <vt:lpstr>Yu Gothic UI Semibold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纠杰T</cp:lastModifiedBy>
  <cp:revision>66</cp:revision>
  <dcterms:created xsi:type="dcterms:W3CDTF">2021-01-25T11:53:00Z</dcterms:created>
  <dcterms:modified xsi:type="dcterms:W3CDTF">2022-03-22T15:17:58Z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SaveFontToCloudKey">
    <vt:lpwstr>606372208_embed</vt:lpwstr>
  </property>
  <property fmtid="{D5CDD505-2E9C-101B-9397-08002B2CF9AE}" pid="3" name="KSOProductBuildVer">
    <vt:lpwstr>2052-11.1.0.11365</vt:lpwstr>
  </property>
  <property fmtid="{D5CDD505-2E9C-101B-9397-08002B2CF9AE}" pid="4" name="KSOTemplateUUID">
    <vt:lpwstr>v1.0_mb_SOWENes96C5CHu4NdLrdUw==</vt:lpwstr>
  </property>
  <property fmtid="{D5CDD505-2E9C-101B-9397-08002B2CF9AE}" pid="5" name="ICV">
    <vt:lpwstr>4A318C9184E847B9A1003910687D4C10</vt:lpwstr>
  </property>
</Properties>
</file>